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66" r:id="rId3"/>
    <p:sldId id="268" r:id="rId4"/>
    <p:sldId id="269" r:id="rId5"/>
    <p:sldId id="267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73" r:id="rId15"/>
    <p:sldId id="272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4958"/>
    <a:srgbClr val="4F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33849-03EA-4A82-AAD3-CE1EDA4DAC61}" type="datetimeFigureOut">
              <a:rPr lang="ru-RU" smtClean="0"/>
              <a:t>18.05.2021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404306-9BB2-4A0B-8EAD-9D61CA95A34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6557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615D-03B6-43DF-BA5E-DD3F720C7ECF}" type="datetime1">
              <a:rPr lang="ru-RU" smtClean="0"/>
              <a:t>18.05.2021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9EDA-4CAC-465E-A328-7B988AB30174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552CB-0237-4F7E-B6A3-A2DA0ECD2F49}" type="datetime1">
              <a:rPr lang="ru-RU" smtClean="0"/>
              <a:t>18.05.2021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9EDA-4CAC-465E-A328-7B988AB30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854CC6-8B73-402F-9364-92413C743EA7}" type="datetime1">
              <a:rPr lang="ru-RU" smtClean="0"/>
              <a:t>18.05.2021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9EDA-4CAC-465E-A328-7B988AB30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BDABF-C74C-4BF0-9D70-DA01401FE7BA}" type="datetime1">
              <a:rPr lang="ru-RU" smtClean="0"/>
              <a:t>18.05.2021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9EDA-4CAC-465E-A328-7B988AB30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BFC8F-06C2-40DA-9456-C55FEB6BDBA9}" type="datetime1">
              <a:rPr lang="ru-RU" smtClean="0"/>
              <a:t>18.05.2021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9EDA-4CAC-465E-A328-7B988AB30174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65BD2-47D1-49F7-BB74-8662A81DA4D4}" type="datetime1">
              <a:rPr lang="ru-RU" smtClean="0"/>
              <a:t>18.05.2021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9EDA-4CAC-465E-A328-7B988AB30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BEF6BB-571B-4248-8455-9E4ABB466F97}" type="datetime1">
              <a:rPr lang="ru-RU" smtClean="0"/>
              <a:t>18.05.2021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9EDA-4CAC-465E-A328-7B988AB30174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881DC1-E2F7-4161-AE85-8128E3B5D825}" type="datetime1">
              <a:rPr lang="ru-RU" smtClean="0"/>
              <a:t>18.05.2021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9EDA-4CAC-465E-A328-7B988AB30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02EC5D-6B9A-452F-8CA0-388CEA2B8112}" type="datetime1">
              <a:rPr lang="ru-RU" smtClean="0"/>
              <a:t>18.05.2021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9EDA-4CAC-465E-A328-7B988AB30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F9F4B2-BA3D-49F9-9D8A-B30FB835E852}" type="datetime1">
              <a:rPr lang="ru-RU" smtClean="0"/>
              <a:t>18.05.2021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9EDA-4CAC-465E-A328-7B988AB30174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153B-0149-473B-AF77-D6C24E0C72DB}" type="datetime1">
              <a:rPr lang="ru-RU" smtClean="0"/>
              <a:t>18.05.2021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D89EDA-4CAC-465E-A328-7B988AB3017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F4FB3379-9102-4095-9310-9AC5A69F8350}" type="datetime1">
              <a:rPr lang="ru-RU" smtClean="0"/>
              <a:t>18.05.2021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47D89EDA-4CAC-465E-A328-7B988AB3017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/>
  </p:transition>
  <p:hf sldNum="0" hdr="0" ft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848600" cy="192722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ШКОЛЬНЫЕ СЛУЖБЫ ПРИМИРЕНИЯ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5607858"/>
            <a:ext cx="8062664" cy="1157368"/>
          </a:xfrm>
        </p:spPr>
        <p:txBody>
          <a:bodyPr>
            <a:normAutofit/>
          </a:bodyPr>
          <a:lstStyle/>
          <a:p>
            <a:pPr algn="ctr"/>
            <a:r>
              <a:rPr lang="ru-RU" sz="1800" b="1" i="1" dirty="0" smtClean="0"/>
              <a:t>Подготовила: </a:t>
            </a:r>
          </a:p>
          <a:p>
            <a:pPr algn="ctr"/>
            <a:r>
              <a:rPr lang="ru-RU" sz="1800" b="1" i="1" dirty="0" err="1" smtClean="0"/>
              <a:t>и.о</a:t>
            </a:r>
            <a:r>
              <a:rPr lang="ru-RU" sz="1800" b="1" i="1" dirty="0" smtClean="0"/>
              <a:t>. зам. директора по ВР </a:t>
            </a:r>
            <a:r>
              <a:rPr lang="ru-RU" sz="1800" b="1" i="1" dirty="0" smtClean="0"/>
              <a:t>ГБОУ СОШ ж.-д. ст. </a:t>
            </a:r>
            <a:r>
              <a:rPr lang="ru-RU" sz="1800" b="1" i="1" dirty="0" err="1" smtClean="0"/>
              <a:t>Погрузная</a:t>
            </a:r>
            <a:r>
              <a:rPr lang="ru-RU" sz="1800" b="1" i="1" dirty="0" smtClean="0"/>
              <a:t> </a:t>
            </a:r>
          </a:p>
          <a:p>
            <a:pPr algn="ctr"/>
            <a:r>
              <a:rPr lang="ru-RU" sz="1800" b="1" i="1" dirty="0" smtClean="0"/>
              <a:t>Иванова </a:t>
            </a:r>
            <a:r>
              <a:rPr lang="ru-RU" sz="1800" b="1" i="1" dirty="0" smtClean="0"/>
              <a:t>В</a:t>
            </a:r>
            <a:r>
              <a:rPr lang="ru-RU" sz="1800" b="1" i="1" dirty="0" smtClean="0"/>
              <a:t>алентина Владимировна</a:t>
            </a:r>
            <a:endParaRPr lang="ru-RU" sz="18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844805"/>
            <a:ext cx="792088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Общешкольное родительское собрание</a:t>
            </a:r>
          </a:p>
          <a:p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00D76-C267-43A8-902D-771BD7BD06F0}" type="datetime1">
              <a:rPr lang="ru-RU" smtClean="0"/>
              <a:t>18.05.2021</a:t>
            </a:fld>
            <a:endParaRPr lang="ru-RU"/>
          </a:p>
        </p:txBody>
      </p:sp>
      <p:pic>
        <p:nvPicPr>
          <p:cNvPr id="7170" name="Picture 2" descr="https://ds04.infourok.ru/uploads/ex/0620/0014034f-6e024a9d/img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15" t="32790" r="20818" b="25029"/>
          <a:stretch/>
        </p:blipFill>
        <p:spPr bwMode="auto">
          <a:xfrm>
            <a:off x="2411760" y="3573016"/>
            <a:ext cx="4291781" cy="2010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028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ПРИНЦИПЫ МЕДИАТОРА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773016"/>
          </a:xfrm>
        </p:spPr>
        <p:txBody>
          <a:bodyPr/>
          <a:lstStyle/>
          <a:p>
            <a:pPr marL="0" indent="0" algn="ctr" fontAlgn="base">
              <a:buNone/>
            </a:pPr>
            <a:r>
              <a:rPr lang="ru-RU" b="1" dirty="0"/>
              <a:t>Первый принцип – НЕЙТРАЛЬНОСТЬ МЕДИАТОРА</a:t>
            </a:r>
            <a:endParaRPr lang="ru-RU" dirty="0"/>
          </a:p>
          <a:p>
            <a:pPr marL="0" indent="0" fontAlgn="base">
              <a:buNone/>
            </a:pPr>
            <a:r>
              <a:rPr lang="ru-RU" dirty="0" smtClean="0"/>
              <a:t> Медиатор </a:t>
            </a:r>
            <a:r>
              <a:rPr lang="ru-RU" dirty="0"/>
              <a:t>(посредник) не решает, кто прав, а кто виноват. Медиатор беспристрастен по отношению ко всем сторонам конфликта, не заинтересован в каком-то конкретном решении. Именно поэтому он не советует и не принимает решений за стороны, а стимулирует их самих к поиску взаимовыгодного выхода из ситуации. Задача медиатора состоит в том, чтобы организовать процесс эффективного обсуждения.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99A910-EAB4-49B2-AF96-6E0A59161312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62078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ПРИНЦИПЫ МЕДИАТОРА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48880"/>
            <a:ext cx="8229600" cy="3124944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u-RU" b="1" dirty="0"/>
              <a:t>Второй принцип медиации – ДОБРОВОЛЬНОСТЬ</a:t>
            </a:r>
            <a:endParaRPr lang="ru-RU" dirty="0"/>
          </a:p>
          <a:p>
            <a:pPr marL="0" indent="0" fontAlgn="base">
              <a:buNone/>
            </a:pPr>
            <a:r>
              <a:rPr lang="ru-RU" dirty="0"/>
              <a:t>Стороны добровольно принимают участие в процедуре медиации. Все участники переговоров (в том числе медиатор) могут выйти из процесса в любой момент. Технология предполагает, что всё происходит с согласия сторон, включая принятие решения, за реализацию которого они сами несут ответственность.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08F65-11E9-4A9E-B0C7-9F12DC5BC41D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80964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ПРИНЦИПЫ МЕДИАТОРА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876800"/>
          </a:xfrm>
        </p:spPr>
        <p:txBody>
          <a:bodyPr>
            <a:normAutofit/>
          </a:bodyPr>
          <a:lstStyle/>
          <a:p>
            <a:pPr marL="0" indent="0" algn="ctr" fontAlgn="base">
              <a:buNone/>
            </a:pPr>
            <a:r>
              <a:rPr lang="ru-RU" b="1" dirty="0"/>
              <a:t>Третий принцип медиации – КОНФИДЕНЦИАЛЬНОСТЬ</a:t>
            </a:r>
            <a:endParaRPr lang="ru-RU" dirty="0"/>
          </a:p>
          <a:p>
            <a:pPr marL="0" indent="0" fontAlgn="base">
              <a:buNone/>
            </a:pPr>
            <a:r>
              <a:rPr lang="ru-RU" dirty="0"/>
              <a:t>Медиатор не имеет права разглашать информацию, полученную в ходе медиации, без согласия сторон. Стороны также гарантируют нераспространение полученной информации в ходе разрешения конфликта</a:t>
            </a:r>
            <a:r>
              <a:rPr lang="ru-RU" dirty="0" smtClean="0"/>
              <a:t>.</a:t>
            </a:r>
          </a:p>
          <a:p>
            <a:pPr marL="0" indent="0" fontAlgn="base">
              <a:buNone/>
            </a:pPr>
            <a:endParaRPr lang="ru-RU" dirty="0"/>
          </a:p>
          <a:p>
            <a:pPr marL="0" indent="0" algn="ctr" fontAlgn="base">
              <a:buNone/>
            </a:pPr>
            <a:r>
              <a:rPr lang="ru-RU" b="1" dirty="0"/>
              <a:t>Четвертый принцип медиации – РАВНОПРАВИЕ</a:t>
            </a:r>
            <a:endParaRPr lang="ru-RU" dirty="0"/>
          </a:p>
          <a:p>
            <a:pPr marL="0" indent="0" fontAlgn="base">
              <a:buNone/>
            </a:pPr>
            <a:r>
              <a:rPr lang="ru-RU" dirty="0"/>
              <a:t>Каждый из участников имеет равное право высказываться, принимать участие в разработке, обсуждении и принятии конечного решения. Медиатор уделяет каждому равное количество времени и внимания.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845C13-44E8-4A30-ACB5-3B3A70BE96CC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287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xn--4-7sb3aeo2d.xn----8sbacddwkdgags4bjkd7a0z.xn--p1ai/tinybrowser/fulls/images/logo/mediats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7836" y="3139229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24128" y="1642672"/>
            <a:ext cx="3168352" cy="2952327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u="sng" dirty="0" smtClean="0"/>
              <a:t>Потерпевшему</a:t>
            </a:r>
            <a:r>
              <a:rPr lang="ru-RU" u="sng" dirty="0"/>
              <a:t>: </a:t>
            </a:r>
            <a:r>
              <a:rPr lang="ru-RU" i="1" dirty="0"/>
              <a:t>избавиться от негативных переживаний и желания отомстить, убедиться в том, что справедливость существует.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476672"/>
            <a:ext cx="80648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Что дает участие в школьной службе примирения?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9512" y="1628800"/>
            <a:ext cx="3096344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u="sng" dirty="0"/>
              <a:t>Подростку, совершившему правонарушение</a:t>
            </a:r>
            <a:r>
              <a:rPr lang="ru-RU" sz="2200" u="sng" dirty="0"/>
              <a:t>: </a:t>
            </a:r>
            <a:r>
              <a:rPr lang="ru-RU" sz="2200" i="1" dirty="0"/>
              <a:t>осознать причины своего поступка и его последствия, загладить причиненный вред, вернуть к себе уважение, восстановить отношения, которые, возможно, были нарушены. </a:t>
            </a:r>
          </a:p>
          <a:p>
            <a:endParaRPr lang="ru-RU" dirty="0"/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BA4D5-3B56-4799-BA2A-D5B24CED5120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7879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xn--4-7sb3aeo2d.xn----8sbacddwkdgags4bjkd7a0z.xn--p1ai/tinybrowser/fulls/images/logo/mediats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562" y="1642252"/>
            <a:ext cx="4014510" cy="3010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476672"/>
            <a:ext cx="8064896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Что дает участие в школьной службе примирения?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1341" y="4653136"/>
            <a:ext cx="85689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/>
              <a:t>Родителям и педагогам: </a:t>
            </a:r>
            <a:r>
              <a:rPr lang="ru-RU" sz="2400" i="1" dirty="0"/>
              <a:t>помочь ребенку в трудной жизненной ситуации, способствовать развитию у него ответственного и взрослого поведения.</a:t>
            </a:r>
          </a:p>
          <a:p>
            <a:pPr algn="ctr"/>
            <a:r>
              <a:rPr lang="ru-RU" sz="2200" i="1" dirty="0" smtClean="0"/>
              <a:t> </a:t>
            </a:r>
            <a:endParaRPr lang="ru-RU" sz="2200" i="1" dirty="0"/>
          </a:p>
          <a:p>
            <a:endParaRPr lang="ru-RU" dirty="0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CD306-469F-4CB1-9B1C-B366D677777A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264272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xn--4-7sb3aeo2d.xn----8sbacddwkdgags4bjkd7a0z.xn--p1ai/tinybrowser/fulls/images/logo/mediats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047" y="3140968"/>
            <a:ext cx="2256250" cy="169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2567777" y="1700808"/>
            <a:ext cx="3528392" cy="864096"/>
          </a:xfrm>
          <a:prstGeom prst="ellipse">
            <a:avLst/>
          </a:prstGeom>
          <a:solidFill>
            <a:srgbClr val="E34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ИНФОРМАЦИЯ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79512" y="1700808"/>
            <a:ext cx="20162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УЧАЩИЕСЯ</a:t>
            </a:r>
            <a:endParaRPr lang="ru-RU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835696" y="499326"/>
            <a:ext cx="237626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ПЕДАГОГИ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08036" y="499326"/>
            <a:ext cx="2544283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АДМИНИСТРАЦИЯ ШКОЛЫ</a:t>
            </a:r>
            <a:endParaRPr lang="ru-RU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660232" y="1700808"/>
            <a:ext cx="2344216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ЧЛЕНЫ СЛУЖБЫ ПРИМИРЕНИЯ</a:t>
            </a:r>
            <a:endParaRPr lang="ru-RU" b="1" dirty="0"/>
          </a:p>
        </p:txBody>
      </p:sp>
      <p:cxnSp>
        <p:nvCxnSpPr>
          <p:cNvPr id="11" name="Прямая со стрелкой 10"/>
          <p:cNvCxnSpPr>
            <a:stCxn id="7" idx="2"/>
          </p:cNvCxnSpPr>
          <p:nvPr/>
        </p:nvCxnSpPr>
        <p:spPr>
          <a:xfrm>
            <a:off x="3023828" y="1363422"/>
            <a:ext cx="540060" cy="3373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endCxn id="5" idx="2"/>
          </p:cNvCxnSpPr>
          <p:nvPr/>
        </p:nvCxnSpPr>
        <p:spPr>
          <a:xfrm>
            <a:off x="2195736" y="2132856"/>
            <a:ext cx="37204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endCxn id="5" idx="7"/>
          </p:cNvCxnSpPr>
          <p:nvPr/>
        </p:nvCxnSpPr>
        <p:spPr>
          <a:xfrm flipH="1">
            <a:off x="5579448" y="1337124"/>
            <a:ext cx="516721" cy="4902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5" idx="6"/>
          </p:cNvCxnSpPr>
          <p:nvPr/>
        </p:nvCxnSpPr>
        <p:spPr>
          <a:xfrm flipH="1">
            <a:off x="6096169" y="2132856"/>
            <a:ext cx="56406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Стрелка вниз 17"/>
          <p:cNvSpPr/>
          <p:nvPr/>
        </p:nvSpPr>
        <p:spPr>
          <a:xfrm>
            <a:off x="4151953" y="2636912"/>
            <a:ext cx="360040" cy="57606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145046" y="4455534"/>
            <a:ext cx="2520280" cy="1925794"/>
          </a:xfrm>
          <a:prstGeom prst="roundRect">
            <a:avLst/>
          </a:prstGeom>
          <a:solidFill>
            <a:srgbClr val="4FDD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ВЗРОСЛЫЕ УЧАСТНИКИ СЛУЖБЫ ПРИМИРЕНИЯ</a:t>
            </a:r>
            <a:endParaRPr lang="ru-RU" b="1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96136" y="4455534"/>
            <a:ext cx="2808312" cy="1925794"/>
          </a:xfrm>
          <a:prstGeom prst="roundRect">
            <a:avLst/>
          </a:prstGeom>
          <a:solidFill>
            <a:srgbClr val="4FDD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УЧАЩИЕСЯ, ПРОШЕДШИЕ ОБУЧЕНИЕ ПРОВЕДЕНИЮ ПРИМИРИТЕЛЬНЫХ ПРОГРАММ</a:t>
            </a:r>
            <a:endParaRPr lang="ru-RU" b="1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023828" y="5001160"/>
            <a:ext cx="2700300" cy="1574966"/>
          </a:xfrm>
          <a:prstGeom prst="roundRect">
            <a:avLst/>
          </a:prstGeom>
          <a:solidFill>
            <a:srgbClr val="4FDDD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РЕАЛИЗАЦИЯ ПРИМИРИТЕЛЬНОЙ ПРОГРАММЫ</a:t>
            </a:r>
            <a:endParaRPr lang="ru-RU" b="1" dirty="0"/>
          </a:p>
        </p:txBody>
      </p:sp>
      <p:sp>
        <p:nvSpPr>
          <p:cNvPr id="26" name="Стрелка углом 25"/>
          <p:cNvSpPr/>
          <p:nvPr/>
        </p:nvSpPr>
        <p:spPr>
          <a:xfrm rot="5400000">
            <a:off x="6000487" y="3020626"/>
            <a:ext cx="755425" cy="2148238"/>
          </a:xfrm>
          <a:prstGeom prst="bentArrow">
            <a:avLst>
              <a:gd name="adj1" fmla="val 17193"/>
              <a:gd name="adj2" fmla="val 30807"/>
              <a:gd name="adj3" fmla="val 19194"/>
              <a:gd name="adj4" fmla="val 35040"/>
            </a:avLst>
          </a:prstGeom>
          <a:solidFill>
            <a:srgbClr val="E34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8" name="Стрелка углом 27"/>
          <p:cNvSpPr/>
          <p:nvPr/>
        </p:nvSpPr>
        <p:spPr>
          <a:xfrm rot="16200000" flipH="1">
            <a:off x="1884031" y="3020627"/>
            <a:ext cx="755425" cy="2148238"/>
          </a:xfrm>
          <a:prstGeom prst="bentArrow">
            <a:avLst>
              <a:gd name="adj1" fmla="val 17193"/>
              <a:gd name="adj2" fmla="val 30807"/>
              <a:gd name="adj3" fmla="val 19194"/>
              <a:gd name="adj4" fmla="val 35040"/>
            </a:avLst>
          </a:prstGeom>
          <a:solidFill>
            <a:srgbClr val="E34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9" name="Выгнутая вниз стрелка 28"/>
          <p:cNvSpPr/>
          <p:nvPr/>
        </p:nvSpPr>
        <p:spPr>
          <a:xfrm>
            <a:off x="1835696" y="6381328"/>
            <a:ext cx="1349350" cy="360040"/>
          </a:xfrm>
          <a:prstGeom prst="curvedUpArrow">
            <a:avLst/>
          </a:prstGeom>
          <a:solidFill>
            <a:srgbClr val="E34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0" name="Выгнутая вниз стрелка 29"/>
          <p:cNvSpPr/>
          <p:nvPr/>
        </p:nvSpPr>
        <p:spPr>
          <a:xfrm flipH="1">
            <a:off x="5492434" y="6381329"/>
            <a:ext cx="1383822" cy="360039"/>
          </a:xfrm>
          <a:prstGeom prst="curvedUpArrow">
            <a:avLst/>
          </a:prstGeom>
          <a:solidFill>
            <a:srgbClr val="E34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E17E66-C4D5-416F-8B08-137A027F814D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2886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sho_arhn.krch.zabedu.ru/files/org/99/5e93f60d8bcb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32657"/>
            <a:ext cx="9144000" cy="6492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7FC136-129A-40A7-A5F5-B0AAEE75879A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3621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76672"/>
            <a:ext cx="8784976" cy="4876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Ш</a:t>
            </a:r>
            <a:r>
              <a:rPr lang="ru-RU" dirty="0" smtClean="0"/>
              <a:t>кольная </a:t>
            </a:r>
            <a:r>
              <a:rPr lang="ru-RU" dirty="0"/>
              <a:t>жизнь – разнообразна и многогранна, это одновременно очень интересный и сложный процесс, включающий в себя не только учебные ситуации, но и совершенно разные уровни взаимодействия большого количества людей: родителей, педагогов, учащихся. </a:t>
            </a:r>
          </a:p>
          <a:p>
            <a:pPr marL="0" indent="0">
              <a:buNone/>
            </a:pPr>
            <a:r>
              <a:rPr lang="ru-RU" dirty="0"/>
              <a:t>В ходе этого взаимодействия не редко возникают конфликтные </a:t>
            </a:r>
            <a:r>
              <a:rPr lang="ru-RU" dirty="0" smtClean="0"/>
              <a:t>ситуации.</a:t>
            </a:r>
            <a:endParaRPr lang="ru-RU" dirty="0"/>
          </a:p>
        </p:txBody>
      </p:sp>
      <p:pic>
        <p:nvPicPr>
          <p:cNvPr id="1026" name="Picture 2" descr="https://inva.kz/wp-content/uploads/2019/08/0d3105614c165cbae98058e7afadb25c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52"/>
          <a:stretch/>
        </p:blipFill>
        <p:spPr bwMode="auto">
          <a:xfrm>
            <a:off x="4644008" y="3573016"/>
            <a:ext cx="4382005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hkolabuduschego.ru/wp-content/uploads/2018/09/konflikt-s-uchitele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3566499"/>
            <a:ext cx="4351837" cy="3102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FC29E8-05B7-46DD-98DB-402A76B53A9B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4833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465" y="588122"/>
            <a:ext cx="3783479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РЕБЕНОК В СОСТОЯНИИ  КОНФЛИКТА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6318" y="1916832"/>
            <a:ext cx="382162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НИЗКАЯ УЧЕБНАЯ МОТИВАЦИЯ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6318" y="3284984"/>
            <a:ext cx="382162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НИЗКИЕ УЧЕБНЫЕ ДОСТИЖЕНИЯ</a:t>
            </a:r>
            <a:endParaRPr lang="ru-RU" b="1" dirty="0"/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/>
          <p:nvPr/>
        </p:nvSpPr>
        <p:spPr>
          <a:xfrm>
            <a:off x="4795388" y="1750743"/>
            <a:ext cx="784724" cy="1196274"/>
          </a:xfrm>
          <a:prstGeom prst="actionButtonHelp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96136" y="963279"/>
            <a:ext cx="3096344" cy="26968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Для большинства учащихся в школе главным является не получение предметных знаний, а утверждение личного статуса в коллективе и межличностное общение.</a:t>
            </a:r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4067944" y="764704"/>
            <a:ext cx="568700" cy="3168352"/>
          </a:xfrm>
          <a:prstGeom prst="rightBrace">
            <a:avLst>
              <a:gd name="adj1" fmla="val 47233"/>
              <a:gd name="adj2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1943478" y="1380210"/>
            <a:ext cx="465451" cy="53662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1943478" y="2719353"/>
            <a:ext cx="465451" cy="536622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46318" y="5085184"/>
            <a:ext cx="8646162" cy="146752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Таким образом, для благоприятного и всестороннего развития личности учащихся необходимо создание комфортной и безопасности среды. </a:t>
            </a:r>
          </a:p>
        </p:txBody>
      </p:sp>
      <p:cxnSp>
        <p:nvCxnSpPr>
          <p:cNvPr id="14" name="Прямая соединительная линия 13"/>
          <p:cNvCxnSpPr>
            <a:stCxn id="6" idx="2"/>
          </p:cNvCxnSpPr>
          <p:nvPr/>
        </p:nvCxnSpPr>
        <p:spPr>
          <a:xfrm>
            <a:off x="2157131" y="4077072"/>
            <a:ext cx="758685" cy="100811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6300192" y="3650970"/>
            <a:ext cx="1044116" cy="143421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04CEA-1169-46D6-9FA6-D1F622AC9C7C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42486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КОНФЛИКТА: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340768"/>
            <a:ext cx="8712968" cy="540060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 позиции силы: это разрешение конфликта за счет перевеса в силе одной из сторон (администрация школы, власть родителей и манипуляция). В этом случае всегда одна сторона выигрывает, другая проигрывает</a:t>
            </a:r>
            <a:r>
              <a:rPr lang="ru-RU" dirty="0" smtClean="0"/>
              <a:t>.</a:t>
            </a:r>
          </a:p>
          <a:p>
            <a:r>
              <a:rPr lang="ru-RU" dirty="0"/>
              <a:t>С позиции права – это разрешение конфликта на основе закона, нормативных актов, распоряжений, инструкций и правил. И в этом случае один участник конфликта выигрывает, а другой проигрывает. 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 позиции интересов – это восстановительный подход,  целью которого является восстановление способности к пониманию и  осуществлению восстановительных действий сторон по отношению друг к другу. Урегулирование конфликта в рамках данного подхода осуществляется на основе выявления интересов сторон и приведение сторон к взаимовыгодному соглашению. В данном случае нет проигравшей и выигравшей стороны.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798E4A-3995-4132-A03C-D507F2886791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2370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xn--4-7sb3aeo2d.xn----8sbacddwkdgags4bjkd7a0z.xn--p1ai/tinybrowser/fulls/images/logo/mediatsi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8179374" cy="613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BA0367-B19E-4A46-8C84-59C5124874D9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1671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ШКОЛЬНАЯ СЛУЖБА ПРИМИРЕНИЯ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Школьная служба примирения (ШСП) —  это прежде всего команда единомышленников (взрослых и детей), которая  решает возникшие в школе конфликты или противоречия через восстановительные программы, а также распространяет в школе восстановительную </a:t>
            </a:r>
            <a:r>
              <a:rPr lang="ru-RU" sz="3200" dirty="0" smtClean="0"/>
              <a:t>культуру.</a:t>
            </a:r>
          </a:p>
        </p:txBody>
      </p:sp>
      <p:pic>
        <p:nvPicPr>
          <p:cNvPr id="4" name="Picture 2" descr="http://xn--4-7sb3aeo2d.xn----8sbacddwkdgags4bjkd7a0z.xn--p1ai/tinybrowser/fulls/images/logo/mediatsi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653136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D81EEA-05B5-425A-A074-9107B75A7D3E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4013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548680"/>
            <a:ext cx="8784976" cy="6120680"/>
          </a:xfrm>
        </p:spPr>
        <p:txBody>
          <a:bodyPr>
            <a:normAutofit lnSpcReduction="10000"/>
          </a:bodyPr>
          <a:lstStyle/>
          <a:p>
            <a:pPr marL="0" indent="0" fontAlgn="base">
              <a:buNone/>
            </a:pPr>
            <a:r>
              <a:rPr lang="ru-RU" b="1" i="1" dirty="0"/>
              <a:t>Школьная служба примирения (медиации) является социальной службой, действующей в школе на основе добровольческих усилий специалистов, педагогов, учащихся .</a:t>
            </a:r>
            <a:endParaRPr lang="ru-RU" dirty="0"/>
          </a:p>
          <a:p>
            <a:pPr marL="0" indent="0" fontAlgn="base">
              <a:buNone/>
            </a:pPr>
            <a:r>
              <a:rPr lang="ru-RU" b="1" dirty="0"/>
              <a:t>Целью</a:t>
            </a:r>
            <a:r>
              <a:rPr lang="ru-RU" dirty="0"/>
              <a:t> деятельности службы является содействие профилактике правонарушений и социальной реабилитации участников конфликтных и криминальных ситуаций на основе принципов восстановительного правосудия.</a:t>
            </a:r>
          </a:p>
          <a:p>
            <a:pPr marL="0" indent="0" fontAlgn="base">
              <a:buNone/>
            </a:pPr>
            <a:r>
              <a:rPr lang="ru-RU" b="1" dirty="0"/>
              <a:t>Задачами</a:t>
            </a:r>
            <a:r>
              <a:rPr lang="ru-RU" dirty="0"/>
              <a:t> деятельности школьной службы примирения (медиации) являются:</a:t>
            </a:r>
          </a:p>
          <a:p>
            <a:pPr fontAlgn="base"/>
            <a:r>
              <a:rPr lang="ru-RU" i="1" dirty="0" smtClean="0"/>
              <a:t>проведение </a:t>
            </a:r>
            <a:r>
              <a:rPr lang="ru-RU" i="1" dirty="0"/>
              <a:t>примирительных программ для участников школьных конфликтов и ситуаций криминального характера;</a:t>
            </a:r>
          </a:p>
          <a:p>
            <a:pPr fontAlgn="base"/>
            <a:r>
              <a:rPr lang="ru-RU" i="1" dirty="0" smtClean="0"/>
              <a:t>обучение </a:t>
            </a:r>
            <a:r>
              <a:rPr lang="ru-RU" i="1" dirty="0"/>
              <a:t>школьников методам урегулирования конфликтов.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7FE7C5-395D-4891-858C-081847E95450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73335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СЛУЖБЫ ПРИМИРЕНИЯ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876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200" dirty="0" smtClean="0"/>
              <a:t>В </a:t>
            </a:r>
            <a:r>
              <a:rPr lang="ru-RU" sz="3200" dirty="0"/>
              <a:t>активно действующую школьную службу примирения входит один или несколько взрослых кураторов (руководителей), а также  до 10 школьников-волонтеров (медиаторов-ровесников) старших классов, поскольку у них лучше взаимопонимание со сверстниками.</a:t>
            </a:r>
          </a:p>
          <a:p>
            <a:pPr algn="just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B23B5-550C-4360-A70B-43F9D2F078F2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6695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СЛУЖБА </a:t>
            </a:r>
            <a:r>
              <a:rPr lang="ru-RU" b="1" dirty="0"/>
              <a:t>ШКОЛЬНОЙ МЕДИАЦИИ?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412776"/>
            <a:ext cx="8507288" cy="5064224"/>
          </a:xfrm>
        </p:spPr>
        <p:txBody>
          <a:bodyPr>
            <a:normAutofit fontScale="92500"/>
          </a:bodyPr>
          <a:lstStyle/>
          <a:p>
            <a:pPr marL="0" indent="0" fontAlgn="base">
              <a:buNone/>
            </a:pPr>
            <a:r>
              <a:rPr lang="ru-RU" b="1" dirty="0"/>
              <a:t>Медиация</a:t>
            </a:r>
            <a:r>
              <a:rPr lang="ru-RU" dirty="0"/>
              <a:t> — это способ урегулирования споров при содействии медиатора (независимое лицо или лица, привлекаемые сторонами в качестве посредников в урегулировании спора для содействия в выработке сторонами решения по существу спора) на основе добровольного участия в целях достижения ими взаимоприемлемого решения.</a:t>
            </a:r>
          </a:p>
          <a:p>
            <a:pPr marL="0" indent="0" fontAlgn="base">
              <a:buNone/>
            </a:pPr>
            <a:r>
              <a:rPr lang="ru-RU" dirty="0"/>
              <a:t>Исходя из определения, </a:t>
            </a:r>
            <a:r>
              <a:rPr lang="ru-RU" b="1" dirty="0"/>
              <a:t>медиация </a:t>
            </a:r>
            <a:r>
              <a:rPr lang="ru-RU" dirty="0"/>
              <a:t>— это такая процедура, в ходе которой стороны конфликта пытаются найти общее, устраивающее всех, решение при помощи медиатора. </a:t>
            </a:r>
            <a:endParaRPr lang="ru-RU" dirty="0" smtClean="0"/>
          </a:p>
          <a:p>
            <a:pPr marL="0" indent="0" fontAlgn="base">
              <a:buNone/>
            </a:pPr>
            <a:r>
              <a:rPr lang="ru-RU" b="1" dirty="0" smtClean="0"/>
              <a:t>Медиатор </a:t>
            </a:r>
            <a:r>
              <a:rPr lang="ru-RU" b="1" dirty="0"/>
              <a:t>не принимает решения ни за какую сторону, он только организует процесс переговоров</a:t>
            </a:r>
            <a:r>
              <a:rPr lang="ru-RU" dirty="0"/>
              <a:t>, в ходе которого стороны конфликта могут обсудить претензии друг к другу, обнаружить недостающую информацию, выработать список общих вопросов, подлежащих разрешению и договориться.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9029E-2EE6-49B4-9072-C27A72A4990D}" type="datetime1">
              <a:rPr lang="ru-RU" smtClean="0"/>
              <a:t>18.05.2021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77522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86</TotalTime>
  <Words>628</Words>
  <Application>Microsoft Office PowerPoint</Application>
  <PresentationFormat>Экран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Ясность</vt:lpstr>
      <vt:lpstr>ШКОЛЬНЫЕ СЛУЖБЫ ПРИМИРЕНИЯ</vt:lpstr>
      <vt:lpstr>Презентация PowerPoint</vt:lpstr>
      <vt:lpstr>Презентация PowerPoint</vt:lpstr>
      <vt:lpstr>РЕШЕНИЕ КОНФЛИКТА:</vt:lpstr>
      <vt:lpstr>Презентация PowerPoint</vt:lpstr>
      <vt:lpstr>ШКОЛЬНАЯ СЛУЖБА ПРИМИРЕНИЯ</vt:lpstr>
      <vt:lpstr>Презентация PowerPoint</vt:lpstr>
      <vt:lpstr>СТРУКТУРА СЛУЖБЫ ПРИМИРЕНИЯ</vt:lpstr>
      <vt:lpstr>СЛУЖБА ШКОЛЬНОЙ МЕДИАЦИИ?</vt:lpstr>
      <vt:lpstr>ПРИНЦИПЫ МЕДИАТОРА</vt:lpstr>
      <vt:lpstr>ПРИНЦИПЫ МЕДИАТОРА</vt:lpstr>
      <vt:lpstr>ПРИНЦИПЫ МЕДИАТОРА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ШКОЛЬНЫЕ СЛУЖБЫ ПРИМИРЕНИЯ</dc:title>
  <dc:creator>Пользователь</dc:creator>
  <cp:lastModifiedBy>Пользователь</cp:lastModifiedBy>
  <cp:revision>4</cp:revision>
  <dcterms:created xsi:type="dcterms:W3CDTF">2021-05-17T19:19:37Z</dcterms:created>
  <dcterms:modified xsi:type="dcterms:W3CDTF">2021-05-18T02:25:01Z</dcterms:modified>
</cp:coreProperties>
</file>