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0F1E1-7941-421F-8892-74B9EB66A016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905D7-55AE-4266-B168-361E9054449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56631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0F1E1-7941-421F-8892-74B9EB66A016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905D7-55AE-4266-B168-361E90544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7194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0F1E1-7941-421F-8892-74B9EB66A016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905D7-55AE-4266-B168-361E90544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5670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0F1E1-7941-421F-8892-74B9EB66A016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905D7-55AE-4266-B168-361E90544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53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0F1E1-7941-421F-8892-74B9EB66A016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905D7-55AE-4266-B168-361E9054449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9082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0F1E1-7941-421F-8892-74B9EB66A016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905D7-55AE-4266-B168-361E90544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9629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0F1E1-7941-421F-8892-74B9EB66A016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905D7-55AE-4266-B168-361E90544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355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0F1E1-7941-421F-8892-74B9EB66A016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905D7-55AE-4266-B168-361E90544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8241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0F1E1-7941-421F-8892-74B9EB66A016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905D7-55AE-4266-B168-361E90544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500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D50F1E1-7941-421F-8892-74B9EB66A016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45905D7-55AE-4266-B168-361E90544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4731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0F1E1-7941-421F-8892-74B9EB66A016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905D7-55AE-4266-B168-361E9054449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515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D50F1E1-7941-421F-8892-74B9EB66A016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845905D7-55AE-4266-B168-361E9054449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1312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  <p:sldLayoutId id="2147483749" r:id="rId7"/>
    <p:sldLayoutId id="2147483750" r:id="rId8"/>
    <p:sldLayoutId id="2147483751" r:id="rId9"/>
    <p:sldLayoutId id="2147483752" r:id="rId10"/>
    <p:sldLayoutId id="2147483753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874950" y="2973247"/>
            <a:ext cx="862597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0" i="0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поведения при общении с  животными </a:t>
            </a:r>
            <a:endParaRPr lang="ru-RU" sz="3200" b="0" i="0" dirty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961641" y="5111722"/>
            <a:ext cx="6096000" cy="4633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lnSpc>
                <a:spcPct val="150000"/>
              </a:lnSpc>
              <a:spcAft>
                <a:spcPts val="800"/>
              </a:spcAft>
            </a:pPr>
            <a:r>
              <a:rPr lang="ru-RU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Разработчик: Бармина Екатерина Владимировна</a:t>
            </a:r>
            <a:endParaRPr lang="ru-RU" dirty="0" smtClean="0">
              <a:solidFill>
                <a:srgbClr val="00B05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318235" y="988661"/>
            <a:ext cx="773940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0" i="0" dirty="0" smtClean="0">
                <a:solidFill>
                  <a:srgbClr val="0C0E3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КАЗЁННОЕ ДОШКОЛЬНОЕ ОБРАЗОВАТЕЛЬНОЕ УЧРЕЖДЕНИЕ ЕЛАНСКИЙ ДЕТСКИЙ САД "КОЛОСОК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61641" y="3558022"/>
            <a:ext cx="41195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Подготовительная группа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15966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8495" y="403245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Сама пёстрая,</a:t>
            </a:r>
          </a:p>
          <a:p>
            <a:pPr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 зелёное,</a:t>
            </a:r>
          </a:p>
          <a:p>
            <a:pPr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Даёт белое. (Корова)</a:t>
            </a:r>
          </a:p>
        </p:txBody>
      </p:sp>
      <p:pic>
        <p:nvPicPr>
          <p:cNvPr id="17410" name="Picture 2" descr="https://12.img.avito.st/1280x960/86319016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2214" y="0"/>
            <a:ext cx="4015213" cy="2258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148660" y="403245"/>
            <a:ext cx="32585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Посреди двора</a:t>
            </a:r>
          </a:p>
          <a:p>
            <a:pPr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Стоит копна:</a:t>
            </a:r>
          </a:p>
          <a:p>
            <a:pPr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Спереди вилы,</a:t>
            </a:r>
          </a:p>
          <a:p>
            <a:pPr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Сзади — метла. (Корова)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76520" y="2661803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latin typeface="Helvetica Neue"/>
              </a:rPr>
              <a:t>Заплелись густые травы,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Helvetica Neue"/>
              </a:rPr>
              <a:t>Закудрявились луга,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Helvetica Neue"/>
              </a:rPr>
              <a:t>Да и сам я весь кудрявый,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Helvetica Neue"/>
              </a:rPr>
              <a:t>Даже завитком рога. (Баран)</a:t>
            </a:r>
          </a:p>
        </p:txBody>
      </p:sp>
      <p:pic>
        <p:nvPicPr>
          <p:cNvPr id="17412" name="Picture 4" descr="https://autoassa.ru/media/gallery/sound-sheep-make_1bcd7517b9e742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6193" y="2456679"/>
            <a:ext cx="3221234" cy="1813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0532" y="4673019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latin typeface="Helvetica Neue"/>
              </a:rPr>
              <a:t>Кто имеет пятачок,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Helvetica Neue"/>
              </a:rPr>
              <a:t>Не зажатый в кулачок?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Helvetica Neue"/>
              </a:rPr>
              <a:t>На ногах его копытца.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Helvetica Neue"/>
              </a:rPr>
              <a:t>Ест и пьёт он из корытца. (Поросёнок)</a:t>
            </a:r>
          </a:p>
        </p:txBody>
      </p:sp>
      <p:pic>
        <p:nvPicPr>
          <p:cNvPr id="17414" name="Picture 6" descr="https://im0-tub-ru.yandex.net/i?id=75cf867c2807947b07b58a372e711676-l&amp;n=1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1954" y="4474898"/>
            <a:ext cx="2967891" cy="1971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7073245" y="2002352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latin typeface="Helvetica Neue"/>
              </a:rPr>
              <a:t>Не пахарь, не кузнец, не плотник,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Helvetica Neue"/>
              </a:rPr>
              <a:t>А первый на селе работник. (Лошадь)</a:t>
            </a:r>
          </a:p>
        </p:txBody>
      </p:sp>
      <p:pic>
        <p:nvPicPr>
          <p:cNvPr id="17416" name="Picture 8" descr="https://im0-tub-ru.yandex.net/i?id=98896067f74479573ec23837126522b8-l&amp;n=1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5942" y="2844372"/>
            <a:ext cx="3900525" cy="24378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98634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" y="381489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latin typeface="Helvetica Neue"/>
              </a:rPr>
              <a:t>Кто зимой холодной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Helvetica Neue"/>
              </a:rPr>
              <a:t>Ходит злой, голодный? (Волк)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478598" y="245892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latin typeface="Helvetica Neue"/>
              </a:rPr>
              <a:t>На овчарку он похож: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Helvetica Neue"/>
              </a:rPr>
              <a:t>Что ни зуб — то острый нож!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Helvetica Neue"/>
              </a:rPr>
              <a:t>Он бежит, оскалив пасть,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Helvetica Neue"/>
              </a:rPr>
              <a:t>На овцу готов напасть. (Волк)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8505" y="245892"/>
            <a:ext cx="3076774" cy="212966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97410" y="279915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latin typeface="Helvetica Neue"/>
              </a:rPr>
              <a:t>Зимой спит,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Helvetica Neue"/>
              </a:rPr>
              <a:t>Летом ульи ворошит. (Медведь)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380984" y="2375555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latin typeface="Helvetica Neue"/>
              </a:rPr>
              <a:t>Он в берлоге спит зимой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Helvetica Neue"/>
              </a:rPr>
              <a:t>Под большущею сосной.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Helvetica Neue"/>
              </a:rPr>
              <a:t>А когда придёт весна,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Helvetica Neue"/>
              </a:rPr>
              <a:t>Просыпается от сна. (Медведь)</a:t>
            </a:r>
          </a:p>
        </p:txBody>
      </p:sp>
      <p:pic>
        <p:nvPicPr>
          <p:cNvPr id="18434" name="Picture 2" descr="https://avatars.mds.yandex.net/get-zen_doc/57035/pub_5cde553f635d0800b447bfed_5cde5754eb5ea100b2d14eb4/scale_120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91980" y="2511152"/>
            <a:ext cx="3451152" cy="2156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04800" y="4309794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latin typeface="Helvetica Neue"/>
              </a:rPr>
              <a:t>В лесу живёт,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Helvetica Neue"/>
              </a:rPr>
              <a:t>Кур в деревне крадёт. (Лиса)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7478598" y="4224003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latin typeface="Helvetica Neue"/>
              </a:rPr>
              <a:t>Хитрая плутовка,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Helvetica Neue"/>
              </a:rPr>
              <a:t>Рыжая головка,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Helvetica Neue"/>
              </a:rPr>
              <a:t>Хвост пушистый — краса!</a:t>
            </a:r>
          </a:p>
          <a:p>
            <a:pPr algn="just"/>
            <a:r>
              <a:rPr lang="ru-RU" dirty="0">
                <a:solidFill>
                  <a:srgbClr val="000000"/>
                </a:solidFill>
                <a:latin typeface="Helvetica Neue"/>
              </a:rPr>
              <a:t>Как зовут её? (Лиса).</a:t>
            </a:r>
          </a:p>
        </p:txBody>
      </p:sp>
      <p:pic>
        <p:nvPicPr>
          <p:cNvPr id="18436" name="Picture 4" descr="https://w-dog.ru/wallpapers/5/6/375740083859399/lisa-lisica-ryzhaya-zima-sneg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28505" y="4803719"/>
            <a:ext cx="3304818" cy="2065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96418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33924" y="152342"/>
            <a:ext cx="374730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Динамическая пауза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6910" y="874585"/>
            <a:ext cx="111613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0" i="0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Пластический этюд: покажем, как кошка выгибается и выпускает коготки; как собака обнюхивает воздух, разрывает ямку.</a:t>
            </a:r>
            <a:endParaRPr lang="ru-RU" sz="2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9460" name="Picture 4" descr="https://c.wallhere.com/photos/be/14/cat_catch_up_without_a_tail_spotted-583259.jpg!d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1118" y="2173550"/>
            <a:ext cx="6118572" cy="3824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2" name="Picture 6" descr="https://im0-tub-ru.yandex.net/i?id=61735704d7d31ebf71a32ed045dab9e1-l&amp;n=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03705" y="2173550"/>
            <a:ext cx="5736161" cy="3824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67553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7900"/>
            <a:ext cx="11274457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0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Обсуждение стихотворения:</a:t>
            </a:r>
          </a:p>
          <a:p>
            <a:r>
              <a:rPr lang="ru-RU" sz="2800" b="0" i="0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 зря собака тех кусает,</a:t>
            </a:r>
          </a:p>
          <a:p>
            <a:r>
              <a:rPr lang="ru-RU" sz="2800" b="0" i="0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Кто камень зря в нее бросает.</a:t>
            </a:r>
          </a:p>
          <a:p>
            <a:r>
              <a:rPr lang="ru-RU" sz="2800" b="0" i="0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Но если кто с собакой дружит,</a:t>
            </a:r>
          </a:p>
          <a:p>
            <a:r>
              <a:rPr lang="ru-RU" sz="2800" b="0" i="0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Тому собака верно служит.</a:t>
            </a:r>
          </a:p>
          <a:p>
            <a:endParaRPr lang="ru-RU" sz="2800" b="0" i="0" dirty="0" smtClean="0">
              <a:solidFill>
                <a:srgbClr val="00B05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0" i="0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Почему собаки бывают злыми?</a:t>
            </a:r>
          </a:p>
          <a:p>
            <a:pPr marL="457200" indent="-457200">
              <a:buFontTx/>
              <a:buChar char="-"/>
            </a:pPr>
            <a:r>
              <a:rPr lang="ru-RU" sz="2800" b="0" i="0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Можно ли трогать бездомную или чужую собаку?</a:t>
            </a:r>
          </a:p>
          <a:p>
            <a:pPr marL="457200" indent="-457200">
              <a:buFontTx/>
              <a:buChar char="-"/>
            </a:pPr>
            <a:r>
              <a:rPr lang="ru-RU" sz="2800" b="0" i="0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(Нет, она может быть агрессивная </a:t>
            </a:r>
          </a:p>
          <a:p>
            <a:pPr marL="457200" indent="-457200">
              <a:buFontTx/>
              <a:buChar char="-"/>
            </a:pPr>
            <a:r>
              <a:rPr lang="ru-RU" sz="2800" b="0" i="0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может напасть и укусить).</a:t>
            </a:r>
          </a:p>
          <a:p>
            <a:r>
              <a:rPr lang="ru-RU" sz="2800" b="0" i="0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-Ребята, можно ли дразнить собак? (Ответы детей)</a:t>
            </a:r>
          </a:p>
          <a:p>
            <a:r>
              <a:rPr lang="ru-RU" sz="2800" b="0" i="0" dirty="0" smtClean="0">
                <a:solidFill>
                  <a:srgbClr val="00B05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Подумайте, как надо себя вести, чтобы не вызвать у собаки желание укусить? (Ответы детей)</a:t>
            </a:r>
            <a:endParaRPr lang="ru-RU" sz="2800" b="0" i="0" dirty="0">
              <a:solidFill>
                <a:srgbClr val="00B05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482" name="Picture 2" descr="https://im0-tub-ru.yandex.net/i?id=1284a17dd2ffeba9d9961a8a4b46fbfe-l&amp;n=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69636" y="72486"/>
            <a:ext cx="3115526" cy="4671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85951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8219" y="303918"/>
            <a:ext cx="11651529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Какие правила безопасности при обращении с животными вы запомнили?</a:t>
            </a:r>
          </a:p>
          <a:p>
            <a:endParaRPr lang="ru-RU" sz="2800" b="0" i="0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0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Почему некоторые домашние животные становятся бездомными?</a:t>
            </a:r>
          </a:p>
          <a:p>
            <a:endParaRPr lang="ru-RU" sz="2800" b="0" i="0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0" i="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- Чем можно помочь бездомным животным?</a:t>
            </a:r>
          </a:p>
        </p:txBody>
      </p:sp>
    </p:spTree>
    <p:extLst>
      <p:ext uri="{BB962C8B-B14F-4D97-AF65-F5344CB8AC3E}">
        <p14:creationId xmlns:p14="http://schemas.microsoft.com/office/powerpoint/2010/main" val="37821470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1976" y="989814"/>
            <a:ext cx="8191892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0" i="0" dirty="0" smtClean="0">
                <a:solidFill>
                  <a:srgbClr val="11111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заключении я хочу ещё раз вам напомнить о том, что надо соблюдать правила безопасности при общении с животными. Не надо обижать животных на улице. А если у вас дома есть какие-нибудь животные, то необходимо о них постоянно заботиться, тогда они будут вас любить.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1506" name="Picture 2" descr="https://thumbs.dreamstime.com/b/%D1%81%D0%BE%D0%B1%D0%B0%D0%BA%D0%B0-%D0%BC%D0%B0%D0%BB%D1%8C%D1%87%D0%B8%D0%BA%D0%B0-780806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60589" y="0"/>
            <a:ext cx="3643427" cy="5288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13665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43845" y="77252"/>
            <a:ext cx="90518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Берегите и любите животных</a:t>
            </a:r>
            <a:endParaRPr lang="ru-RU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145083"/>
            <a:ext cx="1189130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Соблюдайте правила поведения при общении с животными</a:t>
            </a:r>
            <a:endParaRPr lang="ru-RU" sz="54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2530" name="Picture 2" descr="https://crosti.ru/patterns/00/13/34/c5e3f3e3c0/preview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64384" y="3051177"/>
            <a:ext cx="4670948" cy="38068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5667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887523" y="0"/>
            <a:ext cx="58090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Актуальность темы</a:t>
            </a:r>
            <a:endParaRPr lang="ru-RU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96240" y="1250936"/>
            <a:ext cx="656734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</a:rPr>
              <a:t>Общение с </a:t>
            </a:r>
            <a:r>
              <a:rPr lang="ru-RU" sz="2400" dirty="0" smtClean="0">
                <a:solidFill>
                  <a:srgbClr val="00B050"/>
                </a:solidFill>
                <a:latin typeface="Times New Roman" panose="02020603050405020304" pitchFamily="18" charset="0"/>
              </a:rPr>
              <a:t>животными </a:t>
            </a:r>
            <a:r>
              <a:rPr lang="ru-RU" sz="2400" dirty="0">
                <a:solidFill>
                  <a:srgbClr val="00B050"/>
                </a:solidFill>
                <a:latin typeface="Times New Roman" panose="02020603050405020304" pitchFamily="18" charset="0"/>
              </a:rPr>
              <a:t>, если оно происходит бесконтрольно, может принести, не только пользу, но и вред развитию личности ребёнка. Прежде всего, ребёнок не знает, что можно делать, а что нельзя, что для животных вредно, а что полезно. Без взрослых такое общение может оказаться опасным, как для животных так и для ребёнка.</a:t>
            </a:r>
            <a:endParaRPr lang="ru-RU" sz="2400" dirty="0">
              <a:solidFill>
                <a:srgbClr val="00B050"/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43762" y="3874415"/>
            <a:ext cx="1596240" cy="212755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0" y="2036188"/>
            <a:ext cx="1394181" cy="2132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015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29526" y="4305222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45096" y="716436"/>
            <a:ext cx="789023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/>
            <a:r>
              <a:rPr lang="ru-RU" sz="2400" b="0" i="0" u="none" strike="noStrike" dirty="0" smtClean="0">
                <a:solidFill>
                  <a:srgbClr val="7030A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Общение с животными воспитывает в ребенке добрые чувства. Но, несмотря на то что обычно кошки, собаки дружелюбны и послушны, весело играют с детьми, необходимо помнить и внушить ребенку, что следует быть осторожными с домашними животными, не раздражать их, опасаться агрессивных действий с их стороны, и главное – заботиться и ухаживать за ними.</a:t>
            </a:r>
            <a:endParaRPr lang="ru-RU" sz="2400" b="0" i="0" dirty="0" smtClean="0">
              <a:solidFill>
                <a:srgbClr val="7030A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https://natalyland.ru/wp-content/uploads/5/3/6/536075fed2df62646dde06b7d7fd2492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4733" y="3582186"/>
            <a:ext cx="5241301" cy="3275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91794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01607" y="161769"/>
            <a:ext cx="40476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0" u="sng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О чем рассказать детям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1975" y="797327"/>
            <a:ext cx="943623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b="0" i="0" u="none" strike="noStrike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 </a:t>
            </a:r>
            <a:r>
              <a:rPr lang="ru-RU" sz="2400" b="0" i="0" u="none" strike="noStrike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«У многих людей дома живут животные. Человек, который заводит у себя дома животное, очень любит его, знает, как с ним надо обращаться и чем кормить. Если собака, кошка или другое животное заболело, его везут на лечение в ветеринарную клинику.</a:t>
            </a:r>
            <a:endParaRPr lang="ru-RU" sz="2400" b="0" i="0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49580" algn="just"/>
            <a:r>
              <a:rPr lang="ru-RU" sz="2400" b="0" i="0" u="none" strike="noStrike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Как ты думаешь, можно ли брать на руки, гладить чужих или бездомных животных? Конечно, нельзя. Животные могут быть агрессивны или больны. Бездомных животных можно и нужно кормить, но гладить и играть с ними опасно. Нельзя дразнить и мучить животных! Запомни: все животные агрессивны во время еды, или, когда рядом с ними находятся их детеныши»</a:t>
            </a:r>
            <a:endParaRPr lang="ru-RU" sz="2400" b="0" i="0" dirty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2" name="Picture 2" descr="https://pbs.twimg.com/media/CpbQuA-UsAE4rgm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97392" y="4194928"/>
            <a:ext cx="3994608" cy="2663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9373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34937" y="142915"/>
            <a:ext cx="75611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Правила безопасного общения с животными: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33633" y="759413"/>
            <a:ext cx="845584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0" u="none" strike="noStrike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Никогда не показывай собаке, что ты ее боишься.</a:t>
            </a:r>
            <a:endParaRPr lang="ru-RU" sz="2800" b="1" i="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i="0" u="none" strike="noStrike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Не убегай от собаки: она может принять тебя за дичь и начать охотиться.</a:t>
            </a:r>
            <a:endParaRPr lang="ru-RU" sz="2800" b="1" i="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i="0" u="none" strike="noStrike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Не замахивайся палкой на собаку – это ее не испугает, а разозлит.</a:t>
            </a:r>
            <a:endParaRPr lang="ru-RU" sz="2800" b="1" i="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i="0" u="none" strike="noStrike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Не трогай собаку, когда она ест или спит.</a:t>
            </a:r>
            <a:endParaRPr lang="ru-RU" sz="2800" b="1" i="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i="0" u="none" strike="noStrike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Не трогай щенков.</a:t>
            </a:r>
            <a:endParaRPr lang="ru-RU" sz="2800" b="1" i="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i="0" u="none" strike="noStrike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Не отбирай предмет, с которым играет собака.</a:t>
            </a:r>
            <a:endParaRPr lang="ru-RU" sz="2800" b="1" i="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1" i="0" u="none" strike="noStrike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Если тебя укусила собака, нужно немедленно сообщить родителям и обратиться к врачу.</a:t>
            </a:r>
            <a:endParaRPr lang="ru-RU" sz="2800" b="1" i="0" dirty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thumbs.dreamstime.com/b/%D0%BC%D0%B0-%D1%8C%D1%87%D0%B8%D0%BA-%D0%B8-%D1%8F-%D1%81-%D0%B5%D0%B3%D0%BE-%D1%81%D0%BE%D0%B1%D0%B0%D0%BA%D0%BE%D0%B9-9749504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5068578"/>
            <a:ext cx="2234153" cy="1845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thumbs.dreamstime.com/b/%D1%81%D0%BE%D0%B1%D0%B0%D0%BA%D0%B0-%D0%BC%D0%B0%D0%BB%D1%8C%D1%87%D0%B8%D0%BA%D0%B0-780806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6108" y="593887"/>
            <a:ext cx="3084661" cy="4477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4954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-28279" y="184675"/>
            <a:ext cx="1024693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/>
            <a:r>
              <a:rPr lang="ru-RU" sz="2400" b="1" i="0" u="none" strike="noStrike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безопасного поведения при встрече с домашними животными:</a:t>
            </a:r>
            <a:endParaRPr lang="ru-RU" sz="24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0" u="none" strike="noStrike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Не подходи близко к чужим коровам, быкам, козам и другим животным.</a:t>
            </a:r>
            <a:endParaRPr lang="ru-RU" sz="2400" b="1" i="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0" u="none" strike="noStrike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Не дразни животных.</a:t>
            </a:r>
            <a:endParaRPr lang="ru-RU" sz="2400" b="1" i="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0" u="none" strike="noStrike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Рядом с лошадью веди себя спокойно: шум, крик, беготня беспокоят лошадей.</a:t>
            </a:r>
            <a:endParaRPr lang="ru-RU" sz="2400" b="1" i="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0" u="none" strike="noStrike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Обходить лошадь можно только спереди.</a:t>
            </a:r>
            <a:endParaRPr lang="ru-RU" sz="2400" b="1" i="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0" u="none" strike="noStrike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Не подходи к лошади сзади: испугавшись, она может ударить задними ногами.</a:t>
            </a:r>
            <a:endParaRPr lang="ru-RU" sz="2400" b="1" i="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0" name="Picture 4" descr="https://makddu.ru/wp-content/uploads/kartinki-s-izobrazheniem-domashnih-zhivotnih-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4949" y="3538611"/>
            <a:ext cx="4425851" cy="3319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97163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84133"/>
            <a:ext cx="10576874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Не пытайся погладить или угостить чем-нибудь лошадь через решетку: лошадь может сломать тебе</a:t>
            </a:r>
          </a:p>
          <a:p>
            <a:pPr lvl="0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руку или даже откусить палец.</a:t>
            </a:r>
          </a:p>
          <a:p>
            <a:pPr lvl="0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 Домашние животные никому не причиняют намеренного вреда, они нападают на человека от </a:t>
            </a:r>
          </a:p>
          <a:p>
            <a:pPr lvl="0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испуга, защищаясь от его неправильного поведения или агрессивных</a:t>
            </a:r>
          </a:p>
          <a:p>
            <a:pPr lvl="0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действий по отношению к ним.</a:t>
            </a:r>
          </a:p>
          <a:p>
            <a:pPr lvl="0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• После общения с животными  обязательно мой руки с мылом.</a:t>
            </a:r>
            <a:r>
              <a:rPr lang="ru-RU" sz="2400" b="1" dirty="0">
                <a:solidFill>
                  <a:srgbClr val="333333"/>
                </a:solidFill>
                <a:latin typeface="Times New Roman" panose="02020603050405020304" pitchFamily="18" charset="0"/>
              </a:rPr>
              <a:t> </a:t>
            </a:r>
            <a:r>
              <a:rPr lang="ru-RU" sz="2800" dirty="0">
                <a:solidFill>
                  <a:srgbClr val="333333"/>
                </a:solidFill>
                <a:latin typeface="Times New Roman" panose="02020603050405020304" pitchFamily="18" charset="0"/>
              </a:rPr>
              <a:t> </a:t>
            </a:r>
            <a:endParaRPr lang="ru-RU" sz="28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5122" name="Picture 2" descr="https://1rciclovedruna.files.wordpress.com/2013/01/animales-102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9789" y="3074135"/>
            <a:ext cx="4416425" cy="3783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746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1974" y="0"/>
            <a:ext cx="10209229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/>
            <a:r>
              <a:rPr lang="ru-RU" sz="2800" b="1" i="0" u="none" strike="noStrike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безопасного поведения при встрече с дикими животными:</a:t>
            </a:r>
            <a:endParaRPr lang="ru-RU" sz="2800" b="0" i="0" dirty="0" smtClean="0">
              <a:solidFill>
                <a:srgbClr val="0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0" u="none" strike="noStrike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Отправляясь в лес, надевай высокую прочную обувь.</a:t>
            </a:r>
            <a:endParaRPr lang="ru-RU" sz="2400" b="1" i="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0" u="none" strike="noStrike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Змея не нападает на человека. Напротив, при встрече с ним она старается уступить дорогу. Но в лесу в густой траве человек нечаянно может наступить на змею, и она, защищаясь, кусает. Будь внимательным – змеи иногда заползают и на дачные участки.</a:t>
            </a:r>
            <a:endParaRPr lang="ru-RU" sz="2400" b="1" i="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0" u="none" strike="noStrike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При встрече с хищником главное – не пугаться, не убегать, не поворачиваться к нему спиной, а просто дать ему возможность уйти. Дикие животные – медведи, волки, кабаны, лисицы – </a:t>
            </a:r>
            <a:r>
              <a:rPr lang="ru-RU" sz="2400" b="1" i="0" u="none" strike="noStrike" dirty="0" err="1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препочитают</a:t>
            </a:r>
            <a:r>
              <a:rPr lang="ru-RU" sz="2400" b="1" i="0" u="none" strike="noStrike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не сталкиваться с человеком. Только если они ранены или защищают своих детенышей, то могут напасть.</a:t>
            </a:r>
            <a:endParaRPr lang="ru-RU" sz="2400" b="1" i="0" dirty="0" smtClean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i="0" u="none" strike="noStrike" dirty="0" smtClean="0"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• Звери боятся огня. Их может отогнать зажженная ветка, а еще громкий голос, стук палкой по дереву или по металлическому предмету.</a:t>
            </a:r>
            <a:endParaRPr lang="ru-RU" sz="2400" b="1" i="0" dirty="0"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3488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43037" y="171196"/>
            <a:ext cx="168026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Загадки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17922" y="755971"/>
            <a:ext cx="6096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хозяином дружит,</a:t>
            </a:r>
          </a:p>
          <a:p>
            <a:pPr algn="just"/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Дом сторожит,</a:t>
            </a:r>
          </a:p>
          <a:p>
            <a:pPr algn="just"/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Живёт под крылечком,</a:t>
            </a:r>
          </a:p>
          <a:p>
            <a:pPr algn="just"/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Хвост колечком. (Собака)</a:t>
            </a:r>
          </a:p>
        </p:txBody>
      </p:sp>
      <p:pic>
        <p:nvPicPr>
          <p:cNvPr id="16386" name="Picture 2" descr="https://umkas.ru/upload/iblock/348/34890a7336ec7eac4aebf43e390d868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7007" y="771472"/>
            <a:ext cx="2736915" cy="1946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809295" y="879081"/>
            <a:ext cx="462541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Заворчал живой замок,</a:t>
            </a:r>
          </a:p>
          <a:p>
            <a:pPr algn="just"/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Лёг у двери поперёк,</a:t>
            </a:r>
          </a:p>
          <a:p>
            <a:pPr algn="just"/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Две медали на груди.</a:t>
            </a:r>
          </a:p>
          <a:p>
            <a:pPr algn="just"/>
            <a:r>
              <a:rPr lang="ru-RU" sz="20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Лучше в дом не заходи. (Собака)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35117" y="3187055"/>
            <a:ext cx="3456495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Мордочка усатая,</a:t>
            </a:r>
          </a:p>
          <a:p>
            <a:pPr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Шубка полосатая,</a:t>
            </a:r>
          </a:p>
          <a:p>
            <a:pPr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Часто умывается,</a:t>
            </a:r>
          </a:p>
          <a:p>
            <a:pPr algn="just"/>
            <a:r>
              <a:rPr lang="ru-RU" sz="20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с водой не знается. (Кошка)</a:t>
            </a:r>
          </a:p>
        </p:txBody>
      </p:sp>
      <p:pic>
        <p:nvPicPr>
          <p:cNvPr id="16388" name="Picture 4" descr="https://im0-tub-ru.yandex.net/i?id=e2bf15cb19557a42e6f3dbb1a2d03cea-l&amp;n=1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0885" y="3029578"/>
            <a:ext cx="2532420" cy="1899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3912923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87</TotalTime>
  <Words>902</Words>
  <Application>Microsoft Office PowerPoint</Application>
  <PresentationFormat>Широкоэкранный</PresentationFormat>
  <Paragraphs>107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Calibri</vt:lpstr>
      <vt:lpstr>Calibri Light</vt:lpstr>
      <vt:lpstr>Helvetica Neue</vt:lpstr>
      <vt:lpstr>Times New Roman</vt:lpstr>
      <vt:lpstr>Ретро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Учетная запись Майкрософт</cp:lastModifiedBy>
  <cp:revision>10</cp:revision>
  <dcterms:created xsi:type="dcterms:W3CDTF">2021-05-21T08:31:20Z</dcterms:created>
  <dcterms:modified xsi:type="dcterms:W3CDTF">2021-05-21T10:16:26Z</dcterms:modified>
</cp:coreProperties>
</file>