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sldIdLst>
    <p:sldId id="256" r:id="rId5"/>
    <p:sldId id="298" r:id="rId6"/>
    <p:sldId id="258" r:id="rId7"/>
    <p:sldId id="259" r:id="rId8"/>
    <p:sldId id="261" r:id="rId9"/>
    <p:sldId id="260" r:id="rId10"/>
    <p:sldId id="262" r:id="rId11"/>
    <p:sldId id="263" r:id="rId12"/>
    <p:sldId id="265" r:id="rId13"/>
    <p:sldId id="264" r:id="rId14"/>
    <p:sldId id="266" r:id="rId15"/>
    <p:sldId id="267" r:id="rId16"/>
    <p:sldId id="277" r:id="rId17"/>
    <p:sldId id="271" r:id="rId18"/>
    <p:sldId id="278" r:id="rId19"/>
    <p:sldId id="279" r:id="rId20"/>
    <p:sldId id="283" r:id="rId21"/>
    <p:sldId id="284" r:id="rId22"/>
    <p:sldId id="297" r:id="rId23"/>
    <p:sldId id="289" r:id="rId24"/>
    <p:sldId id="290" r:id="rId25"/>
    <p:sldId id="291" r:id="rId26"/>
    <p:sldId id="292" r:id="rId27"/>
    <p:sldId id="293" r:id="rId28"/>
    <p:sldId id="294" r:id="rId29"/>
    <p:sldId id="295" r:id="rId30"/>
    <p:sldId id="282" r:id="rId31"/>
    <p:sldId id="286" r:id="rId32"/>
    <p:sldId id="287" r:id="rId33"/>
    <p:sldId id="288" r:id="rId34"/>
    <p:sldId id="296" r:id="rId35"/>
    <p:sldId id="285" r:id="rId36"/>
    <p:sldId id="281" r:id="rId37"/>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136D26E4-CC2E-4A33-AF40-40E3D432D99D}"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306032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AFB80FC-D785-4B56-9114-E00AA80427B3}"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401040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7D9610B5-2EAE-4352-B222-5ABCEA8C8E1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1154220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AE80A581-F715-4CC7-9348-2942EF8A0D3D}"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8538938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s-ES">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es-ES">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22CB078A-24E6-4E5D-86FC-857D5E3D2077}"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42867781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s-ES">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es-ES">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C627AD8B-6EC2-453F-80EF-8A24590B9B8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954711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s-ES">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es-ES">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BE3B0A6E-1667-4A63-9EA6-C327CF604614}"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0723510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ED708C1D-F412-4412-829D-2BD6F5565188}"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920183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02.05.2016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54558BBF-2FAB-4101-B264-1B7D9B5B67F4}"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560441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2FCBAF2E-1B0A-4ED6-941D-F75C7465C15D}"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8416606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C5507A3B-329C-4787-916A-43A635624176}"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0670380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Picture 2" descr="D:\фоны и шаблоны\5be938ec37c1.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519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13A072F6-C6DB-4302-9233-D4CB1B3C9EB3}" type="datetimeFigureOut">
              <a:rPr lang="ru-RU">
                <a:solidFill>
                  <a:prstClr val="black">
                    <a:tint val="75000"/>
                  </a:prstClr>
                </a:solidFill>
              </a:rPr>
              <a:pPr>
                <a:defRPr/>
              </a:pPr>
              <a:t>02.05.2016</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3154F9B-9FC2-4DD1-B66B-87E3FAC530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4755852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FA1B015-AE4D-4C3F-BF8F-D0E1782C826A}"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023A601-8409-4737-B9F4-47349D269EC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22867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C507471-A561-4F15-A8FD-520A3FCDD7A7}"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FCADBFA-299F-496C-A78F-F209625F1DB4}"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114936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0E5D26C9-5F49-4A75-A224-87FFC16BEB63}" type="datetimeFigureOut">
              <a:rPr lang="ru-RU">
                <a:solidFill>
                  <a:prstClr val="black">
                    <a:tint val="75000"/>
                  </a:prstClr>
                </a:solidFill>
              </a:rPr>
              <a:pPr>
                <a:defRPr/>
              </a:pPr>
              <a:t>02.05.2016</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357E6183-F6EB-4ACA-A293-B8158AE553B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251788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0DFFDBA-9208-4957-A76E-7C4F02B8B125}" type="datetimeFigureOut">
              <a:rPr lang="ru-RU">
                <a:solidFill>
                  <a:prstClr val="black">
                    <a:tint val="75000"/>
                  </a:prstClr>
                </a:solidFill>
              </a:rPr>
              <a:pPr>
                <a:defRPr/>
              </a:pPr>
              <a:t>02.05.2016</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C98B8AC-E826-47ED-A26C-431BF88D04B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344540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F9C4D15-E224-4380-AA8C-3EB7C8916966}" type="datetimeFigureOut">
              <a:rPr lang="ru-RU">
                <a:solidFill>
                  <a:prstClr val="black">
                    <a:tint val="75000"/>
                  </a:prstClr>
                </a:solidFill>
              </a:rPr>
              <a:pPr>
                <a:defRPr/>
              </a:pPr>
              <a:t>02.05.2016</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6D397E61-B7FC-4D0E-B89C-08286A1F03C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928931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77F2C32-B4AA-4953-8855-FBB8EA80607D}" type="datetimeFigureOut">
              <a:rPr lang="ru-RU">
                <a:solidFill>
                  <a:prstClr val="black">
                    <a:tint val="75000"/>
                  </a:prstClr>
                </a:solidFill>
              </a:rPr>
              <a:pPr>
                <a:defRPr/>
              </a:pPr>
              <a:t>02.05.2016</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C9B90A99-1ECC-4870-9CDD-C32734BCF2C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55104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02.05.2016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F54D1A7-6316-4C15-ADA5-95920C948A8E}" type="datetimeFigureOut">
              <a:rPr lang="ru-RU">
                <a:solidFill>
                  <a:prstClr val="black">
                    <a:tint val="75000"/>
                  </a:prstClr>
                </a:solidFill>
              </a:rPr>
              <a:pPr>
                <a:defRPr/>
              </a:pPr>
              <a:t>02.05.2016</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C29D9346-0290-48B5-9845-E3D2B3B431E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022734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F1B55EE-F0AB-4FBA-8BBF-F3C2E728B0C8}" type="datetimeFigureOut">
              <a:rPr lang="ru-RU">
                <a:solidFill>
                  <a:prstClr val="black">
                    <a:tint val="75000"/>
                  </a:prstClr>
                </a:solidFill>
              </a:rPr>
              <a:pPr>
                <a:defRPr/>
              </a:pPr>
              <a:t>02.05.2016</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77FEA78-81B8-43D0-BD76-4C37E13B5CB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0887733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5ACDA9A-8D1C-42C7-B31D-982C9CA64885}"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4CC4A28-1F53-4766-86F3-E7D4761E8EA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5609418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F2D7E5F-AA41-41DB-9054-52EF548ECD1A}"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942902E-D9B7-43AF-802E-39DAC63415C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516338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Picture 2" descr="D:\фоны и шаблоны\5be938ec37c1.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519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13A072F6-C6DB-4302-9233-D4CB1B3C9EB3}" type="datetimeFigureOut">
              <a:rPr lang="ru-RU">
                <a:solidFill>
                  <a:prstClr val="black">
                    <a:tint val="75000"/>
                  </a:prstClr>
                </a:solidFill>
              </a:rPr>
              <a:pPr>
                <a:defRPr/>
              </a:pPr>
              <a:t>02.05.2016</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3154F9B-9FC2-4DD1-B66B-87E3FAC530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2723322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FA1B015-AE4D-4C3F-BF8F-D0E1782C826A}"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023A601-8409-4737-B9F4-47349D269EC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5554093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C507471-A561-4F15-A8FD-520A3FCDD7A7}"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FCADBFA-299F-496C-A78F-F209625F1DB4}"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0994376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0E5D26C9-5F49-4A75-A224-87FFC16BEB63}" type="datetimeFigureOut">
              <a:rPr lang="ru-RU">
                <a:solidFill>
                  <a:prstClr val="black">
                    <a:tint val="75000"/>
                  </a:prstClr>
                </a:solidFill>
              </a:rPr>
              <a:pPr>
                <a:defRPr/>
              </a:pPr>
              <a:t>02.05.2016</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357E6183-F6EB-4ACA-A293-B8158AE553B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25029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0DFFDBA-9208-4957-A76E-7C4F02B8B125}" type="datetimeFigureOut">
              <a:rPr lang="ru-RU">
                <a:solidFill>
                  <a:prstClr val="black">
                    <a:tint val="75000"/>
                  </a:prstClr>
                </a:solidFill>
              </a:rPr>
              <a:pPr>
                <a:defRPr/>
              </a:pPr>
              <a:t>02.05.2016</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0C98B8AC-E826-47ED-A26C-431BF88D04B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855623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F9C4D15-E224-4380-AA8C-3EB7C8916966}" type="datetimeFigureOut">
              <a:rPr lang="ru-RU">
                <a:solidFill>
                  <a:prstClr val="black">
                    <a:tint val="75000"/>
                  </a:prstClr>
                </a:solidFill>
              </a:rPr>
              <a:pPr>
                <a:defRPr/>
              </a:pPr>
              <a:t>02.05.2016</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6D397E61-B7FC-4D0E-B89C-08286A1F03C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1619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02.05.2016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77F2C32-B4AA-4953-8855-FBB8EA80607D}" type="datetimeFigureOut">
              <a:rPr lang="ru-RU">
                <a:solidFill>
                  <a:prstClr val="black">
                    <a:tint val="75000"/>
                  </a:prstClr>
                </a:solidFill>
              </a:rPr>
              <a:pPr>
                <a:defRPr/>
              </a:pPr>
              <a:t>02.05.2016</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C9B90A99-1ECC-4870-9CDD-C32734BCF2C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7674980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F54D1A7-6316-4C15-ADA5-95920C948A8E}" type="datetimeFigureOut">
              <a:rPr lang="ru-RU">
                <a:solidFill>
                  <a:prstClr val="black">
                    <a:tint val="75000"/>
                  </a:prstClr>
                </a:solidFill>
              </a:rPr>
              <a:pPr>
                <a:defRPr/>
              </a:pPr>
              <a:t>02.05.2016</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C29D9346-0290-48B5-9845-E3D2B3B431E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1604010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F1B55EE-F0AB-4FBA-8BBF-F3C2E728B0C8}" type="datetimeFigureOut">
              <a:rPr lang="ru-RU">
                <a:solidFill>
                  <a:prstClr val="black">
                    <a:tint val="75000"/>
                  </a:prstClr>
                </a:solidFill>
              </a:rPr>
              <a:pPr>
                <a:defRPr/>
              </a:pPr>
              <a:t>02.05.2016</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477FEA78-81B8-43D0-BD76-4C37E13B5CB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424387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5ACDA9A-8D1C-42C7-B31D-982C9CA64885}"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24CC4A28-1F53-4766-86F3-E7D4761E8EA1}"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5316962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F2D7E5F-AA41-41DB-9054-52EF548ECD1A}"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942902E-D9B7-43AF-802E-39DAC63415C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824227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02.05.2016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02.05.2016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02.05.2016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02.05.2016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02.05.2016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02.05.2016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B90FEE83-CAC6-464E-938A-85F611883CF9}" type="slidenum">
              <a:rPr lang="es-ES" smtClean="0">
                <a:solidFill>
                  <a:srgbClr val="000000"/>
                </a:solidFill>
              </a:rPr>
              <a:pPr fontAlgn="base">
                <a:spcBef>
                  <a:spcPct val="0"/>
                </a:spcBef>
                <a:spcAft>
                  <a:spcPct val="0"/>
                </a:spcAft>
              </a:pPr>
              <a:t>‹#›</a:t>
            </a:fld>
            <a:endParaRPr lang="es-ES" smtClean="0">
              <a:solidFill>
                <a:srgbClr val="000000"/>
              </a:solidFill>
            </a:endParaRPr>
          </a:p>
        </p:txBody>
      </p:sp>
    </p:spTree>
    <p:extLst>
      <p:ext uri="{BB962C8B-B14F-4D97-AF65-F5344CB8AC3E}">
        <p14:creationId xmlns:p14="http://schemas.microsoft.com/office/powerpoint/2010/main" val="1554966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B6205659-BCE8-4B5B-B93C-6BDB3CDB7699}"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DF6675D2-D4B9-4851-B902-3E87BC4C45F0}" type="slidenum">
              <a:rPr lang="ru-RU">
                <a:solidFill>
                  <a:prstClr val="black">
                    <a:tint val="75000"/>
                  </a:prstClr>
                </a:solidFill>
              </a:rPr>
              <a:pPr>
                <a:defRPr/>
              </a:pPr>
              <a:t>‹#›</a:t>
            </a:fld>
            <a:endParaRPr lang="ru-RU">
              <a:solidFill>
                <a:prstClr val="black">
                  <a:tint val="75000"/>
                </a:prstClr>
              </a:solidFill>
            </a:endParaRPr>
          </a:p>
        </p:txBody>
      </p:sp>
      <p:pic>
        <p:nvPicPr>
          <p:cNvPr id="1031" name="Picture 2" descr="D:\фоны и шаблоны\5be938ec37c1.jpg"/>
          <p:cNvPicPr>
            <a:picLocks noChangeAspect="1" noChangeArrowheads="1"/>
          </p:cNvPicPr>
          <p:nvPr userDrawn="1"/>
        </p:nvPicPr>
        <p:blipFill>
          <a:blip r:embed="rId13">
            <a:extLst>
              <a:ext uri="{28A0092B-C50C-407E-A947-70E740481C1C}">
                <a14:useLocalDpi xmlns:a14="http://schemas.microsoft.com/office/drawing/2010/main" val="0"/>
              </a:ext>
            </a:extLst>
          </a:blip>
          <a:srcRect r="89072" b="2"/>
          <a:stretch>
            <a:fillRect/>
          </a:stretch>
        </p:blipFill>
        <p:spPr bwMode="auto">
          <a:xfrm>
            <a:off x="0" y="0"/>
            <a:ext cx="10001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51487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B6205659-BCE8-4B5B-B93C-6BDB3CDB7699}" type="datetimeFigureOut">
              <a:rPr lang="ru-RU">
                <a:solidFill>
                  <a:prstClr val="black">
                    <a:tint val="75000"/>
                  </a:prstClr>
                </a:solidFill>
              </a:rPr>
              <a:pPr>
                <a:defRPr/>
              </a:pPr>
              <a:t>02.05.2016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DF6675D2-D4B9-4851-B902-3E87BC4C45F0}" type="slidenum">
              <a:rPr lang="ru-RU">
                <a:solidFill>
                  <a:prstClr val="black">
                    <a:tint val="75000"/>
                  </a:prstClr>
                </a:solidFill>
              </a:rPr>
              <a:pPr>
                <a:defRPr/>
              </a:pPr>
              <a:t>‹#›</a:t>
            </a:fld>
            <a:endParaRPr lang="ru-RU">
              <a:solidFill>
                <a:prstClr val="black">
                  <a:tint val="75000"/>
                </a:prstClr>
              </a:solidFill>
            </a:endParaRPr>
          </a:p>
        </p:txBody>
      </p:sp>
      <p:pic>
        <p:nvPicPr>
          <p:cNvPr id="1031" name="Picture 2" descr="D:\фоны и шаблоны\5be938ec37c1.jpg"/>
          <p:cNvPicPr>
            <a:picLocks noChangeAspect="1" noChangeArrowheads="1"/>
          </p:cNvPicPr>
          <p:nvPr userDrawn="1"/>
        </p:nvPicPr>
        <p:blipFill>
          <a:blip r:embed="rId13">
            <a:extLst>
              <a:ext uri="{28A0092B-C50C-407E-A947-70E740481C1C}">
                <a14:useLocalDpi xmlns:a14="http://schemas.microsoft.com/office/drawing/2010/main" val="0"/>
              </a:ext>
            </a:extLst>
          </a:blip>
          <a:srcRect r="89072" b="2"/>
          <a:stretch>
            <a:fillRect/>
          </a:stretch>
        </p:blipFill>
        <p:spPr bwMode="auto">
          <a:xfrm>
            <a:off x="0" y="0"/>
            <a:ext cx="10001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888434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979712" y="3284984"/>
            <a:ext cx="6408712" cy="1189108"/>
          </a:xfrm>
          <a:prstGeom prst="rect">
            <a:avLst/>
          </a:prstGeom>
          <a:solidFill>
            <a:schemeClr val="accent5">
              <a:lumMod val="60000"/>
              <a:lumOff val="40000"/>
            </a:schemeClr>
          </a:solidFill>
          <a:effectLst>
            <a:glow rad="228600">
              <a:schemeClr val="accent1">
                <a:satMod val="175000"/>
                <a:alpha val="40000"/>
              </a:schemeClr>
            </a:glow>
          </a:effectLst>
          <a:scene3d>
            <a:camera prst="orthographicFront"/>
            <a:lightRig rig="threePt" dir="t"/>
          </a:scene3d>
          <a:sp3d>
            <a:bevelT prst="angle"/>
          </a:sp3d>
        </p:spPr>
        <p:txBody>
          <a:bodyPr wrap="square">
            <a:spAutoFit/>
          </a:bodyPr>
          <a:lstStyle/>
          <a:p>
            <a:pPr>
              <a:lnSpc>
                <a:spcPct val="115000"/>
              </a:lnSpc>
              <a:spcAft>
                <a:spcPts val="0"/>
              </a:spcAft>
            </a:pPr>
            <a:r>
              <a:rPr lang="ru-RU" sz="3200" b="1" dirty="0">
                <a:solidFill>
                  <a:schemeClr val="accent5">
                    <a:lumMod val="50000"/>
                  </a:schemeClr>
                </a:solidFill>
                <a:latin typeface="Times New Roman"/>
                <a:ea typeface="Times New Roman"/>
                <a:cs typeface="Times New Roman"/>
              </a:rPr>
              <a:t>Картотека опытов и экспериментов для детей </a:t>
            </a:r>
            <a:r>
              <a:rPr lang="ru-RU" sz="3200" b="1" dirty="0" smtClean="0">
                <a:solidFill>
                  <a:schemeClr val="accent5">
                    <a:lumMod val="50000"/>
                  </a:schemeClr>
                </a:solidFill>
                <a:latin typeface="Times New Roman"/>
                <a:ea typeface="Times New Roman"/>
                <a:cs typeface="Times New Roman"/>
              </a:rPr>
              <a:t>5-6 лет.</a:t>
            </a:r>
            <a:endParaRPr lang="ru-RU" sz="3200" b="1" dirty="0">
              <a:solidFill>
                <a:schemeClr val="accent5">
                  <a:lumMod val="50000"/>
                </a:schemeClr>
              </a:solidFill>
              <a:ea typeface="Calibri"/>
              <a:cs typeface="Times New Roman"/>
            </a:endParaRPr>
          </a:p>
        </p:txBody>
      </p:sp>
      <p:sp>
        <p:nvSpPr>
          <p:cNvPr id="3" name="Прямоугольник 2"/>
          <p:cNvSpPr/>
          <p:nvPr/>
        </p:nvSpPr>
        <p:spPr>
          <a:xfrm>
            <a:off x="5076056" y="4832937"/>
            <a:ext cx="4572000" cy="923330"/>
          </a:xfrm>
          <a:prstGeom prst="rect">
            <a:avLst/>
          </a:prstGeom>
        </p:spPr>
        <p:txBody>
          <a:bodyPr>
            <a:spAutoFit/>
          </a:bodyPr>
          <a:lstStyle/>
          <a:p>
            <a:r>
              <a:rPr lang="ru-RU" b="1" dirty="0">
                <a:solidFill>
                  <a:schemeClr val="accent5">
                    <a:lumMod val="50000"/>
                  </a:schemeClr>
                </a:solidFill>
                <a:latin typeface="Times New Roman" pitchFamily="18" charset="0"/>
                <a:cs typeface="Times New Roman" pitchFamily="18" charset="0"/>
              </a:rPr>
              <a:t>Подготовила: воспитатель </a:t>
            </a:r>
          </a:p>
          <a:p>
            <a:r>
              <a:rPr lang="ru-RU" b="1" dirty="0">
                <a:solidFill>
                  <a:schemeClr val="accent5">
                    <a:lumMod val="50000"/>
                  </a:schemeClr>
                </a:solidFill>
                <a:latin typeface="Times New Roman" pitchFamily="18" charset="0"/>
                <a:cs typeface="Times New Roman" pitchFamily="18" charset="0"/>
              </a:rPr>
              <a:t>старшей группы Денега Н. Н</a:t>
            </a:r>
            <a:r>
              <a:rPr lang="ru-RU" b="1" dirty="0" smtClean="0">
                <a:solidFill>
                  <a:schemeClr val="accent5">
                    <a:lumMod val="50000"/>
                  </a:schemeClr>
                </a:solidFill>
                <a:latin typeface="Times New Roman" pitchFamily="18" charset="0"/>
                <a:cs typeface="Times New Roman" pitchFamily="18" charset="0"/>
              </a:rPr>
              <a:t>.</a:t>
            </a:r>
          </a:p>
          <a:p>
            <a:r>
              <a:rPr lang="ru-RU" b="1" dirty="0" smtClean="0">
                <a:solidFill>
                  <a:schemeClr val="accent5">
                    <a:lumMod val="50000"/>
                  </a:schemeClr>
                </a:solidFill>
                <a:latin typeface="Times New Roman" pitchFamily="18" charset="0"/>
                <a:cs typeface="Times New Roman" pitchFamily="18" charset="0"/>
              </a:rPr>
              <a:t>МКДОУ д/с № 14 «Солнышко».</a:t>
            </a:r>
            <a:endParaRPr lang="ru-RU" b="1" dirty="0">
              <a:solidFill>
                <a:schemeClr val="accent5">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2577456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210746" y="260648"/>
            <a:ext cx="6750496" cy="6370975"/>
          </a:xfrm>
          <a:prstGeom prst="rect">
            <a:avLst/>
          </a:prstGeom>
        </p:spPr>
        <p:txBody>
          <a:bodyPr wrap="square">
            <a:spAutoFit/>
          </a:bodyPr>
          <a:lstStyle/>
          <a:p>
            <a:r>
              <a:rPr lang="ru-RU" dirty="0" smtClean="0">
                <a:solidFill>
                  <a:schemeClr val="accent3">
                    <a:lumMod val="50000"/>
                  </a:schemeClr>
                </a:solidFill>
                <a:latin typeface="Arial" pitchFamily="34" charset="0"/>
                <a:cs typeface="Arial" pitchFamily="34" charset="0"/>
              </a:rPr>
              <a:t>На </a:t>
            </a:r>
            <a:r>
              <a:rPr lang="ru-RU" dirty="0">
                <a:solidFill>
                  <a:schemeClr val="accent3">
                    <a:lumMod val="50000"/>
                  </a:schemeClr>
                </a:solidFill>
                <a:latin typeface="Arial" pitchFamily="34" charset="0"/>
                <a:cs typeface="Arial" pitchFamily="34" charset="0"/>
              </a:rPr>
              <a:t>следующий день малыши сделают выводы: чистая вода отделяется от грязной и по салфетке попадает в пустую миску.</a:t>
            </a:r>
          </a:p>
          <a:p>
            <a:r>
              <a:rPr lang="ru-RU" sz="2400" b="1" dirty="0">
                <a:solidFill>
                  <a:schemeClr val="tx2">
                    <a:lumMod val="75000"/>
                  </a:schemeClr>
                </a:solidFill>
              </a:rPr>
              <a:t>«Фильтрование воды»</a:t>
            </a:r>
          </a:p>
          <a:p>
            <a:r>
              <a:rPr lang="ru-RU" dirty="0">
                <a:solidFill>
                  <a:schemeClr val="accent3">
                    <a:lumMod val="50000"/>
                  </a:schemeClr>
                </a:solidFill>
                <a:latin typeface="Arial" pitchFamily="34" charset="0"/>
                <a:cs typeface="Arial" pitchFamily="34" charset="0"/>
              </a:rPr>
              <a:t>Цель: познакомить детей с процессами очистки воды разными способами.</a:t>
            </a:r>
          </a:p>
          <a:p>
            <a:r>
              <a:rPr lang="ru-RU" dirty="0">
                <a:solidFill>
                  <a:schemeClr val="accent3">
                    <a:lumMod val="50000"/>
                  </a:schemeClr>
                </a:solidFill>
                <a:latin typeface="Arial" pitchFamily="34" charset="0"/>
                <a:cs typeface="Arial" pitchFamily="34" charset="0"/>
              </a:rPr>
              <a:t>Материалы: промокательная бумага, воронка, тряпочка, речной песок, крахмал, емкости.</a:t>
            </a:r>
          </a:p>
          <a:p>
            <a:r>
              <a:rPr lang="ru-RU" dirty="0">
                <a:solidFill>
                  <a:schemeClr val="accent3">
                    <a:lumMod val="50000"/>
                  </a:schemeClr>
                </a:solidFill>
                <a:latin typeface="Arial" pitchFamily="34" charset="0"/>
                <a:cs typeface="Arial" pitchFamily="34" charset="0"/>
              </a:rPr>
              <a:t>Методика проведения: воспитатель предлагает детям «замутить» воду  крахмалом, а затем очистить ее. Вместе с детьми выясняет, как сделать разные очистительные устройства – фильтры (из песка, тряпочки, промокательной бумаги). Дети изготавливают фильтры и проверяют их действия; выясняют, какой фильтр лучше очищает воду (промокательная бумага). </a:t>
            </a:r>
            <a:endParaRPr lang="ru-RU" dirty="0" smtClean="0">
              <a:solidFill>
                <a:schemeClr val="accent3">
                  <a:lumMod val="50000"/>
                </a:schemeClr>
              </a:solidFill>
              <a:latin typeface="Arial" pitchFamily="34" charset="0"/>
              <a:cs typeface="Arial" pitchFamily="34" charset="0"/>
            </a:endParaRPr>
          </a:p>
          <a:p>
            <a:r>
              <a:rPr lang="ru-RU" sz="2400" b="1" dirty="0" smtClean="0">
                <a:solidFill>
                  <a:schemeClr val="tx2">
                    <a:lumMod val="75000"/>
                  </a:schemeClr>
                </a:solidFill>
                <a:latin typeface="+mj-lt"/>
                <a:cs typeface="Arial" pitchFamily="34" charset="0"/>
              </a:rPr>
              <a:t>Что </a:t>
            </a:r>
            <a:r>
              <a:rPr lang="ru-RU" sz="2400" b="1" dirty="0">
                <a:solidFill>
                  <a:schemeClr val="tx2">
                    <a:lumMod val="75000"/>
                  </a:schemeClr>
                </a:solidFill>
                <a:latin typeface="+mj-lt"/>
                <a:cs typeface="Arial" pitchFamily="34" charset="0"/>
              </a:rPr>
              <a:t>растворяется в воде?</a:t>
            </a:r>
          </a:p>
          <a:p>
            <a:r>
              <a:rPr lang="ru-RU" dirty="0">
                <a:solidFill>
                  <a:schemeClr val="accent3">
                    <a:lumMod val="50000"/>
                  </a:schemeClr>
                </a:solidFill>
                <a:latin typeface="Arial" pitchFamily="34" charset="0"/>
                <a:cs typeface="Arial" pitchFamily="34" charset="0"/>
              </a:rPr>
              <a:t>Задача: показать детям растворимость и нерастворимость в воде различных веществ.</a:t>
            </a:r>
          </a:p>
          <a:p>
            <a:r>
              <a:rPr lang="ru-RU" dirty="0">
                <a:solidFill>
                  <a:schemeClr val="accent3">
                    <a:lumMod val="50000"/>
                  </a:schemeClr>
                </a:solidFill>
                <a:latin typeface="Arial" pitchFamily="34" charset="0"/>
                <a:cs typeface="Arial" pitchFamily="34" charset="0"/>
              </a:rPr>
              <a:t>Материалы: мука, сахарный песок, речной песок, </a:t>
            </a:r>
            <a:r>
              <a:rPr lang="ru-RU" dirty="0" smtClean="0">
                <a:solidFill>
                  <a:schemeClr val="accent3">
                    <a:lumMod val="50000"/>
                  </a:schemeClr>
                </a:solidFill>
                <a:latin typeface="Arial" pitchFamily="34" charset="0"/>
                <a:cs typeface="Arial" pitchFamily="34" charset="0"/>
              </a:rPr>
              <a:t>пищевой </a:t>
            </a:r>
            <a:r>
              <a:rPr lang="ru-RU" dirty="0">
                <a:solidFill>
                  <a:schemeClr val="accent3">
                    <a:lumMod val="50000"/>
                  </a:schemeClr>
                </a:solidFill>
                <a:latin typeface="Arial" pitchFamily="34" charset="0"/>
                <a:cs typeface="Arial" pitchFamily="34" charset="0"/>
              </a:rPr>
              <a:t>краситель, стиральный порошок, стаканы с чистой водой, ложки или палочки, подносы, картинки с изображением </a:t>
            </a:r>
            <a:r>
              <a:rPr lang="ru-RU" dirty="0" smtClean="0">
                <a:solidFill>
                  <a:schemeClr val="accent3">
                    <a:lumMod val="50000"/>
                  </a:schemeClr>
                </a:solidFill>
                <a:latin typeface="Arial" pitchFamily="34" charset="0"/>
                <a:cs typeface="Arial" pitchFamily="34" charset="0"/>
              </a:rPr>
              <a:t>представленных </a:t>
            </a:r>
            <a:r>
              <a:rPr lang="ru-RU" dirty="0">
                <a:solidFill>
                  <a:schemeClr val="accent3">
                    <a:lumMod val="50000"/>
                  </a:schemeClr>
                </a:solidFill>
                <a:latin typeface="Arial" pitchFamily="34" charset="0"/>
                <a:cs typeface="Arial" pitchFamily="34" charset="0"/>
              </a:rPr>
              <a:t>веществ.</a:t>
            </a:r>
          </a:p>
        </p:txBody>
      </p:sp>
    </p:spTree>
    <p:extLst>
      <p:ext uri="{BB962C8B-B14F-4D97-AF65-F5344CB8AC3E}">
        <p14:creationId xmlns:p14="http://schemas.microsoft.com/office/powerpoint/2010/main" val="3899130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2339752" y="116632"/>
            <a:ext cx="6624736" cy="6832640"/>
          </a:xfrm>
          <a:prstGeom prst="rect">
            <a:avLst/>
          </a:prstGeom>
        </p:spPr>
        <p:txBody>
          <a:bodyPr wrap="square">
            <a:spAutoFit/>
          </a:bodyPr>
          <a:lstStyle/>
          <a:p>
            <a:r>
              <a:rPr lang="ru-RU" sz="2400" b="1" dirty="0">
                <a:solidFill>
                  <a:schemeClr val="tx2">
                    <a:lumMod val="75000"/>
                  </a:schemeClr>
                </a:solidFill>
              </a:rPr>
              <a:t>Где вода?</a:t>
            </a:r>
          </a:p>
          <a:p>
            <a:r>
              <a:rPr lang="ru-RU" dirty="0">
                <a:solidFill>
                  <a:schemeClr val="accent3">
                    <a:lumMod val="50000"/>
                  </a:schemeClr>
                </a:solidFill>
                <a:latin typeface="Arial" pitchFamily="34" charset="0"/>
                <a:cs typeface="Arial" pitchFamily="34" charset="0"/>
              </a:rPr>
              <a:t>Задачи: выявить, что песок и глина по-разному впитывают воду, выделить их свойства: сыпучесть, рыхлость.</a:t>
            </a:r>
          </a:p>
          <a:p>
            <a:r>
              <a:rPr lang="ru-RU" dirty="0">
                <a:solidFill>
                  <a:schemeClr val="accent3">
                    <a:lumMod val="50000"/>
                  </a:schemeClr>
                </a:solidFill>
                <a:latin typeface="Arial" pitchFamily="34" charset="0"/>
                <a:cs typeface="Arial" pitchFamily="34" charset="0"/>
              </a:rPr>
              <a:t>Материалы: прозрачные емкости с сухим песком,  мерные стаканчики с водой, лупа.</a:t>
            </a:r>
          </a:p>
          <a:p>
            <a:r>
              <a:rPr lang="ru-RU" dirty="0">
                <a:solidFill>
                  <a:schemeClr val="accent3">
                    <a:lumMod val="50000"/>
                  </a:schemeClr>
                </a:solidFill>
                <a:latin typeface="Arial" pitchFamily="34" charset="0"/>
                <a:cs typeface="Arial" pitchFamily="34" charset="0"/>
              </a:rPr>
              <a:t>Описание. Дед Знай предлагает детям наполнить стаканчи-м1 песком и глиной следующим образом: сначала </a:t>
            </a:r>
            <a:r>
              <a:rPr lang="ru-RU" dirty="0" smtClean="0">
                <a:solidFill>
                  <a:schemeClr val="accent3">
                    <a:lumMod val="50000"/>
                  </a:schemeClr>
                </a:solidFill>
                <a:latin typeface="Arial" pitchFamily="34" charset="0"/>
                <a:cs typeface="Arial" pitchFamily="34" charset="0"/>
              </a:rPr>
              <a:t>насыпается сухая </a:t>
            </a:r>
            <a:r>
              <a:rPr lang="ru-RU" dirty="0">
                <a:solidFill>
                  <a:schemeClr val="accent3">
                    <a:lumMod val="50000"/>
                  </a:schemeClr>
                </a:solidFill>
                <a:latin typeface="Arial" pitchFamily="34" charset="0"/>
                <a:cs typeface="Arial" pitchFamily="34" charset="0"/>
              </a:rPr>
              <a:t>глина (половина), а сверху вторую половину стакана заполняют песком. После этого дети рассматривают </a:t>
            </a:r>
            <a:r>
              <a:rPr lang="ru-RU" dirty="0" smtClean="0">
                <a:solidFill>
                  <a:schemeClr val="accent3">
                    <a:lumMod val="50000"/>
                  </a:schemeClr>
                </a:solidFill>
                <a:latin typeface="Arial" pitchFamily="34" charset="0"/>
                <a:cs typeface="Arial" pitchFamily="34" charset="0"/>
              </a:rPr>
              <a:t>заполненные </a:t>
            </a:r>
            <a:r>
              <a:rPr lang="ru-RU" dirty="0">
                <a:solidFill>
                  <a:schemeClr val="accent3">
                    <a:lumMod val="50000"/>
                  </a:schemeClr>
                </a:solidFill>
                <a:latin typeface="Arial" pitchFamily="34" charset="0"/>
                <a:cs typeface="Arial" pitchFamily="34" charset="0"/>
              </a:rPr>
              <a:t>стаканы и рассказывают, что они видят. Затем детям предлагается закрыть глаза и по звуку угадать, что пересыпает дед Знай. Что лучше сыпалось? (Песок</a:t>
            </a:r>
            <a:r>
              <a:rPr lang="ru-RU" dirty="0" smtClean="0">
                <a:solidFill>
                  <a:schemeClr val="accent3">
                    <a:lumMod val="50000"/>
                  </a:schemeClr>
                </a:solidFill>
                <a:latin typeface="Arial" pitchFamily="34" charset="0"/>
                <a:cs typeface="Arial" pitchFamily="34" charset="0"/>
              </a:rPr>
              <a:t>.) Дети </a:t>
            </a:r>
            <a:r>
              <a:rPr lang="ru-RU" dirty="0">
                <a:solidFill>
                  <a:schemeClr val="accent3">
                    <a:lumMod val="50000"/>
                  </a:schemeClr>
                </a:solidFill>
                <a:latin typeface="Arial" pitchFamily="34" charset="0"/>
                <a:cs typeface="Arial" pitchFamily="34" charset="0"/>
              </a:rPr>
              <a:t>пересыпают песок и глину на подносы. Одинаковые ли горки? (Горка из песка ровная, из глины неровная.) Почему горки разные? Рассматривают частички песка и глины через лупу. Из чего состоит песок? (Песчинки маленькие, полупрозрачные, круглые, не прилипают друг к другу.) А из чего состоит глина? (Частички глины мелкие, тесно прижаты друг к другу.) Что будет, если в стаканчики с песком и глиной налить воды? Дети пробуют это сделать и наблюдают. (Вся вода ушла в песок, но стоит на поверхности глины.) Почему глина не впитывает воду? (У глины частички ближе друг к другу, не пропускают воду.)</a:t>
            </a:r>
          </a:p>
          <a:p>
            <a:r>
              <a:rPr lang="ru-RU" dirty="0" smtClean="0">
                <a:solidFill>
                  <a:schemeClr val="accent3">
                    <a:lumMod val="50000"/>
                  </a:schemeClr>
                </a:solidFill>
                <a:latin typeface="Arial" pitchFamily="34" charset="0"/>
                <a:cs typeface="Arial" pitchFamily="34" charset="0"/>
              </a:rPr>
              <a:t> </a:t>
            </a:r>
            <a:endParaRPr lang="ru-RU" dirty="0">
              <a:solidFill>
                <a:schemeClr val="accent3">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2357700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2123728" y="188640"/>
            <a:ext cx="6912768" cy="6832640"/>
          </a:xfrm>
          <a:prstGeom prst="rect">
            <a:avLst/>
          </a:prstGeom>
        </p:spPr>
        <p:txBody>
          <a:bodyPr wrap="square">
            <a:spAutoFit/>
          </a:bodyPr>
          <a:lstStyle/>
          <a:p>
            <a:r>
              <a:rPr lang="ru-RU" sz="2400" b="1" dirty="0">
                <a:solidFill>
                  <a:schemeClr val="tx2">
                    <a:lumMod val="75000"/>
                  </a:schemeClr>
                </a:solidFill>
              </a:rPr>
              <a:t>Замерзшая вода</a:t>
            </a:r>
          </a:p>
          <a:p>
            <a:r>
              <a:rPr lang="ru-RU" dirty="0">
                <a:solidFill>
                  <a:schemeClr val="accent3">
                    <a:lumMod val="50000"/>
                  </a:schemeClr>
                </a:solidFill>
                <a:latin typeface="Arial" pitchFamily="34" charset="0"/>
                <a:cs typeface="Arial" pitchFamily="34" charset="0"/>
              </a:rPr>
              <a:t>Задача: выявить, что лед — твердое вещество, плавает,   тает, состоит из воды.                                                              </a:t>
            </a:r>
          </a:p>
          <a:p>
            <a:r>
              <a:rPr lang="ru-RU" dirty="0">
                <a:solidFill>
                  <a:schemeClr val="accent3">
                    <a:lumMod val="50000"/>
                  </a:schemeClr>
                </a:solidFill>
                <a:latin typeface="Arial" pitchFamily="34" charset="0"/>
                <a:cs typeface="Arial" pitchFamily="34" charset="0"/>
              </a:rPr>
              <a:t>Материалы, кусочки льда, холодная вода, тарелочки, картинка с изображением айсберга.                                               </a:t>
            </a:r>
          </a:p>
          <a:p>
            <a:r>
              <a:rPr lang="ru-RU" dirty="0">
                <a:solidFill>
                  <a:schemeClr val="accent3">
                    <a:lumMod val="50000"/>
                  </a:schemeClr>
                </a:solidFill>
                <a:latin typeface="Arial" pitchFamily="34" charset="0"/>
                <a:cs typeface="Arial" pitchFamily="34" charset="0"/>
              </a:rPr>
              <a:t>Описание. Перед детьми — миска с водой. Они обсуждают,</a:t>
            </a:r>
          </a:p>
          <a:p>
            <a:r>
              <a:rPr lang="ru-RU" dirty="0">
                <a:solidFill>
                  <a:schemeClr val="accent3">
                    <a:lumMod val="50000"/>
                  </a:schemeClr>
                </a:solidFill>
                <a:latin typeface="Arial" pitchFamily="34" charset="0"/>
                <a:cs typeface="Arial" pitchFamily="34" charset="0"/>
              </a:rPr>
              <a:t>какая вода, какой она формы. Вода меняет форму, потому что</a:t>
            </a:r>
          </a:p>
          <a:p>
            <a:r>
              <a:rPr lang="ru-RU" dirty="0">
                <a:solidFill>
                  <a:schemeClr val="accent3">
                    <a:lumMod val="50000"/>
                  </a:schemeClr>
                </a:solidFill>
                <a:latin typeface="Arial" pitchFamily="34" charset="0"/>
                <a:cs typeface="Arial" pitchFamily="34" charset="0"/>
              </a:rPr>
              <a:t>она жидкость. </a:t>
            </a:r>
            <a:r>
              <a:rPr lang="ru-RU" dirty="0" smtClean="0">
                <a:solidFill>
                  <a:schemeClr val="accent3">
                    <a:lumMod val="50000"/>
                  </a:schemeClr>
                </a:solidFill>
                <a:latin typeface="Arial" pitchFamily="34" charset="0"/>
                <a:cs typeface="Arial" pitchFamily="34" charset="0"/>
              </a:rPr>
              <a:t>Может </a:t>
            </a:r>
            <a:r>
              <a:rPr lang="ru-RU" dirty="0">
                <a:solidFill>
                  <a:schemeClr val="accent3">
                    <a:lumMod val="50000"/>
                  </a:schemeClr>
                </a:solidFill>
                <a:latin typeface="Arial" pitchFamily="34" charset="0"/>
                <a:cs typeface="Arial" pitchFamily="34" charset="0"/>
              </a:rPr>
              <a:t>ли вода быть твердой? Что произойдет с водой, если ее сильно охладить? (Вода превратится в лед.)             </a:t>
            </a:r>
          </a:p>
          <a:p>
            <a:r>
              <a:rPr lang="ru-RU" dirty="0">
                <a:solidFill>
                  <a:schemeClr val="accent3">
                    <a:lumMod val="50000"/>
                  </a:schemeClr>
                </a:solidFill>
                <a:latin typeface="Arial" pitchFamily="34" charset="0"/>
                <a:cs typeface="Arial" pitchFamily="34" charset="0"/>
              </a:rPr>
              <a:t>Рассматривают кусочки льда. Чем лед отличается от воды ?   </a:t>
            </a:r>
          </a:p>
          <a:p>
            <a:r>
              <a:rPr lang="ru-RU" dirty="0">
                <a:solidFill>
                  <a:schemeClr val="accent3">
                    <a:lumMod val="50000"/>
                  </a:schemeClr>
                </a:solidFill>
                <a:latin typeface="Arial" pitchFamily="34" charset="0"/>
                <a:cs typeface="Arial" pitchFamily="34" charset="0"/>
              </a:rPr>
              <a:t>Можно ли лед лить, как воду? Дети пробуют это сделать. Какой   </a:t>
            </a:r>
          </a:p>
          <a:p>
            <a:r>
              <a:rPr lang="ru-RU" dirty="0">
                <a:solidFill>
                  <a:schemeClr val="accent3">
                    <a:lumMod val="50000"/>
                  </a:schemeClr>
                </a:solidFill>
                <a:latin typeface="Arial" pitchFamily="34" charset="0"/>
                <a:cs typeface="Arial" pitchFamily="34" charset="0"/>
              </a:rPr>
              <a:t>формы лед? Лед сохраняет форму. Все, что сохраняет свою</a:t>
            </a:r>
          </a:p>
          <a:p>
            <a:r>
              <a:rPr lang="ru-RU" dirty="0">
                <a:solidFill>
                  <a:schemeClr val="accent3">
                    <a:lumMod val="50000"/>
                  </a:schemeClr>
                </a:solidFill>
                <a:latin typeface="Arial" pitchFamily="34" charset="0"/>
                <a:cs typeface="Arial" pitchFamily="34" charset="0"/>
              </a:rPr>
              <a:t>форму, как лед, называется твердым веществом.          </a:t>
            </a:r>
          </a:p>
          <a:p>
            <a:r>
              <a:rPr lang="ru-RU" dirty="0">
                <a:solidFill>
                  <a:schemeClr val="accent3">
                    <a:lumMod val="50000"/>
                  </a:schemeClr>
                </a:solidFill>
                <a:latin typeface="Arial" pitchFamily="34" charset="0"/>
                <a:cs typeface="Arial" pitchFamily="34" charset="0"/>
              </a:rPr>
              <a:t>•   Плавает ли лед? Воспитатель кладет кусок льда в миску, и   дети наблюдают.  Какая часть льда плавает? (Верхняя.)  </a:t>
            </a:r>
          </a:p>
          <a:p>
            <a:r>
              <a:rPr lang="ru-RU" dirty="0" smtClean="0">
                <a:solidFill>
                  <a:schemeClr val="accent3">
                    <a:lumMod val="50000"/>
                  </a:schemeClr>
                </a:solidFill>
                <a:latin typeface="Arial" pitchFamily="34" charset="0"/>
                <a:cs typeface="Arial" pitchFamily="34" charset="0"/>
              </a:rPr>
              <a:t>Воспитатель </a:t>
            </a:r>
            <a:r>
              <a:rPr lang="ru-RU" dirty="0">
                <a:solidFill>
                  <a:schemeClr val="accent3">
                    <a:lumMod val="50000"/>
                  </a:schemeClr>
                </a:solidFill>
                <a:latin typeface="Arial" pitchFamily="34" charset="0"/>
                <a:cs typeface="Arial" pitchFamily="34" charset="0"/>
              </a:rPr>
              <a:t>обращает внимание детей на лед, который лежал в тарелке. Что произошло? Почему лед растаял? (В комнате тепло.) Во что превратился лед? Из чего состоит лед?</a:t>
            </a:r>
          </a:p>
          <a:p>
            <a:r>
              <a:rPr lang="ru-RU" dirty="0">
                <a:solidFill>
                  <a:schemeClr val="accent3">
                    <a:lumMod val="50000"/>
                  </a:schemeClr>
                </a:solidFill>
                <a:latin typeface="Arial" pitchFamily="34" charset="0"/>
                <a:cs typeface="Arial" pitchFamily="34" charset="0"/>
              </a:rPr>
              <a:t>•   «Играем с льдинками» — свободная деятельность детей:</a:t>
            </a:r>
          </a:p>
          <a:p>
            <a:r>
              <a:rPr lang="ru-RU" dirty="0">
                <a:solidFill>
                  <a:schemeClr val="accent3">
                    <a:lumMod val="50000"/>
                  </a:schemeClr>
                </a:solidFill>
                <a:latin typeface="Arial" pitchFamily="34" charset="0"/>
                <a:cs typeface="Arial" pitchFamily="34" charset="0"/>
              </a:rPr>
              <a:t>они выбирают тарелочки, рассматривают и наблюдают, что</a:t>
            </a:r>
          </a:p>
          <a:p>
            <a:r>
              <a:rPr lang="ru-RU" dirty="0">
                <a:solidFill>
                  <a:schemeClr val="accent3">
                    <a:lumMod val="50000"/>
                  </a:schemeClr>
                </a:solidFill>
                <a:latin typeface="Arial" pitchFamily="34" charset="0"/>
                <a:cs typeface="Arial" pitchFamily="34" charset="0"/>
              </a:rPr>
              <a:t>происходит с льдинками.</a:t>
            </a:r>
          </a:p>
          <a:p>
            <a:r>
              <a:rPr lang="ru-RU" dirty="0">
                <a:solidFill>
                  <a:schemeClr val="accent3">
                    <a:lumMod val="50000"/>
                  </a:schemeClr>
                </a:solidFill>
                <a:latin typeface="Arial" pitchFamily="34" charset="0"/>
                <a:cs typeface="Arial" pitchFamily="34" charset="0"/>
              </a:rPr>
              <a:t> </a:t>
            </a:r>
          </a:p>
        </p:txBody>
      </p:sp>
    </p:spTree>
    <p:extLst>
      <p:ext uri="{BB962C8B-B14F-4D97-AF65-F5344CB8AC3E}">
        <p14:creationId xmlns:p14="http://schemas.microsoft.com/office/powerpoint/2010/main" val="4052609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9350" y="834678"/>
            <a:ext cx="5904656" cy="2308324"/>
          </a:xfrm>
          <a:prstGeom prst="rect">
            <a:avLst/>
          </a:prstGeom>
        </p:spPr>
        <p:txBody>
          <a:bodyPr wrap="square">
            <a:spAutoFit/>
          </a:bodyPr>
          <a:lstStyle/>
          <a:p>
            <a:r>
              <a:rPr lang="ru-RU" sz="4800" b="1" dirty="0">
                <a:solidFill>
                  <a:srgbClr val="800000"/>
                </a:solidFill>
                <a:latin typeface="+mj-lt"/>
              </a:rPr>
              <a:t>Опыты и эксперименты с песком и глиной.</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1988840"/>
            <a:ext cx="3635896"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9198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3600" cy="727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537556" y="260648"/>
            <a:ext cx="7426932" cy="6370975"/>
          </a:xfrm>
          <a:prstGeom prst="rect">
            <a:avLst/>
          </a:prstGeom>
        </p:spPr>
        <p:txBody>
          <a:bodyPr wrap="square">
            <a:spAutoFit/>
          </a:bodyPr>
          <a:lstStyle/>
          <a:p>
            <a:r>
              <a:rPr lang="ru-RU" sz="2400" b="1" dirty="0">
                <a:solidFill>
                  <a:schemeClr val="accent6">
                    <a:lumMod val="50000"/>
                  </a:schemeClr>
                </a:solidFill>
              </a:rPr>
              <a:t>Опыт № 1. «Песчаный конус». </a:t>
            </a:r>
          </a:p>
          <a:p>
            <a:r>
              <a:rPr lang="ru-RU" dirty="0" smtClean="0">
                <a:solidFill>
                  <a:schemeClr val="accent2">
                    <a:lumMod val="50000"/>
                  </a:schemeClr>
                </a:solidFill>
              </a:rPr>
              <a:t>Цель</a:t>
            </a:r>
            <a:r>
              <a:rPr lang="ru-RU" dirty="0">
                <a:solidFill>
                  <a:schemeClr val="accent2">
                    <a:lumMod val="50000"/>
                  </a:schemeClr>
                </a:solidFill>
              </a:rPr>
              <a:t>: Познакомить со свойством песка – сыпучестью. </a:t>
            </a:r>
          </a:p>
          <a:p>
            <a:r>
              <a:rPr lang="ru-RU" dirty="0" smtClean="0">
                <a:solidFill>
                  <a:schemeClr val="accent2">
                    <a:lumMod val="50000"/>
                  </a:schemeClr>
                </a:solidFill>
              </a:rPr>
              <a:t>Ход</a:t>
            </a:r>
            <a:r>
              <a:rPr lang="ru-RU" dirty="0">
                <a:solidFill>
                  <a:schemeClr val="accent2">
                    <a:lumMod val="50000"/>
                  </a:schemeClr>
                </a:solidFill>
              </a:rPr>
              <a:t>: Взять горсть сухого песка и выпустить его струйкой так, что бы он падал в одно место. Постепенно в месте падения песка образуется конус, растущий в высоту и занимающий всё большую площадь у основания. Если долго сыпать песок в одно место, то в другом, возникают </a:t>
            </a:r>
            <a:r>
              <a:rPr lang="ru-RU" dirty="0" err="1">
                <a:solidFill>
                  <a:schemeClr val="accent2">
                    <a:lumMod val="50000"/>
                  </a:schemeClr>
                </a:solidFill>
              </a:rPr>
              <a:t>сплывы</a:t>
            </a:r>
            <a:r>
              <a:rPr lang="ru-RU" dirty="0">
                <a:solidFill>
                  <a:schemeClr val="accent2">
                    <a:lumMod val="50000"/>
                  </a:schemeClr>
                </a:solidFill>
              </a:rPr>
              <a:t>; движение песка похоже на течение. Можно ли в песках проложить постоянную дорогу. </a:t>
            </a:r>
            <a:r>
              <a:rPr lang="ru-RU" b="1" dirty="0">
                <a:solidFill>
                  <a:schemeClr val="accent2">
                    <a:lumMod val="50000"/>
                  </a:schemeClr>
                </a:solidFill>
              </a:rPr>
              <a:t>Вывод:</a:t>
            </a:r>
            <a:r>
              <a:rPr lang="ru-RU" dirty="0">
                <a:solidFill>
                  <a:schemeClr val="accent2">
                    <a:lumMod val="50000"/>
                  </a:schemeClr>
                </a:solidFill>
              </a:rPr>
              <a:t> Песок – сыпучий материал. </a:t>
            </a:r>
            <a:endParaRPr lang="ru-RU" dirty="0" smtClean="0">
              <a:solidFill>
                <a:schemeClr val="accent2">
                  <a:lumMod val="50000"/>
                </a:schemeClr>
              </a:solidFill>
            </a:endParaRPr>
          </a:p>
          <a:p>
            <a:r>
              <a:rPr lang="ru-RU" sz="2400" b="1" dirty="0" smtClean="0">
                <a:solidFill>
                  <a:schemeClr val="accent6">
                    <a:lumMod val="50000"/>
                  </a:schemeClr>
                </a:solidFill>
              </a:rPr>
              <a:t>Опыт </a:t>
            </a:r>
            <a:r>
              <a:rPr lang="ru-RU" sz="2400" b="1" dirty="0">
                <a:solidFill>
                  <a:schemeClr val="accent6">
                    <a:lumMod val="50000"/>
                  </a:schemeClr>
                </a:solidFill>
              </a:rPr>
              <a:t>2. Из чего состоят песок и глина?</a:t>
            </a:r>
          </a:p>
          <a:p>
            <a:r>
              <a:rPr lang="ru-RU" dirty="0">
                <a:solidFill>
                  <a:schemeClr val="accent2">
                    <a:lumMod val="50000"/>
                  </a:schemeClr>
                </a:solidFill>
              </a:rPr>
              <a:t>Рассматривание песчинок и глины с помощью увеличительного стекла.</a:t>
            </a:r>
          </a:p>
          <a:p>
            <a:r>
              <a:rPr lang="ru-RU" dirty="0">
                <a:solidFill>
                  <a:schemeClr val="accent2">
                    <a:lumMod val="50000"/>
                  </a:schemeClr>
                </a:solidFill>
              </a:rPr>
              <a:t>- Из чего состоит песок? /Песок состоит из очень мелких зернышек – песчинок.</a:t>
            </a:r>
          </a:p>
          <a:p>
            <a:r>
              <a:rPr lang="ru-RU" dirty="0">
                <a:solidFill>
                  <a:schemeClr val="accent2">
                    <a:lumMod val="50000"/>
                  </a:schemeClr>
                </a:solidFill>
              </a:rPr>
              <a:t>- Как они выглядят? / Они очень маленькие, круглые/.</a:t>
            </a:r>
          </a:p>
          <a:p>
            <a:r>
              <a:rPr lang="ru-RU" dirty="0">
                <a:solidFill>
                  <a:schemeClr val="accent2">
                    <a:lumMod val="50000"/>
                  </a:schemeClr>
                </a:solidFill>
              </a:rPr>
              <a:t>- Из чего состоит глина? Видны ли такие же частички в глине?</a:t>
            </a:r>
          </a:p>
          <a:p>
            <a:r>
              <a:rPr lang="ru-RU" dirty="0">
                <a:solidFill>
                  <a:schemeClr val="accent2">
                    <a:lumMod val="50000"/>
                  </a:schemeClr>
                </a:solidFill>
              </a:rPr>
              <a:t>В песке каждая песчинка лежит отдельно, она не прилипает к своим «соседкам», а глина состоит из слипшихся очень мелких частиц. Пылинки с глины намного мельче песчинок.</a:t>
            </a:r>
          </a:p>
          <a:p>
            <a:r>
              <a:rPr lang="ru-RU" b="1" dirty="0">
                <a:solidFill>
                  <a:schemeClr val="accent2">
                    <a:lumMod val="50000"/>
                  </a:schemeClr>
                </a:solidFill>
              </a:rPr>
              <a:t>Вывод: </a:t>
            </a:r>
            <a:r>
              <a:rPr lang="ru-RU" dirty="0">
                <a:solidFill>
                  <a:schemeClr val="accent2">
                    <a:lumMod val="50000"/>
                  </a:schemeClr>
                </a:solidFill>
              </a:rPr>
              <a:t>песок состоит из песчинок, которые не прилипают друг к другу, а глина – из мелких частичек, которые как будто крепко взялись за руки и прижались друг к другу. Поэтому песочные фигурки так легко рассыпаются, а глиняные не рассыпаются.</a:t>
            </a:r>
          </a:p>
          <a:p>
            <a:endParaRPr lang="ru-RU" dirty="0"/>
          </a:p>
        </p:txBody>
      </p:sp>
    </p:spTree>
    <p:extLst>
      <p:ext uri="{BB962C8B-B14F-4D97-AF65-F5344CB8AC3E}">
        <p14:creationId xmlns:p14="http://schemas.microsoft.com/office/powerpoint/2010/main" val="894913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3600" cy="727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475656" y="260648"/>
            <a:ext cx="7200800" cy="5262979"/>
          </a:xfrm>
          <a:prstGeom prst="rect">
            <a:avLst/>
          </a:prstGeom>
        </p:spPr>
        <p:txBody>
          <a:bodyPr wrap="square">
            <a:spAutoFit/>
          </a:bodyPr>
          <a:lstStyle/>
          <a:p>
            <a:r>
              <a:rPr lang="ru-RU" sz="2400" b="1" dirty="0">
                <a:solidFill>
                  <a:schemeClr val="accent6">
                    <a:lumMod val="50000"/>
                  </a:schemeClr>
                </a:solidFill>
              </a:rPr>
              <a:t>Опыт 3. Проходит ли вода через песок и глину?</a:t>
            </a:r>
          </a:p>
          <a:p>
            <a:r>
              <a:rPr lang="ru-RU" dirty="0">
                <a:solidFill>
                  <a:schemeClr val="accent2">
                    <a:lumMod val="50000"/>
                  </a:schemeClr>
                </a:solidFill>
              </a:rPr>
              <a:t>В стаканы помещаются песок и глина. Наливают на них воду и смотрят, что из них хорошо пропускает воду. Как думаете, почему через песок вода проходит, а через глину нет?</a:t>
            </a:r>
          </a:p>
          <a:p>
            <a:r>
              <a:rPr lang="ru-RU" b="1" dirty="0">
                <a:solidFill>
                  <a:schemeClr val="accent2">
                    <a:lumMod val="50000"/>
                  </a:schemeClr>
                </a:solidFill>
              </a:rPr>
              <a:t>Вывод: </a:t>
            </a:r>
            <a:r>
              <a:rPr lang="ru-RU" dirty="0">
                <a:solidFill>
                  <a:schemeClr val="accent2">
                    <a:lumMod val="50000"/>
                  </a:schemeClr>
                </a:solidFill>
              </a:rPr>
              <a:t>песок хорошо пропускает воду, потому что песчинки не скреплены между собой, рассыпаются, между ними есть свободное место. Глина не пропускает воду</a:t>
            </a:r>
            <a:r>
              <a:rPr lang="ru-RU" dirty="0" smtClean="0">
                <a:solidFill>
                  <a:schemeClr val="accent2">
                    <a:lumMod val="50000"/>
                  </a:schemeClr>
                </a:solidFill>
              </a:rPr>
              <a:t>.</a:t>
            </a:r>
          </a:p>
          <a:p>
            <a:r>
              <a:rPr lang="ru-RU" sz="2400" b="1" dirty="0">
                <a:solidFill>
                  <a:schemeClr val="accent6">
                    <a:lumMod val="50000"/>
                  </a:schemeClr>
                </a:solidFill>
              </a:rPr>
              <a:t>Волшебное сито</a:t>
            </a:r>
          </a:p>
          <a:p>
            <a:r>
              <a:rPr lang="ru-RU" dirty="0">
                <a:solidFill>
                  <a:schemeClr val="accent2">
                    <a:lumMod val="50000"/>
                  </a:schemeClr>
                </a:solidFill>
              </a:rPr>
              <a:t>Задачи: познакомить детей со способом отделения к; ков от песка, мелкой крупы от крупной с помощью развить самостоятельность.</a:t>
            </a:r>
          </a:p>
          <a:p>
            <a:r>
              <a:rPr lang="ru-RU" dirty="0">
                <a:solidFill>
                  <a:schemeClr val="accent2">
                    <a:lumMod val="50000"/>
                  </a:schemeClr>
                </a:solidFill>
              </a:rPr>
              <a:t>Материалы: совки, различные сита, ведерки, миски, манная и рис, песок, мелкие камешки. Найдем вещества у нас в лаборатории, </a:t>
            </a:r>
            <a:r>
              <a:rPr lang="ru-RU" dirty="0" smtClean="0">
                <a:solidFill>
                  <a:schemeClr val="accent2">
                    <a:lumMod val="50000"/>
                  </a:schemeClr>
                </a:solidFill>
              </a:rPr>
              <a:t>которые просеять</a:t>
            </a:r>
            <a:r>
              <a:rPr lang="ru-RU" dirty="0">
                <a:solidFill>
                  <a:schemeClr val="accent2">
                    <a:lumMod val="50000"/>
                  </a:schemeClr>
                </a:solidFill>
              </a:rPr>
              <a:t>. Обнаруживаем, что в песке много камешков.</a:t>
            </a:r>
          </a:p>
          <a:p>
            <a:r>
              <a:rPr lang="ru-RU" dirty="0">
                <a:solidFill>
                  <a:schemeClr val="accent2">
                    <a:lumMod val="50000"/>
                  </a:schemeClr>
                </a:solidFill>
              </a:rPr>
              <a:t>Можно ли отделить песок от камешков? Дети самостоятельно просеивают песок. Что у нас в миске? Что осталось. Почему крупные вещества остаются в сите, а мелкие сразу попадают в миску? Для чего необходимо сито? Есть ли у вас сито дома? Как его используют мамы, бабушки? </a:t>
            </a:r>
          </a:p>
        </p:txBody>
      </p:sp>
    </p:spTree>
    <p:extLst>
      <p:ext uri="{BB962C8B-B14F-4D97-AF65-F5344CB8AC3E}">
        <p14:creationId xmlns:p14="http://schemas.microsoft.com/office/powerpoint/2010/main" val="2625265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277"/>
            <a:ext cx="9753600" cy="727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331640" y="116632"/>
            <a:ext cx="7272808" cy="6555641"/>
          </a:xfrm>
          <a:prstGeom prst="rect">
            <a:avLst/>
          </a:prstGeom>
        </p:spPr>
        <p:txBody>
          <a:bodyPr wrap="square">
            <a:spAutoFit/>
          </a:bodyPr>
          <a:lstStyle/>
          <a:p>
            <a:r>
              <a:rPr lang="ru-RU" sz="2400" b="1" dirty="0">
                <a:solidFill>
                  <a:schemeClr val="accent6">
                    <a:lumMod val="50000"/>
                  </a:schemeClr>
                </a:solidFill>
              </a:rPr>
              <a:t>Цветной песок</a:t>
            </a:r>
          </a:p>
          <a:p>
            <a:r>
              <a:rPr lang="ru-RU" dirty="0">
                <a:solidFill>
                  <a:schemeClr val="accent2">
                    <a:lumMod val="50000"/>
                  </a:schemeClr>
                </a:solidFill>
              </a:rPr>
              <a:t>Задачи: познакомить детей со способом изготовления цветного песка (перемешав  с цветным мелом); научить пользоваться </a:t>
            </a:r>
            <a:r>
              <a:rPr lang="ru-RU" dirty="0" smtClean="0">
                <a:solidFill>
                  <a:schemeClr val="accent2">
                    <a:lumMod val="50000"/>
                  </a:schemeClr>
                </a:solidFill>
              </a:rPr>
              <a:t>теркой. Материалы</a:t>
            </a:r>
            <a:r>
              <a:rPr lang="ru-RU" dirty="0">
                <a:solidFill>
                  <a:schemeClr val="accent2">
                    <a:lumMod val="50000"/>
                  </a:schemeClr>
                </a:solidFill>
              </a:rPr>
              <a:t>: цветные мелки, песок, прозрачная емкость, </a:t>
            </a:r>
            <a:r>
              <a:rPr lang="ru-RU" dirty="0" smtClean="0">
                <a:solidFill>
                  <a:schemeClr val="accent2">
                    <a:lumMod val="50000"/>
                  </a:schemeClr>
                </a:solidFill>
              </a:rPr>
              <a:t>мелкие предметы,2мешочка,мелкиетерки,миски,ложки(палочки</a:t>
            </a:r>
            <a:r>
              <a:rPr lang="ru-RU" dirty="0">
                <a:solidFill>
                  <a:schemeClr val="accent2">
                    <a:lumMod val="50000"/>
                  </a:schemeClr>
                </a:solidFill>
              </a:rPr>
              <a:t>,)небольшие банки с крышками. К детям прилетел галчонок </a:t>
            </a:r>
            <a:r>
              <a:rPr lang="ru-RU" dirty="0" err="1">
                <a:solidFill>
                  <a:schemeClr val="accent2">
                    <a:lumMod val="50000"/>
                  </a:schemeClr>
                </a:solidFill>
              </a:rPr>
              <a:t>Любознайка</a:t>
            </a:r>
            <a:r>
              <a:rPr lang="ru-RU" dirty="0">
                <a:solidFill>
                  <a:schemeClr val="accent2">
                    <a:lumMod val="50000"/>
                  </a:schemeClr>
                </a:solidFill>
              </a:rPr>
              <a:t>. Он просит детей отгадать, что у него в мешочках Дети пробуют определить на ощупь. (В одном мешочке—песок, в другом—кусочки мела.)Воспитатель открывает мешочки, дети </a:t>
            </a:r>
            <a:r>
              <a:rPr lang="ru-RU" dirty="0" smtClean="0">
                <a:solidFill>
                  <a:schemeClr val="accent2">
                    <a:lumMod val="50000"/>
                  </a:schemeClr>
                </a:solidFill>
              </a:rPr>
              <a:t>проверяют  </a:t>
            </a:r>
            <a:r>
              <a:rPr lang="ru-RU" dirty="0">
                <a:solidFill>
                  <a:schemeClr val="accent2">
                    <a:lumMod val="50000"/>
                  </a:schemeClr>
                </a:solidFill>
              </a:rPr>
              <a:t>предположения. Воспитатель с детьми </a:t>
            </a:r>
            <a:r>
              <a:rPr lang="ru-RU" dirty="0" smtClean="0">
                <a:solidFill>
                  <a:schemeClr val="accent2">
                    <a:lumMod val="50000"/>
                  </a:schemeClr>
                </a:solidFill>
              </a:rPr>
              <a:t>рассматривают </a:t>
            </a:r>
            <a:r>
              <a:rPr lang="ru-RU" dirty="0">
                <a:solidFill>
                  <a:schemeClr val="accent2">
                    <a:lumMod val="50000"/>
                  </a:schemeClr>
                </a:solidFill>
              </a:rPr>
              <a:t>содержимое мешочков. Что это? Какой песок, Что с ним можно делать? Какого цвета мел? Какой на ощупь? Можно ли его сломать? Для чего он нужен? Галчонок спрашивает: «Может ли песок быть цветным? Как его сделать цветным? Что будет, если мы песок перемешаем с мелом? Как сделать, чтобы мел был таким же сыпучим, как песок?» Галчонок  хвастается, что у него есть инструмент для превращения мела в мелкий порошок.</a:t>
            </a:r>
          </a:p>
          <a:p>
            <a:r>
              <a:rPr lang="ru-RU" dirty="0" smtClean="0">
                <a:solidFill>
                  <a:schemeClr val="accent2">
                    <a:lumMod val="50000"/>
                  </a:schemeClr>
                </a:solidFill>
              </a:rPr>
              <a:t>  </a:t>
            </a:r>
            <a:r>
              <a:rPr lang="ru-RU" dirty="0">
                <a:solidFill>
                  <a:schemeClr val="accent2">
                    <a:lumMod val="50000"/>
                  </a:schemeClr>
                </a:solidFill>
              </a:rPr>
              <a:t>Показывает детям терку. Что это? Как ею пользоваться? Дети по примеру галчонка берут миски, терки и трут мел. Что получилось? Какого цвета у тебя порошок? (</a:t>
            </a:r>
            <a:r>
              <a:rPr lang="ru-RU" dirty="0" err="1">
                <a:solidFill>
                  <a:schemeClr val="accent2">
                    <a:lumMod val="50000"/>
                  </a:schemeClr>
                </a:solidFill>
              </a:rPr>
              <a:t>Гал-чонок</a:t>
            </a:r>
            <a:r>
              <a:rPr lang="ru-RU" dirty="0">
                <a:solidFill>
                  <a:schemeClr val="accent2">
                    <a:lumMod val="50000"/>
                  </a:schemeClr>
                </a:solidFill>
              </a:rPr>
              <a:t> спрашивает каждого ребенка)  Как теперь сделать песок цветным? Дети насыпают песок в миску и </a:t>
            </a:r>
            <a:r>
              <a:rPr lang="ru-RU" dirty="0" err="1">
                <a:solidFill>
                  <a:schemeClr val="accent2">
                    <a:lumMod val="50000"/>
                  </a:schemeClr>
                </a:solidFill>
              </a:rPr>
              <a:t>перемешива¬ют</a:t>
            </a:r>
            <a:r>
              <a:rPr lang="ru-RU" dirty="0">
                <a:solidFill>
                  <a:schemeClr val="accent2">
                    <a:lumMod val="50000"/>
                  </a:schemeClr>
                </a:solidFill>
              </a:rPr>
              <a:t> его ложками или палочками. Дети рассматривают цветной песок. Как мы можем использовать этот песок? (делать красивые картинки.)</a:t>
            </a:r>
          </a:p>
        </p:txBody>
      </p:sp>
    </p:spTree>
    <p:extLst>
      <p:ext uri="{BB962C8B-B14F-4D97-AF65-F5344CB8AC3E}">
        <p14:creationId xmlns:p14="http://schemas.microsoft.com/office/powerpoint/2010/main" val="14761620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3600" cy="727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115616" y="260648"/>
            <a:ext cx="7891536" cy="6924973"/>
          </a:xfrm>
          <a:prstGeom prst="rect">
            <a:avLst/>
          </a:prstGeom>
        </p:spPr>
        <p:txBody>
          <a:bodyPr wrap="square">
            <a:spAutoFit/>
          </a:bodyPr>
          <a:lstStyle/>
          <a:p>
            <a:r>
              <a:rPr lang="ru-RU" sz="2400" b="1" dirty="0">
                <a:solidFill>
                  <a:schemeClr val="accent6">
                    <a:lumMod val="50000"/>
                  </a:schemeClr>
                </a:solidFill>
              </a:rPr>
              <a:t>Песочная страна</a:t>
            </a:r>
          </a:p>
          <a:p>
            <a:r>
              <a:rPr lang="ru-RU" b="1" dirty="0">
                <a:solidFill>
                  <a:schemeClr val="accent2">
                    <a:lumMod val="50000"/>
                  </a:schemeClr>
                </a:solidFill>
              </a:rPr>
              <a:t>Задачи,</a:t>
            </a:r>
            <a:r>
              <a:rPr lang="ru-RU" dirty="0">
                <a:solidFill>
                  <a:schemeClr val="accent2">
                    <a:lumMod val="50000"/>
                  </a:schemeClr>
                </a:solidFill>
              </a:rPr>
              <a:t> выделить свойства песка: сыпучесть, рыхлость, из мокрого можно лепить; познакомить со способом </a:t>
            </a:r>
            <a:r>
              <a:rPr lang="ru-RU" dirty="0" smtClean="0">
                <a:solidFill>
                  <a:schemeClr val="accent2">
                    <a:lumMod val="50000"/>
                  </a:schemeClr>
                </a:solidFill>
              </a:rPr>
              <a:t>изготовления </a:t>
            </a:r>
            <a:r>
              <a:rPr lang="ru-RU" dirty="0">
                <a:solidFill>
                  <a:schemeClr val="accent2">
                    <a:lumMod val="50000"/>
                  </a:schemeClr>
                </a:solidFill>
              </a:rPr>
              <a:t>рисунка из песка.</a:t>
            </a:r>
          </a:p>
          <a:p>
            <a:r>
              <a:rPr lang="ru-RU" dirty="0">
                <a:solidFill>
                  <a:schemeClr val="accent2">
                    <a:lumMod val="50000"/>
                  </a:schemeClr>
                </a:solidFill>
              </a:rPr>
              <a:t>Материалы: песок, вода, лупы, листы плотной цветной бумаги, клеевые карандаши.</a:t>
            </a:r>
          </a:p>
          <a:p>
            <a:r>
              <a:rPr lang="ru-RU" dirty="0">
                <a:solidFill>
                  <a:schemeClr val="accent2">
                    <a:lumMod val="50000"/>
                  </a:schemeClr>
                </a:solidFill>
              </a:rPr>
              <a:t>Описание. Дед Знай предлагает детям рассмотреть песок: какого цвета, попробовать на ощупь (сыпучий, сухой). Из чего </a:t>
            </a:r>
            <a:r>
              <a:rPr lang="ru-RU" dirty="0" smtClean="0">
                <a:solidFill>
                  <a:schemeClr val="accent2">
                    <a:lumMod val="50000"/>
                  </a:schemeClr>
                </a:solidFill>
              </a:rPr>
              <a:t>состоит песок </a:t>
            </a:r>
            <a:r>
              <a:rPr lang="ru-RU" dirty="0">
                <a:solidFill>
                  <a:schemeClr val="accent2">
                    <a:lumMod val="50000"/>
                  </a:schemeClr>
                </a:solidFill>
              </a:rPr>
              <a:t>? Как выглядят песчинки ? С помощью чего мы можем рассмотреть песчинки? (С помощью лупы.) Песчинки маленькие, полупрозрачные, круглые, не прилипают друг к другу. Можно ли из песка лепить? Почему мы не можем ничего сменить из сухого песка? Пробуем слепить из влажного. Как можно играть с сухим песком? Можно ли сухим песком </a:t>
            </a:r>
            <a:r>
              <a:rPr lang="ru-RU" dirty="0" smtClean="0">
                <a:solidFill>
                  <a:schemeClr val="accent2">
                    <a:lumMod val="50000"/>
                  </a:schemeClr>
                </a:solidFill>
              </a:rPr>
              <a:t>рисовать</a:t>
            </a:r>
            <a:r>
              <a:rPr lang="ru-RU" dirty="0">
                <a:solidFill>
                  <a:schemeClr val="accent2">
                    <a:lumMod val="50000"/>
                  </a:schemeClr>
                </a:solidFill>
              </a:rPr>
              <a:t>?</a:t>
            </a:r>
          </a:p>
          <a:p>
            <a:r>
              <a:rPr lang="ru-RU" dirty="0">
                <a:solidFill>
                  <a:schemeClr val="accent2">
                    <a:lumMod val="50000"/>
                  </a:schemeClr>
                </a:solidFill>
              </a:rPr>
              <a:t>•   На плотной бумаге клеевым карандашом детям </a:t>
            </a:r>
            <a:r>
              <a:rPr lang="ru-RU" dirty="0" smtClean="0">
                <a:solidFill>
                  <a:schemeClr val="accent2">
                    <a:lumMod val="50000"/>
                  </a:schemeClr>
                </a:solidFill>
              </a:rPr>
              <a:t>предлагается </a:t>
            </a:r>
            <a:r>
              <a:rPr lang="ru-RU" dirty="0">
                <a:solidFill>
                  <a:schemeClr val="accent2">
                    <a:lumMod val="50000"/>
                  </a:schemeClr>
                </a:solidFill>
              </a:rPr>
              <a:t>что-либо нарисовать (или обвести готовый рисунок),</a:t>
            </a:r>
          </a:p>
          <a:p>
            <a:r>
              <a:rPr lang="ru-RU" dirty="0">
                <a:solidFill>
                  <a:schemeClr val="accent2">
                    <a:lumMod val="50000"/>
                  </a:schemeClr>
                </a:solidFill>
              </a:rPr>
              <a:t>а потом на клей насыпать песок. Стряхнуть лишний песок</a:t>
            </a:r>
          </a:p>
          <a:p>
            <a:r>
              <a:rPr lang="ru-RU" dirty="0">
                <a:solidFill>
                  <a:schemeClr val="accent2">
                    <a:lumMod val="50000"/>
                  </a:schemeClr>
                </a:solidFill>
              </a:rPr>
              <a:t>и посмотреть, что получилось.</a:t>
            </a:r>
          </a:p>
          <a:p>
            <a:r>
              <a:rPr lang="ru-RU" dirty="0">
                <a:solidFill>
                  <a:schemeClr val="accent2">
                    <a:lumMod val="50000"/>
                  </a:schemeClr>
                </a:solidFill>
              </a:rPr>
              <a:t>Все вместе рассматривают детские </a:t>
            </a:r>
            <a:r>
              <a:rPr lang="ru-RU" dirty="0" smtClean="0">
                <a:solidFill>
                  <a:schemeClr val="accent2">
                    <a:lumMod val="50000"/>
                  </a:schemeClr>
                </a:solidFill>
              </a:rPr>
              <a:t>рисунки</a:t>
            </a:r>
          </a:p>
          <a:p>
            <a:endParaRPr lang="ru-RU" dirty="0">
              <a:solidFill>
                <a:schemeClr val="accent2">
                  <a:lumMod val="50000"/>
                </a:schemeClr>
              </a:solidFill>
            </a:endParaRPr>
          </a:p>
          <a:p>
            <a:r>
              <a:rPr lang="ru-RU" sz="2400" b="1" dirty="0" smtClean="0">
                <a:solidFill>
                  <a:schemeClr val="accent6">
                    <a:lumMod val="50000"/>
                  </a:schemeClr>
                </a:solidFill>
              </a:rPr>
              <a:t>Своды </a:t>
            </a:r>
            <a:r>
              <a:rPr lang="ru-RU" sz="2400" b="1" dirty="0">
                <a:solidFill>
                  <a:schemeClr val="accent6">
                    <a:lumMod val="50000"/>
                  </a:schemeClr>
                </a:solidFill>
              </a:rPr>
              <a:t>и тоннели.</a:t>
            </a:r>
          </a:p>
          <a:p>
            <a:r>
              <a:rPr lang="ru-RU" b="1" dirty="0">
                <a:solidFill>
                  <a:schemeClr val="accent2">
                    <a:lumMod val="50000"/>
                  </a:schemeClr>
                </a:solidFill>
              </a:rPr>
              <a:t>Цель:</a:t>
            </a:r>
            <a:r>
              <a:rPr lang="ru-RU" dirty="0">
                <a:solidFill>
                  <a:schemeClr val="accent2">
                    <a:lumMod val="50000"/>
                  </a:schemeClr>
                </a:solidFill>
              </a:rPr>
              <a:t> Показать, что песчинки могут образовывать своды и тоннели. Опыт: Возьмем тонкую бумагу и склеим из нее трубочку по диаметру карандаша. Оставив карандаш внутри трубочки, осторожно засыплем их песком так, чтобы конец трубочки и карандаша остались снаружи (разместим их наклонно в песке). </a:t>
            </a:r>
            <a:endParaRPr lang="ru-RU" dirty="0">
              <a:solidFill>
                <a:schemeClr val="accent2">
                  <a:lumMod val="50000"/>
                </a:schemeClr>
              </a:solidFill>
            </a:endParaRPr>
          </a:p>
        </p:txBody>
      </p:sp>
    </p:spTree>
    <p:extLst>
      <p:ext uri="{BB962C8B-B14F-4D97-AF65-F5344CB8AC3E}">
        <p14:creationId xmlns:p14="http://schemas.microsoft.com/office/powerpoint/2010/main" val="964303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3600" cy="727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331640" y="188640"/>
            <a:ext cx="7812360" cy="6555641"/>
          </a:xfrm>
          <a:prstGeom prst="rect">
            <a:avLst/>
          </a:prstGeom>
        </p:spPr>
        <p:txBody>
          <a:bodyPr wrap="square">
            <a:spAutoFit/>
          </a:bodyPr>
          <a:lstStyle/>
          <a:p>
            <a:pPr lvl="0"/>
            <a:r>
              <a:rPr lang="ru-RU" dirty="0">
                <a:solidFill>
                  <a:srgbClr val="C0504D">
                    <a:lumMod val="50000"/>
                  </a:srgbClr>
                </a:solidFill>
              </a:rPr>
              <a:t>Аккуратно вынем карандаш и спросим детей, смял ли песок бумагу без карандаша? Дети обычно считают, что да, бумага смялась, ведь песок достаточно тяжелый и мы насыпали его много. Медленно вынимаем трубочку, она не смялась! Почему? Оказывается, песчинки образуют предохранительные своды, из них получаются тоннели. Именно поэтому многие насекомые, попавшие в сухой песок, могут там ползать и выбираются наружу целыми и невредимыми.</a:t>
            </a:r>
          </a:p>
          <a:p>
            <a:pPr lvl="0"/>
            <a:r>
              <a:rPr lang="ru-RU" b="1" dirty="0" smtClean="0">
                <a:solidFill>
                  <a:srgbClr val="C0504D">
                    <a:lumMod val="50000"/>
                  </a:srgbClr>
                </a:solidFill>
              </a:rPr>
              <a:t>Вывод</a:t>
            </a:r>
            <a:r>
              <a:rPr lang="ru-RU" b="1" dirty="0">
                <a:solidFill>
                  <a:srgbClr val="C0504D">
                    <a:lumMod val="50000"/>
                  </a:srgbClr>
                </a:solidFill>
              </a:rPr>
              <a:t>:</a:t>
            </a:r>
            <a:r>
              <a:rPr lang="ru-RU" dirty="0">
                <a:solidFill>
                  <a:srgbClr val="C0504D">
                    <a:lumMod val="50000"/>
                  </a:srgbClr>
                </a:solidFill>
              </a:rPr>
              <a:t> Песчинки могут образовывать своды и тоннели. </a:t>
            </a:r>
            <a:endParaRPr lang="ru-RU" dirty="0" smtClean="0">
              <a:solidFill>
                <a:srgbClr val="C0504D">
                  <a:lumMod val="50000"/>
                </a:srgbClr>
              </a:solidFill>
            </a:endParaRPr>
          </a:p>
          <a:p>
            <a:pPr lvl="0"/>
            <a:endParaRPr lang="ru-RU" dirty="0">
              <a:solidFill>
                <a:srgbClr val="C0504D">
                  <a:lumMod val="50000"/>
                </a:srgbClr>
              </a:solidFill>
            </a:endParaRPr>
          </a:p>
          <a:p>
            <a:pPr lvl="0"/>
            <a:r>
              <a:rPr lang="ru-RU" sz="2400" b="1" dirty="0" smtClean="0">
                <a:solidFill>
                  <a:schemeClr val="accent6">
                    <a:lumMod val="50000"/>
                  </a:schemeClr>
                </a:solidFill>
              </a:rPr>
              <a:t>Погружение </a:t>
            </a:r>
            <a:r>
              <a:rPr lang="ru-RU" sz="2400" b="1" dirty="0">
                <a:solidFill>
                  <a:schemeClr val="accent6">
                    <a:lumMod val="50000"/>
                  </a:schemeClr>
                </a:solidFill>
              </a:rPr>
              <a:t>предметов в мокрый и в сухой песок.</a:t>
            </a:r>
          </a:p>
          <a:p>
            <a:pPr lvl="0"/>
            <a:r>
              <a:rPr lang="ru-RU" dirty="0" smtClean="0">
                <a:solidFill>
                  <a:srgbClr val="C0504D">
                    <a:lumMod val="50000"/>
                  </a:srgbClr>
                </a:solidFill>
              </a:rPr>
              <a:t> </a:t>
            </a:r>
            <a:r>
              <a:rPr lang="ru-RU" b="1" dirty="0">
                <a:solidFill>
                  <a:srgbClr val="C0504D">
                    <a:lumMod val="50000"/>
                  </a:srgbClr>
                </a:solidFill>
              </a:rPr>
              <a:t>Цель:</a:t>
            </a:r>
            <a:r>
              <a:rPr lang="ru-RU" dirty="0">
                <a:solidFill>
                  <a:srgbClr val="C0504D">
                    <a:lumMod val="50000"/>
                  </a:srgbClr>
                </a:solidFill>
              </a:rPr>
              <a:t> Показать, что в сухой песок предметы погружаются глубже, чем в мокрый песок. Опыт:  Равномерно через сито насыплем сухой песок в один из тазиков по всей поверхности его дна толстым слоем. Осторожно, без надавливания, положим на песок стальной брусок. Пометим маркером на боковой грани бруска уровень его погружения в песок. В другом тазике расположим мокрый песок, разгладим его поверхность и также осторожно положим на песок наш брусок. Очевидно, что он погрузится в него намного меньше, чем в сухой песок. Это видно по отметке маркером. Почему же так происходит? У сухого песка между песчинками был воздух, брусок своей тяжестью сжал песчинки, вытеснив воздух. У мокрого песка песчинки склеены водой, поэтому сжать их намного сложнее, именно поэтому в мокрый песок брусок погружается на меньшую глубину, чем в сухой</a:t>
            </a:r>
            <a:r>
              <a:rPr lang="ru-RU" dirty="0" smtClean="0">
                <a:solidFill>
                  <a:srgbClr val="C0504D">
                    <a:lumMod val="50000"/>
                  </a:srgbClr>
                </a:solidFill>
              </a:rPr>
              <a:t>.</a:t>
            </a:r>
          </a:p>
          <a:p>
            <a:pPr lvl="0"/>
            <a:r>
              <a:rPr lang="ru-RU" dirty="0" smtClean="0">
                <a:solidFill>
                  <a:srgbClr val="C0504D">
                    <a:lumMod val="50000"/>
                  </a:srgbClr>
                </a:solidFill>
              </a:rPr>
              <a:t> </a:t>
            </a:r>
            <a:r>
              <a:rPr lang="ru-RU" dirty="0">
                <a:solidFill>
                  <a:srgbClr val="C0504D">
                    <a:lumMod val="50000"/>
                  </a:srgbClr>
                </a:solidFill>
              </a:rPr>
              <a:t>Вывод:  В сухой песок предметы погружаются глубже, чем в мокрый песок. </a:t>
            </a:r>
            <a:endParaRPr lang="ru-RU" dirty="0">
              <a:solidFill>
                <a:srgbClr val="C0504D">
                  <a:lumMod val="50000"/>
                </a:srgbClr>
              </a:solidFill>
            </a:endParaRPr>
          </a:p>
        </p:txBody>
      </p:sp>
    </p:spTree>
    <p:extLst>
      <p:ext uri="{BB962C8B-B14F-4D97-AF65-F5344CB8AC3E}">
        <p14:creationId xmlns:p14="http://schemas.microsoft.com/office/powerpoint/2010/main" val="21909208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53600" cy="727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1331640" y="332656"/>
            <a:ext cx="7344816" cy="6370975"/>
          </a:xfrm>
          <a:prstGeom prst="rect">
            <a:avLst/>
          </a:prstGeom>
        </p:spPr>
        <p:txBody>
          <a:bodyPr wrap="square">
            <a:spAutoFit/>
          </a:bodyPr>
          <a:lstStyle/>
          <a:p>
            <a:pPr lvl="0"/>
            <a:r>
              <a:rPr lang="ru-RU" sz="2400" b="1" dirty="0">
                <a:solidFill>
                  <a:schemeClr val="accent6">
                    <a:lumMod val="50000"/>
                  </a:schemeClr>
                </a:solidFill>
              </a:rPr>
              <a:t>Погружение предметов в плотный и в рыхлый сухой песок.</a:t>
            </a:r>
          </a:p>
          <a:p>
            <a:pPr lvl="0"/>
            <a:r>
              <a:rPr lang="ru-RU" b="1" dirty="0" smtClean="0">
                <a:solidFill>
                  <a:srgbClr val="C0504D">
                    <a:lumMod val="50000"/>
                  </a:srgbClr>
                </a:solidFill>
              </a:rPr>
              <a:t>Цель</a:t>
            </a:r>
            <a:r>
              <a:rPr lang="ru-RU" b="1" dirty="0">
                <a:solidFill>
                  <a:srgbClr val="C0504D">
                    <a:lumMod val="50000"/>
                  </a:srgbClr>
                </a:solidFill>
              </a:rPr>
              <a:t>: </a:t>
            </a:r>
            <a:r>
              <a:rPr lang="ru-RU" dirty="0">
                <a:solidFill>
                  <a:srgbClr val="C0504D">
                    <a:lumMod val="50000"/>
                  </a:srgbClr>
                </a:solidFill>
              </a:rPr>
              <a:t>Показать, что в рыхлый сухой песок предметы погружаются глубже, чем в плотный сухой песок. </a:t>
            </a:r>
            <a:endParaRPr lang="ru-RU" dirty="0" smtClean="0">
              <a:solidFill>
                <a:srgbClr val="C0504D">
                  <a:lumMod val="50000"/>
                </a:srgbClr>
              </a:solidFill>
            </a:endParaRPr>
          </a:p>
          <a:p>
            <a:pPr lvl="0"/>
            <a:r>
              <a:rPr lang="ru-RU" dirty="0" smtClean="0">
                <a:solidFill>
                  <a:srgbClr val="C0504D">
                    <a:lumMod val="50000"/>
                  </a:srgbClr>
                </a:solidFill>
              </a:rPr>
              <a:t>Опыт</a:t>
            </a:r>
            <a:r>
              <a:rPr lang="ru-RU" dirty="0">
                <a:solidFill>
                  <a:srgbClr val="C0504D">
                    <a:lumMod val="50000"/>
                  </a:srgbClr>
                </a:solidFill>
              </a:rPr>
              <a:t>: Равномерно через сито насыплем сухой песок в один из тазиков по всей поверхности его дна толстым слоем. Осторожно, без надавливания, положим на получившийся рыхлый песок стальной брусок. Пометим маркером на боковой грани бруска уровень его погружения в песок. Таким же образом насыплем сухой песок в другой тазик и плотно утрамбуем его деревянной </a:t>
            </a:r>
            <a:r>
              <a:rPr lang="ru-RU" dirty="0" err="1">
                <a:solidFill>
                  <a:srgbClr val="C0504D">
                    <a:lumMod val="50000"/>
                  </a:srgbClr>
                </a:solidFill>
              </a:rPr>
              <a:t>толкушкой</a:t>
            </a:r>
            <a:r>
              <a:rPr lang="ru-RU" dirty="0">
                <a:solidFill>
                  <a:srgbClr val="C0504D">
                    <a:lumMod val="50000"/>
                  </a:srgbClr>
                </a:solidFill>
              </a:rPr>
              <a:t>. Осторожно положим на получившийся плотный песок наш брусок. Очевидно, что он погрузится в него намного меньше, чем в рыхлый сухой песок. Это видно по отметке маркером. Почему же так происходит? В рыхлом песке между песчинками много воздуха, брусок его вытесняет и погружается глубоко в песок. А в плотном песке воздуха осталось мало, песчинки уже сжались, и брусок погружается на меньшую глубину, чем в рыхлом песке.</a:t>
            </a:r>
          </a:p>
          <a:p>
            <a:pPr lvl="0"/>
            <a:endParaRPr lang="ru-RU" dirty="0">
              <a:solidFill>
                <a:srgbClr val="C0504D">
                  <a:lumMod val="50000"/>
                </a:srgbClr>
              </a:solidFill>
            </a:endParaRPr>
          </a:p>
          <a:p>
            <a:pPr lvl="0"/>
            <a:r>
              <a:rPr lang="ru-RU" b="1" dirty="0">
                <a:solidFill>
                  <a:srgbClr val="C0504D">
                    <a:lumMod val="50000"/>
                  </a:srgbClr>
                </a:solidFill>
              </a:rPr>
              <a:t>      Вывод: </a:t>
            </a:r>
            <a:r>
              <a:rPr lang="ru-RU" dirty="0">
                <a:solidFill>
                  <a:srgbClr val="C0504D">
                    <a:lumMod val="50000"/>
                  </a:srgbClr>
                </a:solidFill>
              </a:rPr>
              <a:t>В рыхлый сухой песок предметы погружаются глубже, чем в плотный сухой песок.</a:t>
            </a:r>
          </a:p>
          <a:p>
            <a:pPr lvl="0"/>
            <a:endParaRPr lang="ru-RU" dirty="0">
              <a:solidFill>
                <a:srgbClr val="C0504D">
                  <a:lumMod val="50000"/>
                </a:srgbClr>
              </a:solidFill>
            </a:endParaRPr>
          </a:p>
          <a:p>
            <a:pPr lvl="0"/>
            <a:r>
              <a:rPr lang="ru-RU" dirty="0">
                <a:solidFill>
                  <a:srgbClr val="C0504D">
                    <a:lumMod val="50000"/>
                  </a:srgbClr>
                </a:solidFill>
              </a:rPr>
              <a:t> </a:t>
            </a:r>
            <a:endParaRPr lang="ru-RU" dirty="0">
              <a:solidFill>
                <a:srgbClr val="C0504D">
                  <a:lumMod val="50000"/>
                </a:srgbClr>
              </a:solidFill>
            </a:endParaRPr>
          </a:p>
        </p:txBody>
      </p:sp>
    </p:spTree>
    <p:extLst>
      <p:ext uri="{BB962C8B-B14F-4D97-AF65-F5344CB8AC3E}">
        <p14:creationId xmlns:p14="http://schemas.microsoft.com/office/powerpoint/2010/main" val="40155572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2411760" y="332656"/>
            <a:ext cx="6120680" cy="3087512"/>
          </a:xfrm>
          <a:prstGeom prst="rect">
            <a:avLst/>
          </a:prstGeom>
        </p:spPr>
        <p:txBody>
          <a:bodyPr wrap="square">
            <a:spAutoFit/>
          </a:bodyPr>
          <a:lstStyle/>
          <a:p>
            <a:pPr>
              <a:lnSpc>
                <a:spcPct val="115000"/>
              </a:lnSpc>
              <a:spcAft>
                <a:spcPts val="1000"/>
              </a:spcAft>
            </a:pPr>
            <a:r>
              <a:rPr lang="ru-RU" sz="5400" b="1" dirty="0" smtClean="0">
                <a:solidFill>
                  <a:schemeClr val="accent3">
                    <a:lumMod val="75000"/>
                  </a:schemeClr>
                </a:solidFill>
                <a:ea typeface="Calibri"/>
                <a:cs typeface="Times New Roman"/>
              </a:rPr>
              <a:t>Опыты и эксперименты  </a:t>
            </a:r>
          </a:p>
          <a:p>
            <a:pPr>
              <a:lnSpc>
                <a:spcPct val="115000"/>
              </a:lnSpc>
              <a:spcAft>
                <a:spcPts val="1000"/>
              </a:spcAft>
            </a:pPr>
            <a:r>
              <a:rPr lang="ru-RU" sz="5400" b="1" dirty="0" smtClean="0">
                <a:solidFill>
                  <a:schemeClr val="accent3">
                    <a:lumMod val="75000"/>
                  </a:schemeClr>
                </a:solidFill>
                <a:ea typeface="Calibri"/>
                <a:cs typeface="Times New Roman"/>
              </a:rPr>
              <a:t>с </a:t>
            </a:r>
            <a:r>
              <a:rPr lang="ru-RU" sz="5400" b="1" dirty="0">
                <a:solidFill>
                  <a:schemeClr val="accent3">
                    <a:lumMod val="75000"/>
                  </a:schemeClr>
                </a:solidFill>
                <a:ea typeface="Calibri"/>
                <a:cs typeface="Times New Roman"/>
              </a:rPr>
              <a:t>водой</a:t>
            </a:r>
          </a:p>
        </p:txBody>
      </p:sp>
      <p:pic>
        <p:nvPicPr>
          <p:cNvPr id="1026" name="Picture 2" descr="Заказать Доставка воды в офис или на дом"/>
          <p:cNvPicPr>
            <a:picLocks noChangeAspect="1" noChangeArrowheads="1"/>
          </p:cNvPicPr>
          <p:nvPr/>
        </p:nvPicPr>
        <p:blipFill rotWithShape="1">
          <a:blip r:embed="rId3">
            <a:extLst>
              <a:ext uri="{28A0092B-C50C-407E-A947-70E740481C1C}">
                <a14:useLocalDpi xmlns:a14="http://schemas.microsoft.com/office/drawing/2010/main" val="0"/>
              </a:ext>
            </a:extLst>
          </a:blip>
          <a:srcRect l="13225" t="6559" r="9997" b="2173"/>
          <a:stretch/>
        </p:blipFill>
        <p:spPr bwMode="auto">
          <a:xfrm>
            <a:off x="5364088" y="2348881"/>
            <a:ext cx="3779912"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46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779912" y="1484784"/>
            <a:ext cx="4896544" cy="2308324"/>
          </a:xfrm>
          <a:prstGeom prst="rect">
            <a:avLst/>
          </a:prstGeom>
        </p:spPr>
        <p:txBody>
          <a:bodyPr wrap="square">
            <a:spAutoFit/>
          </a:bodyPr>
          <a:lstStyle/>
          <a:p>
            <a:pPr lvl="0"/>
            <a:r>
              <a:rPr lang="ru-RU" sz="4800" b="1" dirty="0">
                <a:solidFill>
                  <a:schemeClr val="accent4">
                    <a:lumMod val="50000"/>
                  </a:schemeClr>
                </a:solidFill>
                <a:latin typeface="Arial"/>
                <a:cs typeface="Arial"/>
              </a:rPr>
              <a:t>Опыты и эксперименты </a:t>
            </a:r>
            <a:r>
              <a:rPr lang="ru-RU" sz="4800" b="1" dirty="0" smtClean="0">
                <a:solidFill>
                  <a:schemeClr val="accent4">
                    <a:lumMod val="50000"/>
                  </a:schemeClr>
                </a:solidFill>
                <a:latin typeface="Arial"/>
                <a:cs typeface="Arial"/>
              </a:rPr>
              <a:t>с магнитами.</a:t>
            </a:r>
            <a:endParaRPr lang="ru-RU" sz="4800" b="1" dirty="0">
              <a:solidFill>
                <a:schemeClr val="accent4">
                  <a:lumMod val="50000"/>
                </a:schemeClr>
              </a:solidFill>
              <a:latin typeface="Arial"/>
              <a:cs typeface="Arial"/>
            </a:endParaRPr>
          </a:p>
        </p:txBody>
      </p:sp>
    </p:spTree>
    <p:extLst>
      <p:ext uri="{BB962C8B-B14F-4D97-AF65-F5344CB8AC3E}">
        <p14:creationId xmlns:p14="http://schemas.microsoft.com/office/powerpoint/2010/main" val="39026219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1691680" y="332656"/>
            <a:ext cx="7344816" cy="6186309"/>
          </a:xfrm>
          <a:prstGeom prst="rect">
            <a:avLst/>
          </a:prstGeom>
        </p:spPr>
        <p:txBody>
          <a:bodyPr wrap="square">
            <a:spAutoFit/>
          </a:bodyPr>
          <a:lstStyle/>
          <a:p>
            <a:r>
              <a:rPr lang="ru-RU" sz="2400" b="1" dirty="0">
                <a:solidFill>
                  <a:schemeClr val="accent4">
                    <a:lumMod val="50000"/>
                  </a:schemeClr>
                </a:solidFill>
                <a:latin typeface="Arial" pitchFamily="34" charset="0"/>
                <a:cs typeface="Arial" pitchFamily="34" charset="0"/>
              </a:rPr>
              <a:t>«Притягивает – не притягивает»</a:t>
            </a:r>
          </a:p>
          <a:p>
            <a:r>
              <a:rPr lang="ru-RU" dirty="0">
                <a:solidFill>
                  <a:schemeClr val="accent4">
                    <a:lumMod val="50000"/>
                  </a:schemeClr>
                </a:solidFill>
                <a:latin typeface="Arial" pitchFamily="34" charset="0"/>
                <a:cs typeface="Arial" pitchFamily="34" charset="0"/>
              </a:rPr>
              <a:t> У вас на столе лежат вперемешку предметы, разберите предметы таким образом: на поднос черного цвета, положите все предметы, которые магнит притягивает. На поднос зеленого цвета, положите, которые не реагируют на магнит.</a:t>
            </a:r>
          </a:p>
          <a:p>
            <a:r>
              <a:rPr lang="ru-RU" dirty="0">
                <a:solidFill>
                  <a:schemeClr val="accent4">
                    <a:lumMod val="50000"/>
                  </a:schemeClr>
                </a:solidFill>
                <a:latin typeface="Arial" pitchFamily="34" charset="0"/>
                <a:cs typeface="Arial" pitchFamily="34" charset="0"/>
              </a:rPr>
              <a:t>В: Как мы это проверим?</a:t>
            </a:r>
          </a:p>
          <a:p>
            <a:r>
              <a:rPr lang="ru-RU" dirty="0">
                <a:solidFill>
                  <a:schemeClr val="accent4">
                    <a:lumMod val="50000"/>
                  </a:schemeClr>
                </a:solidFill>
                <a:latin typeface="Arial" pitchFamily="34" charset="0"/>
                <a:cs typeface="Arial" pitchFamily="34" charset="0"/>
              </a:rPr>
              <a:t>Д: С помощью магнита.</a:t>
            </a:r>
          </a:p>
          <a:p>
            <a:r>
              <a:rPr lang="ru-RU" dirty="0">
                <a:solidFill>
                  <a:schemeClr val="accent4">
                    <a:lumMod val="50000"/>
                  </a:schemeClr>
                </a:solidFill>
                <a:latin typeface="Arial" pitchFamily="34" charset="0"/>
                <a:cs typeface="Arial" pitchFamily="34" charset="0"/>
              </a:rPr>
              <a:t>В: Что бы это проверить, надо провести магнитом над предметами.</a:t>
            </a:r>
          </a:p>
          <a:p>
            <a:r>
              <a:rPr lang="ru-RU" dirty="0">
                <a:solidFill>
                  <a:schemeClr val="accent4">
                    <a:lumMod val="50000"/>
                  </a:schemeClr>
                </a:solidFill>
                <a:latin typeface="Arial" pitchFamily="34" charset="0"/>
                <a:cs typeface="Arial" pitchFamily="34" charset="0"/>
              </a:rPr>
              <a:t>-Приступаем! Расскажите, что вы делали ?   И что получилось?</a:t>
            </a:r>
          </a:p>
          <a:p>
            <a:r>
              <a:rPr lang="ru-RU" dirty="0">
                <a:solidFill>
                  <a:schemeClr val="accent4">
                    <a:lumMod val="50000"/>
                  </a:schemeClr>
                </a:solidFill>
                <a:latin typeface="Arial" pitchFamily="34" charset="0"/>
                <a:cs typeface="Arial" pitchFamily="34" charset="0"/>
              </a:rPr>
              <a:t>Д: Я провел магнитом над предметами, и все железные предметы притянулись к нему. Значит, магнит притягивает железные предметы.</a:t>
            </a:r>
          </a:p>
          <a:p>
            <a:r>
              <a:rPr lang="ru-RU" dirty="0">
                <a:solidFill>
                  <a:schemeClr val="accent4">
                    <a:lumMod val="50000"/>
                  </a:schemeClr>
                </a:solidFill>
                <a:latin typeface="Arial" pitchFamily="34" charset="0"/>
                <a:cs typeface="Arial" pitchFamily="34" charset="0"/>
              </a:rPr>
              <a:t>В: А какие предметы магнит не притянул?</a:t>
            </a:r>
          </a:p>
          <a:p>
            <a:r>
              <a:rPr lang="ru-RU" dirty="0">
                <a:solidFill>
                  <a:schemeClr val="accent4">
                    <a:lumMod val="50000"/>
                  </a:schemeClr>
                </a:solidFill>
                <a:latin typeface="Arial" pitchFamily="34" charset="0"/>
                <a:cs typeface="Arial" pitchFamily="34" charset="0"/>
              </a:rPr>
              <a:t>Д: Магнит не притянул: пластмассовую пуговицу, кусок ткани, бумагу, деревянный карандаш, ластик.</a:t>
            </a:r>
          </a:p>
          <a:p>
            <a:r>
              <a:rPr lang="ru-RU" sz="2400" b="1" dirty="0" smtClean="0">
                <a:solidFill>
                  <a:schemeClr val="accent4">
                    <a:lumMod val="50000"/>
                  </a:schemeClr>
                </a:solidFill>
                <a:latin typeface="Arial" pitchFamily="34" charset="0"/>
                <a:cs typeface="Arial" pitchFamily="34" charset="0"/>
              </a:rPr>
              <a:t>«Действует </a:t>
            </a:r>
            <a:r>
              <a:rPr lang="ru-RU" sz="2400" b="1" dirty="0">
                <a:solidFill>
                  <a:schemeClr val="accent4">
                    <a:lumMod val="50000"/>
                  </a:schemeClr>
                </a:solidFill>
                <a:latin typeface="Arial" pitchFamily="34" charset="0"/>
                <a:cs typeface="Arial" pitchFamily="34" charset="0"/>
              </a:rPr>
              <a:t>ли магнит через </a:t>
            </a:r>
            <a:r>
              <a:rPr lang="ru-RU" sz="2400" b="1" dirty="0" smtClean="0">
                <a:solidFill>
                  <a:schemeClr val="accent4">
                    <a:lumMod val="50000"/>
                  </a:schemeClr>
                </a:solidFill>
                <a:latin typeface="Arial" pitchFamily="34" charset="0"/>
                <a:cs typeface="Arial" pitchFamily="34" charset="0"/>
              </a:rPr>
              <a:t>другие материалы</a:t>
            </a:r>
            <a:r>
              <a:rPr lang="ru-RU" sz="2400" b="1" dirty="0">
                <a:solidFill>
                  <a:schemeClr val="accent4">
                    <a:lumMod val="50000"/>
                  </a:schemeClr>
                </a:solidFill>
                <a:latin typeface="Arial" pitchFamily="34" charset="0"/>
                <a:cs typeface="Arial" pitchFamily="34" charset="0"/>
              </a:rPr>
              <a:t>?»</a:t>
            </a:r>
          </a:p>
          <a:p>
            <a:r>
              <a:rPr lang="ru-RU" dirty="0">
                <a:solidFill>
                  <a:schemeClr val="accent4">
                    <a:lumMod val="50000"/>
                  </a:schemeClr>
                </a:solidFill>
                <a:latin typeface="Arial" pitchFamily="34" charset="0"/>
                <a:cs typeface="Arial" pitchFamily="34" charset="0"/>
              </a:rPr>
              <a:t>Игра «</a:t>
            </a:r>
            <a:r>
              <a:rPr lang="ru-RU" dirty="0" smtClean="0">
                <a:solidFill>
                  <a:schemeClr val="accent4">
                    <a:lumMod val="50000"/>
                  </a:schemeClr>
                </a:solidFill>
                <a:latin typeface="Arial" pitchFamily="34" charset="0"/>
                <a:cs typeface="Arial" pitchFamily="34" charset="0"/>
              </a:rPr>
              <a:t>Рыбалка». А </a:t>
            </a:r>
            <a:r>
              <a:rPr lang="ru-RU" dirty="0">
                <a:solidFill>
                  <a:schemeClr val="accent4">
                    <a:lumMod val="50000"/>
                  </a:schemeClr>
                </a:solidFill>
                <a:latin typeface="Arial" pitchFamily="34" charset="0"/>
                <a:cs typeface="Arial" pitchFamily="34" charset="0"/>
              </a:rPr>
              <a:t>через воду магнитные силы пройдут? Сейчас мы это проверим. Мы будем ловить рыбок без удочки, только с помощью нашего магнита. Проведите магнитом над водой</a:t>
            </a:r>
            <a:r>
              <a:rPr lang="ru-RU" dirty="0" smtClean="0">
                <a:solidFill>
                  <a:schemeClr val="accent4">
                    <a:lumMod val="50000"/>
                  </a:schemeClr>
                </a:solidFill>
                <a:latin typeface="Arial" pitchFamily="34" charset="0"/>
                <a:cs typeface="Arial" pitchFamily="34" charset="0"/>
              </a:rPr>
              <a:t>.</a:t>
            </a:r>
            <a:endParaRPr lang="ru-RU" dirty="0">
              <a:solidFill>
                <a:schemeClr val="accent4">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33039331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051720" y="332656"/>
            <a:ext cx="6624736" cy="6186309"/>
          </a:xfrm>
          <a:prstGeom prst="rect">
            <a:avLst/>
          </a:prstGeom>
        </p:spPr>
        <p:txBody>
          <a:bodyPr wrap="square">
            <a:spAutoFit/>
          </a:bodyPr>
          <a:lstStyle/>
          <a:p>
            <a:r>
              <a:rPr lang="ru-RU" dirty="0">
                <a:solidFill>
                  <a:schemeClr val="accent4">
                    <a:lumMod val="50000"/>
                  </a:schemeClr>
                </a:solidFill>
                <a:latin typeface="Arial" pitchFamily="34" charset="0"/>
                <a:cs typeface="Arial" pitchFamily="34" charset="0"/>
              </a:rPr>
              <a:t>Дети проводят магнитом над водой, железные рыбки, находящиеся на дне, притягиваются к магниту.</a:t>
            </a:r>
          </a:p>
          <a:p>
            <a:r>
              <a:rPr lang="ru-RU" dirty="0">
                <a:solidFill>
                  <a:schemeClr val="accent4">
                    <a:lumMod val="50000"/>
                  </a:schemeClr>
                </a:solidFill>
                <a:latin typeface="Arial" pitchFamily="34" charset="0"/>
                <a:cs typeface="Arial" pitchFamily="34" charset="0"/>
              </a:rPr>
              <a:t>-Расскажите, что вы делали, и что у вас получилось.</a:t>
            </a:r>
          </a:p>
          <a:p>
            <a:r>
              <a:rPr lang="ru-RU" dirty="0">
                <a:solidFill>
                  <a:schemeClr val="accent4">
                    <a:lumMod val="50000"/>
                  </a:schemeClr>
                </a:solidFill>
                <a:latin typeface="Arial" pitchFamily="34" charset="0"/>
                <a:cs typeface="Arial" pitchFamily="34" charset="0"/>
              </a:rPr>
              <a:t>-Я провел над стаканом с водой магнитом, и рыбка, лежащая в воде, притянулась, </a:t>
            </a:r>
            <a:r>
              <a:rPr lang="ru-RU" dirty="0" err="1">
                <a:solidFill>
                  <a:schemeClr val="accent4">
                    <a:lumMod val="50000"/>
                  </a:schemeClr>
                </a:solidFill>
                <a:latin typeface="Arial" pitchFamily="34" charset="0"/>
                <a:cs typeface="Arial" pitchFamily="34" charset="0"/>
              </a:rPr>
              <a:t>примагнитилась</a:t>
            </a:r>
            <a:r>
              <a:rPr lang="ru-RU" dirty="0">
                <a:solidFill>
                  <a:schemeClr val="accent4">
                    <a:lumMod val="50000"/>
                  </a:schemeClr>
                </a:solidFill>
                <a:latin typeface="Arial" pitchFamily="34" charset="0"/>
                <a:cs typeface="Arial" pitchFamily="34" charset="0"/>
              </a:rPr>
              <a:t>.</a:t>
            </a:r>
          </a:p>
          <a:p>
            <a:r>
              <a:rPr lang="ru-RU" dirty="0">
                <a:solidFill>
                  <a:schemeClr val="accent4">
                    <a:lumMod val="50000"/>
                  </a:schemeClr>
                </a:solidFill>
                <a:latin typeface="Arial" pitchFamily="34" charset="0"/>
                <a:cs typeface="Arial" pitchFamily="34" charset="0"/>
              </a:rPr>
              <a:t>Вывод - Магнитные силы проходят через воду. Игра-опыт «Бабочка летит»</a:t>
            </a:r>
          </a:p>
          <a:p>
            <a:r>
              <a:rPr lang="ru-RU" dirty="0">
                <a:solidFill>
                  <a:schemeClr val="accent4">
                    <a:lumMod val="50000"/>
                  </a:schemeClr>
                </a:solidFill>
                <a:latin typeface="Arial" pitchFamily="34" charset="0"/>
                <a:cs typeface="Arial" pitchFamily="34" charset="0"/>
              </a:rPr>
              <a:t>-Ребята, а как вы думаете, может ли бумажная бабочка летать?</a:t>
            </a:r>
          </a:p>
          <a:p>
            <a:r>
              <a:rPr lang="ru-RU" dirty="0">
                <a:solidFill>
                  <a:schemeClr val="accent4">
                    <a:lumMod val="50000"/>
                  </a:schemeClr>
                </a:solidFill>
                <a:latin typeface="Arial" pitchFamily="34" charset="0"/>
                <a:cs typeface="Arial" pitchFamily="34" charset="0"/>
              </a:rPr>
              <a:t>-Я положу на лист картона бабочку, магнит под картон. Буду двигать бабочку по нарисованным дорожкам. Приступайте к проведению опыта.</a:t>
            </a:r>
          </a:p>
          <a:p>
            <a:r>
              <a:rPr lang="ru-RU" dirty="0">
                <a:solidFill>
                  <a:schemeClr val="accent4">
                    <a:lumMod val="50000"/>
                  </a:schemeClr>
                </a:solidFill>
                <a:latin typeface="Arial" pitchFamily="34" charset="0"/>
                <a:cs typeface="Arial" pitchFamily="34" charset="0"/>
              </a:rPr>
              <a:t>- Расскажите, что вы сделали и что получили.</a:t>
            </a:r>
          </a:p>
          <a:p>
            <a:r>
              <a:rPr lang="ru-RU" dirty="0">
                <a:solidFill>
                  <a:schemeClr val="accent4">
                    <a:lumMod val="50000"/>
                  </a:schemeClr>
                </a:solidFill>
                <a:latin typeface="Arial" pitchFamily="34" charset="0"/>
                <a:cs typeface="Arial" pitchFamily="34" charset="0"/>
              </a:rPr>
              <a:t>-Бабочка летит.</a:t>
            </a:r>
          </a:p>
          <a:p>
            <a:r>
              <a:rPr lang="ru-RU" dirty="0">
                <a:solidFill>
                  <a:schemeClr val="accent4">
                    <a:lumMod val="50000"/>
                  </a:schemeClr>
                </a:solidFill>
                <a:latin typeface="Arial" pitchFamily="34" charset="0"/>
                <a:cs typeface="Arial" pitchFamily="34" charset="0"/>
              </a:rPr>
              <a:t>-А почему?</a:t>
            </a:r>
          </a:p>
          <a:p>
            <a:r>
              <a:rPr lang="ru-RU" dirty="0">
                <a:solidFill>
                  <a:schemeClr val="accent4">
                    <a:lumMod val="50000"/>
                  </a:schemeClr>
                </a:solidFill>
                <a:latin typeface="Arial" pitchFamily="34" charset="0"/>
                <a:cs typeface="Arial" pitchFamily="34" charset="0"/>
              </a:rPr>
              <a:t>-Внизу у бабочки тоже есть магнит. Магнит притягивает магнит.</a:t>
            </a:r>
          </a:p>
          <a:p>
            <a:r>
              <a:rPr lang="ru-RU" dirty="0">
                <a:solidFill>
                  <a:schemeClr val="accent4">
                    <a:lumMod val="50000"/>
                  </a:schemeClr>
                </a:solidFill>
                <a:latin typeface="Arial" pitchFamily="34" charset="0"/>
                <a:cs typeface="Arial" pitchFamily="34" charset="0"/>
              </a:rPr>
              <a:t>-Что двигает бабочку? (магнитная сила).</a:t>
            </a:r>
          </a:p>
          <a:p>
            <a:r>
              <a:rPr lang="ru-RU" dirty="0">
                <a:solidFill>
                  <a:schemeClr val="accent4">
                    <a:lumMod val="50000"/>
                  </a:schemeClr>
                </a:solidFill>
                <a:latin typeface="Arial" pitchFamily="34" charset="0"/>
                <a:cs typeface="Arial" pitchFamily="34" charset="0"/>
              </a:rPr>
              <a:t>-Правильно, магнитные силы оказывают своё волшебное действие. </a:t>
            </a:r>
            <a:endParaRPr lang="ru-RU" dirty="0" smtClean="0">
              <a:solidFill>
                <a:schemeClr val="accent4">
                  <a:lumMod val="50000"/>
                </a:schemeClr>
              </a:solidFill>
              <a:latin typeface="Arial" pitchFamily="34" charset="0"/>
              <a:cs typeface="Arial" pitchFamily="34" charset="0"/>
            </a:endParaRPr>
          </a:p>
          <a:p>
            <a:r>
              <a:rPr lang="ru-RU" dirty="0" smtClean="0">
                <a:solidFill>
                  <a:schemeClr val="accent4">
                    <a:lumMod val="50000"/>
                  </a:schemeClr>
                </a:solidFill>
                <a:latin typeface="Arial" pitchFamily="34" charset="0"/>
                <a:cs typeface="Arial" pitchFamily="34" charset="0"/>
              </a:rPr>
              <a:t>-</a:t>
            </a:r>
            <a:r>
              <a:rPr lang="ru-RU" dirty="0">
                <a:solidFill>
                  <a:schemeClr val="accent4">
                    <a:lumMod val="50000"/>
                  </a:schemeClr>
                </a:solidFill>
                <a:latin typeface="Arial" pitchFamily="34" charset="0"/>
                <a:cs typeface="Arial" pitchFamily="34" charset="0"/>
              </a:rPr>
              <a:t>Какой мы можем сделать вывод?</a:t>
            </a:r>
          </a:p>
          <a:p>
            <a:r>
              <a:rPr lang="ru-RU" dirty="0">
                <a:solidFill>
                  <a:schemeClr val="accent4">
                    <a:lumMod val="50000"/>
                  </a:schemeClr>
                </a:solidFill>
                <a:latin typeface="Arial" pitchFamily="34" charset="0"/>
                <a:cs typeface="Arial" pitchFamily="34" charset="0"/>
              </a:rPr>
              <a:t>-Магнитная сила проходит через картон.</a:t>
            </a:r>
          </a:p>
        </p:txBody>
      </p:sp>
    </p:spTree>
    <p:extLst>
      <p:ext uri="{BB962C8B-B14F-4D97-AF65-F5344CB8AC3E}">
        <p14:creationId xmlns:p14="http://schemas.microsoft.com/office/powerpoint/2010/main" val="21092186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763688" y="332656"/>
            <a:ext cx="7128792" cy="6278642"/>
          </a:xfrm>
          <a:prstGeom prst="rect">
            <a:avLst/>
          </a:prstGeom>
        </p:spPr>
        <p:txBody>
          <a:bodyPr wrap="square">
            <a:spAutoFit/>
          </a:bodyPr>
          <a:lstStyle/>
          <a:p>
            <a:pPr lvl="0"/>
            <a:r>
              <a:rPr lang="ru-RU" dirty="0" smtClean="0">
                <a:solidFill>
                  <a:srgbClr val="8064A2">
                    <a:lumMod val="50000"/>
                  </a:srgbClr>
                </a:solidFill>
                <a:latin typeface="Arial" pitchFamily="34" charset="0"/>
                <a:cs typeface="Arial" pitchFamily="34" charset="0"/>
              </a:rPr>
              <a:t>-</a:t>
            </a:r>
            <a:r>
              <a:rPr lang="ru-RU" dirty="0">
                <a:solidFill>
                  <a:srgbClr val="8064A2">
                    <a:lumMod val="50000"/>
                  </a:srgbClr>
                </a:solidFill>
                <a:latin typeface="Arial" pitchFamily="34" charset="0"/>
                <a:cs typeface="Arial" pitchFamily="34" charset="0"/>
              </a:rPr>
              <a:t>Магниты могут действовать через бумагу, поэтому их используют, например для того, чтобы прикреплять записки к металлической дверце холодильника.</a:t>
            </a:r>
          </a:p>
          <a:p>
            <a:pPr lvl="0"/>
            <a:r>
              <a:rPr lang="ru-RU" dirty="0">
                <a:solidFill>
                  <a:srgbClr val="8064A2">
                    <a:lumMod val="50000"/>
                  </a:srgbClr>
                </a:solidFill>
                <a:latin typeface="Arial" pitchFamily="34" charset="0"/>
                <a:cs typeface="Arial" pitchFamily="34" charset="0"/>
              </a:rPr>
              <a:t>-Какой же вывод можно сделать? Через какие материалы и вещества проходит магнитная сила?</a:t>
            </a:r>
          </a:p>
          <a:p>
            <a:pPr lvl="0"/>
            <a:r>
              <a:rPr lang="ru-RU" dirty="0">
                <a:solidFill>
                  <a:srgbClr val="8064A2">
                    <a:lumMod val="50000"/>
                  </a:srgbClr>
                </a:solidFill>
                <a:latin typeface="Arial" pitchFamily="34" charset="0"/>
                <a:cs typeface="Arial" pitchFamily="34" charset="0"/>
              </a:rPr>
              <a:t>Вывод - Магнитная сила проходит через картон.</a:t>
            </a:r>
          </a:p>
          <a:p>
            <a:pPr lvl="0"/>
            <a:r>
              <a:rPr lang="ru-RU" dirty="0">
                <a:solidFill>
                  <a:srgbClr val="8064A2">
                    <a:lumMod val="50000"/>
                  </a:srgbClr>
                </a:solidFill>
                <a:latin typeface="Arial" pitchFamily="34" charset="0"/>
                <a:cs typeface="Arial" pitchFamily="34" charset="0"/>
              </a:rPr>
              <a:t>-Правильно, магнитная сила проходит через разные материалы и вещества. </a:t>
            </a:r>
            <a:endParaRPr lang="ru-RU" dirty="0" smtClean="0">
              <a:solidFill>
                <a:srgbClr val="8064A2">
                  <a:lumMod val="50000"/>
                </a:srgbClr>
              </a:solidFill>
              <a:latin typeface="Arial" pitchFamily="34" charset="0"/>
              <a:cs typeface="Arial" pitchFamily="34" charset="0"/>
            </a:endParaRPr>
          </a:p>
          <a:p>
            <a:pPr lvl="0"/>
            <a:r>
              <a:rPr lang="ru-RU" sz="2400" b="1" dirty="0" smtClean="0">
                <a:solidFill>
                  <a:srgbClr val="8064A2">
                    <a:lumMod val="50000"/>
                  </a:srgbClr>
                </a:solidFill>
                <a:latin typeface="Arial" pitchFamily="34" charset="0"/>
                <a:cs typeface="Arial" pitchFamily="34" charset="0"/>
              </a:rPr>
              <a:t>Игра-опыт «Не </a:t>
            </a:r>
            <a:r>
              <a:rPr lang="ru-RU" sz="2400" b="1" dirty="0">
                <a:solidFill>
                  <a:srgbClr val="8064A2">
                    <a:lumMod val="50000"/>
                  </a:srgbClr>
                </a:solidFill>
                <a:latin typeface="Arial" pitchFamily="34" charset="0"/>
                <a:cs typeface="Arial" pitchFamily="34" charset="0"/>
              </a:rPr>
              <a:t>замочив рук»</a:t>
            </a:r>
          </a:p>
          <a:p>
            <a:pPr lvl="0"/>
            <a:r>
              <a:rPr lang="ru-RU" dirty="0">
                <a:solidFill>
                  <a:srgbClr val="8064A2">
                    <a:lumMod val="50000"/>
                  </a:srgbClr>
                </a:solidFill>
                <a:latin typeface="Arial" pitchFamily="34" charset="0"/>
                <a:cs typeface="Arial" pitchFamily="34" charset="0"/>
              </a:rPr>
              <a:t>Действует ли магнит через другие материалы?</a:t>
            </a:r>
          </a:p>
          <a:p>
            <a:pPr lvl="0"/>
            <a:r>
              <a:rPr lang="ru-RU" dirty="0">
                <a:solidFill>
                  <a:srgbClr val="8064A2">
                    <a:lumMod val="50000"/>
                  </a:srgbClr>
                </a:solidFill>
                <a:latin typeface="Arial" pitchFamily="34" charset="0"/>
                <a:cs typeface="Arial" pitchFamily="34" charset="0"/>
              </a:rPr>
              <a:t>-А сейчас отправляемся в лабораторию волшебников.</a:t>
            </a:r>
          </a:p>
          <a:p>
            <a:pPr lvl="0"/>
            <a:r>
              <a:rPr lang="ru-RU" dirty="0">
                <a:solidFill>
                  <a:srgbClr val="8064A2">
                    <a:lumMod val="50000"/>
                  </a:srgbClr>
                </a:solidFill>
                <a:latin typeface="Arial" pitchFamily="34" charset="0"/>
                <a:cs typeface="Arial" pitchFamily="34" charset="0"/>
              </a:rPr>
              <a:t>-Слушайте следующее задание. Как достать скрепку из стакана с водой, не замочив рук?</a:t>
            </a:r>
          </a:p>
          <a:p>
            <a:pPr lvl="0"/>
            <a:r>
              <a:rPr lang="ru-RU" dirty="0">
                <a:solidFill>
                  <a:srgbClr val="8064A2">
                    <a:lumMod val="50000"/>
                  </a:srgbClr>
                </a:solidFill>
                <a:latin typeface="Arial" pitchFamily="34" charset="0"/>
                <a:cs typeface="Arial" pitchFamily="34" charset="0"/>
              </a:rPr>
              <a:t>-Дети пробуют. (Показываю, как это сделать).</a:t>
            </a:r>
          </a:p>
          <a:p>
            <a:pPr lvl="0"/>
            <a:r>
              <a:rPr lang="ru-RU" dirty="0">
                <a:solidFill>
                  <a:srgbClr val="8064A2">
                    <a:lumMod val="50000"/>
                  </a:srgbClr>
                </a:solidFill>
                <a:latin typeface="Arial" pitchFamily="34" charset="0"/>
                <a:cs typeface="Arial" pitchFamily="34" charset="0"/>
              </a:rPr>
              <a:t>- Надо взять магнит. А затем надо вести магнит по внешней стенке стакана.</a:t>
            </a:r>
          </a:p>
          <a:p>
            <a:pPr lvl="0"/>
            <a:r>
              <a:rPr lang="ru-RU" dirty="0">
                <a:solidFill>
                  <a:srgbClr val="8064A2">
                    <a:lumMod val="50000"/>
                  </a:srgbClr>
                </a:solidFill>
                <a:latin typeface="Arial" pitchFamily="34" charset="0"/>
                <a:cs typeface="Arial" pitchFamily="34" charset="0"/>
              </a:rPr>
              <a:t>- Расскажите, что вы сделали и что получили. (Скрепка следует за движением магнита вверх).</a:t>
            </a:r>
          </a:p>
          <a:p>
            <a:pPr lvl="0"/>
            <a:r>
              <a:rPr lang="ru-RU" dirty="0">
                <a:solidFill>
                  <a:srgbClr val="8064A2">
                    <a:lumMod val="50000"/>
                  </a:srgbClr>
                </a:solidFill>
                <a:latin typeface="Arial" pitchFamily="34" charset="0"/>
                <a:cs typeface="Arial" pitchFamily="34" charset="0"/>
              </a:rPr>
              <a:t>-Что же двигало скрепку? (Магнитная сила)</a:t>
            </a:r>
          </a:p>
          <a:p>
            <a:pPr lvl="0"/>
            <a:r>
              <a:rPr lang="ru-RU" dirty="0">
                <a:solidFill>
                  <a:srgbClr val="8064A2">
                    <a:lumMod val="50000"/>
                  </a:srgbClr>
                </a:solidFill>
                <a:latin typeface="Arial" pitchFamily="34" charset="0"/>
                <a:cs typeface="Arial" pitchFamily="34" charset="0"/>
              </a:rPr>
              <a:t>-Какой можно сделать вывод: проходят ли магнитные силы через стекло?</a:t>
            </a:r>
          </a:p>
          <a:p>
            <a:pPr lvl="0"/>
            <a:r>
              <a:rPr lang="ru-RU" b="1" dirty="0">
                <a:solidFill>
                  <a:srgbClr val="8064A2">
                    <a:lumMod val="50000"/>
                  </a:srgbClr>
                </a:solidFill>
                <a:latin typeface="Arial" pitchFamily="34" charset="0"/>
                <a:cs typeface="Arial" pitchFamily="34" charset="0"/>
              </a:rPr>
              <a:t>Вывод </a:t>
            </a:r>
            <a:r>
              <a:rPr lang="ru-RU" dirty="0">
                <a:solidFill>
                  <a:srgbClr val="8064A2">
                    <a:lumMod val="50000"/>
                  </a:srgbClr>
                </a:solidFill>
                <a:latin typeface="Arial" pitchFamily="34" charset="0"/>
                <a:cs typeface="Arial" pitchFamily="34" charset="0"/>
              </a:rPr>
              <a:t>- Магнитные силы проходят через стекло</a:t>
            </a:r>
          </a:p>
        </p:txBody>
      </p:sp>
    </p:spTree>
    <p:extLst>
      <p:ext uri="{BB962C8B-B14F-4D97-AF65-F5344CB8AC3E}">
        <p14:creationId xmlns:p14="http://schemas.microsoft.com/office/powerpoint/2010/main" val="757873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907704" y="548680"/>
            <a:ext cx="6246440" cy="4985980"/>
          </a:xfrm>
          <a:prstGeom prst="rect">
            <a:avLst/>
          </a:prstGeom>
        </p:spPr>
        <p:txBody>
          <a:bodyPr wrap="square">
            <a:spAutoFit/>
          </a:bodyPr>
          <a:lstStyle/>
          <a:p>
            <a:r>
              <a:rPr lang="ru-RU" sz="2400" b="1" dirty="0">
                <a:solidFill>
                  <a:schemeClr val="accent4">
                    <a:lumMod val="50000"/>
                  </a:schemeClr>
                </a:solidFill>
              </a:rPr>
              <a:t>«Как достать скрепку из воды не намочив </a:t>
            </a:r>
            <a:r>
              <a:rPr lang="ru-RU" sz="2400" b="1" dirty="0" smtClean="0">
                <a:solidFill>
                  <a:schemeClr val="accent4">
                    <a:lumMod val="50000"/>
                  </a:schemeClr>
                </a:solidFill>
              </a:rPr>
              <a:t>рук». </a:t>
            </a:r>
            <a:r>
              <a:rPr lang="ru-RU" b="1" dirty="0" smtClean="0">
                <a:solidFill>
                  <a:schemeClr val="accent4">
                    <a:lumMod val="50000"/>
                  </a:schemeClr>
                </a:solidFill>
                <a:latin typeface="Arial" pitchFamily="34" charset="0"/>
                <a:cs typeface="Arial" pitchFamily="34" charset="0"/>
              </a:rPr>
              <a:t>Цель</a:t>
            </a:r>
            <a:r>
              <a:rPr lang="ru-RU" b="1" dirty="0">
                <a:solidFill>
                  <a:schemeClr val="accent4">
                    <a:lumMod val="50000"/>
                  </a:schemeClr>
                </a:solidFill>
                <a:latin typeface="Arial" pitchFamily="34" charset="0"/>
                <a:cs typeface="Arial" pitchFamily="34" charset="0"/>
              </a:rPr>
              <a:t>: </a:t>
            </a:r>
            <a:r>
              <a:rPr lang="ru-RU" dirty="0">
                <a:solidFill>
                  <a:schemeClr val="accent4">
                    <a:lumMod val="50000"/>
                  </a:schemeClr>
                </a:solidFill>
                <a:latin typeface="Arial" pitchFamily="34" charset="0"/>
                <a:cs typeface="Arial" pitchFamily="34" charset="0"/>
              </a:rPr>
              <a:t>Продолжать знакомить детей со свойствами магнита в воде.</a:t>
            </a:r>
          </a:p>
          <a:p>
            <a:r>
              <a:rPr lang="ru-RU" b="1" dirty="0" smtClean="0">
                <a:solidFill>
                  <a:schemeClr val="accent4">
                    <a:lumMod val="50000"/>
                  </a:schemeClr>
                </a:solidFill>
                <a:latin typeface="Arial" pitchFamily="34" charset="0"/>
                <a:cs typeface="Arial" pitchFamily="34" charset="0"/>
              </a:rPr>
              <a:t>Материал</a:t>
            </a:r>
            <a:r>
              <a:rPr lang="ru-RU" b="1" dirty="0">
                <a:solidFill>
                  <a:schemeClr val="accent4">
                    <a:lumMod val="50000"/>
                  </a:schemeClr>
                </a:solidFill>
                <a:latin typeface="Arial" pitchFamily="34" charset="0"/>
                <a:cs typeface="Arial" pitchFamily="34" charset="0"/>
              </a:rPr>
              <a:t>:</a:t>
            </a:r>
            <a:r>
              <a:rPr lang="ru-RU" dirty="0">
                <a:solidFill>
                  <a:schemeClr val="accent4">
                    <a:lumMod val="50000"/>
                  </a:schemeClr>
                </a:solidFill>
                <a:latin typeface="Arial" pitchFamily="34" charset="0"/>
                <a:cs typeface="Arial" pitchFamily="34" charset="0"/>
              </a:rPr>
              <a:t> Тазик с водой железные предметы.</a:t>
            </a:r>
          </a:p>
          <a:p>
            <a:r>
              <a:rPr lang="ru-RU" dirty="0" smtClean="0">
                <a:solidFill>
                  <a:schemeClr val="accent4">
                    <a:lumMod val="50000"/>
                  </a:schemeClr>
                </a:solidFill>
                <a:latin typeface="Arial" pitchFamily="34" charset="0"/>
                <a:cs typeface="Arial" pitchFamily="34" charset="0"/>
              </a:rPr>
              <a:t>Убирая </a:t>
            </a:r>
            <a:r>
              <a:rPr lang="ru-RU" dirty="0">
                <a:solidFill>
                  <a:schemeClr val="accent4">
                    <a:lumMod val="50000"/>
                  </a:schemeClr>
                </a:solidFill>
                <a:latin typeface="Arial" pitchFamily="34" charset="0"/>
                <a:cs typeface="Arial" pitchFamily="34" charset="0"/>
              </a:rPr>
              <a:t>скрепки после экспериментов детей </a:t>
            </a:r>
            <a:r>
              <a:rPr lang="ru-RU" dirty="0" err="1">
                <a:solidFill>
                  <a:schemeClr val="accent4">
                    <a:lumMod val="50000"/>
                  </a:schemeClr>
                </a:solidFill>
                <a:latin typeface="Arial" pitchFamily="34" charset="0"/>
                <a:cs typeface="Arial" pitchFamily="34" charset="0"/>
              </a:rPr>
              <a:t>Узнайка</a:t>
            </a:r>
            <a:r>
              <a:rPr lang="ru-RU" dirty="0">
                <a:solidFill>
                  <a:schemeClr val="accent4">
                    <a:lumMod val="50000"/>
                  </a:schemeClr>
                </a:solidFill>
                <a:latin typeface="Arial" pitchFamily="34" charset="0"/>
                <a:cs typeface="Arial" pitchFamily="34" charset="0"/>
              </a:rPr>
              <a:t> «случайно» роняет часть из них в тазик с водой (такой тазик с плавающими в нем игрушками «случайно» оказывается неподалеку от стола, за которым дети экспериментируют с магнитами).</a:t>
            </a:r>
          </a:p>
          <a:p>
            <a:r>
              <a:rPr lang="ru-RU" dirty="0" smtClean="0">
                <a:solidFill>
                  <a:schemeClr val="accent4">
                    <a:lumMod val="50000"/>
                  </a:schemeClr>
                </a:solidFill>
                <a:latin typeface="Arial" pitchFamily="34" charset="0"/>
                <a:cs typeface="Arial" pitchFamily="34" charset="0"/>
              </a:rPr>
              <a:t>Возникает </a:t>
            </a:r>
            <a:r>
              <a:rPr lang="ru-RU" dirty="0">
                <a:solidFill>
                  <a:schemeClr val="accent4">
                    <a:lumMod val="50000"/>
                  </a:schemeClr>
                </a:solidFill>
                <a:latin typeface="Arial" pitchFamily="34" charset="0"/>
                <a:cs typeface="Arial" pitchFamily="34" charset="0"/>
              </a:rPr>
              <a:t>вопрос как достать скрепки из воды, не намочив рук при этом. После того как детям удается вытащить скрепки из воды с помощью магнита выясняется, что магнит действует на железные предметы и в воде тоже.</a:t>
            </a:r>
          </a:p>
          <a:p>
            <a:r>
              <a:rPr lang="ru-RU" b="1" dirty="0" smtClean="0">
                <a:solidFill>
                  <a:schemeClr val="accent4">
                    <a:lumMod val="50000"/>
                  </a:schemeClr>
                </a:solidFill>
                <a:latin typeface="Arial" pitchFamily="34" charset="0"/>
                <a:cs typeface="Arial" pitchFamily="34" charset="0"/>
              </a:rPr>
              <a:t>Вывод</a:t>
            </a:r>
            <a:r>
              <a:rPr lang="ru-RU" b="1" dirty="0">
                <a:solidFill>
                  <a:schemeClr val="accent4">
                    <a:lumMod val="50000"/>
                  </a:schemeClr>
                </a:solidFill>
                <a:latin typeface="Arial" pitchFamily="34" charset="0"/>
                <a:cs typeface="Arial" pitchFamily="34" charset="0"/>
              </a:rPr>
              <a:t>.</a:t>
            </a:r>
            <a:r>
              <a:rPr lang="ru-RU" dirty="0">
                <a:solidFill>
                  <a:schemeClr val="accent4">
                    <a:lumMod val="50000"/>
                  </a:schemeClr>
                </a:solidFill>
                <a:latin typeface="Arial" pitchFamily="34" charset="0"/>
                <a:cs typeface="Arial" pitchFamily="34" charset="0"/>
              </a:rPr>
              <a:t> Вода не мешает действию магнита. Магниты действуют на железо и сталь, даже если они разделены с ним водой.</a:t>
            </a:r>
          </a:p>
        </p:txBody>
      </p:sp>
    </p:spTree>
    <p:extLst>
      <p:ext uri="{BB962C8B-B14F-4D97-AF65-F5344CB8AC3E}">
        <p14:creationId xmlns:p14="http://schemas.microsoft.com/office/powerpoint/2010/main" val="16135288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763688" y="476672"/>
            <a:ext cx="6768752" cy="5447645"/>
          </a:xfrm>
          <a:prstGeom prst="rect">
            <a:avLst/>
          </a:prstGeom>
        </p:spPr>
        <p:txBody>
          <a:bodyPr wrap="square">
            <a:spAutoFit/>
          </a:bodyPr>
          <a:lstStyle/>
          <a:p>
            <a:r>
              <a:rPr lang="ru-RU" sz="2400" b="1" dirty="0">
                <a:solidFill>
                  <a:schemeClr val="accent4">
                    <a:lumMod val="50000"/>
                  </a:schemeClr>
                </a:solidFill>
                <a:latin typeface="Arial" pitchFamily="34" charset="0"/>
                <a:cs typeface="Arial" pitchFamily="34" charset="0"/>
              </a:rPr>
              <a:t>«Сделать магнит помогает электричество»</a:t>
            </a:r>
          </a:p>
          <a:p>
            <a:r>
              <a:rPr lang="ru-RU" b="1" dirty="0">
                <a:solidFill>
                  <a:schemeClr val="accent4">
                    <a:lumMod val="50000"/>
                  </a:schemeClr>
                </a:solidFill>
                <a:latin typeface="Arial" pitchFamily="34" charset="0"/>
                <a:cs typeface="Arial" pitchFamily="34" charset="0"/>
              </a:rPr>
              <a:t>Цель: </a:t>
            </a:r>
            <a:r>
              <a:rPr lang="ru-RU" dirty="0">
                <a:solidFill>
                  <a:schemeClr val="accent4">
                    <a:lumMod val="50000"/>
                  </a:schemeClr>
                </a:solidFill>
                <a:latin typeface="Arial" pitchFamily="34" charset="0"/>
                <a:cs typeface="Arial" pitchFamily="34" charset="0"/>
              </a:rPr>
              <a:t>Познакомить детей со способом изготовления магнита с помощью электрического тока.</a:t>
            </a:r>
          </a:p>
          <a:p>
            <a:r>
              <a:rPr lang="ru-RU" dirty="0">
                <a:solidFill>
                  <a:schemeClr val="accent4">
                    <a:lumMod val="50000"/>
                  </a:schemeClr>
                </a:solidFill>
                <a:latin typeface="Arial" pitchFamily="34" charset="0"/>
                <a:cs typeface="Arial" pitchFamily="34" charset="0"/>
              </a:rPr>
              <a:t>Материал: Батарейка от карманного фонарика и катушка из-под ниток, на которую равномерно наматывают медную изолированную проволоку толщиной 0,3 мм.</a:t>
            </a:r>
          </a:p>
          <a:p>
            <a:r>
              <a:rPr lang="ru-RU" dirty="0">
                <a:solidFill>
                  <a:schemeClr val="accent4">
                    <a:lumMod val="50000"/>
                  </a:schemeClr>
                </a:solidFill>
                <a:latin typeface="Arial" pitchFamily="34" charset="0"/>
                <a:cs typeface="Arial" pitchFamily="34" charset="0"/>
              </a:rPr>
              <a:t>Будущий магнит (стальной стержень, иголки и т.д.) вставляют внутрь катушки (в качестве сердечника). Размер будущего магнита должен быть таким, чтобы его концы несколько выдавались из катушки. Присоединив концы проволоки, намотанной на катушку, к батарейке от карманного фонаря и пустив тем самым электрический ток по проводу катушки, мы намагнитим стальные предметы, находящиеся внутри катушки (иголки следует вставлять внутрь катушки, подобрав их «ушками» в одну сторону, остриями – в другую).</a:t>
            </a:r>
          </a:p>
          <a:p>
            <a:r>
              <a:rPr lang="ru-RU" dirty="0">
                <a:solidFill>
                  <a:schemeClr val="accent4">
                    <a:lumMod val="50000"/>
                  </a:schemeClr>
                </a:solidFill>
                <a:latin typeface="Arial" pitchFamily="34" charset="0"/>
                <a:cs typeface="Arial" pitchFamily="34" charset="0"/>
              </a:rPr>
              <a:t>В этом случае магнит, как правило, получается более сильным, чем при изготовлении его натиранием стальной полоски.</a:t>
            </a:r>
          </a:p>
          <a:p>
            <a:r>
              <a:rPr lang="ru-RU" dirty="0">
                <a:solidFill>
                  <a:schemeClr val="accent4">
                    <a:lumMod val="50000"/>
                  </a:schemeClr>
                </a:solidFill>
                <a:latin typeface="Arial" pitchFamily="34" charset="0"/>
                <a:cs typeface="Arial" pitchFamily="34" charset="0"/>
              </a:rPr>
              <a:t> </a:t>
            </a:r>
          </a:p>
        </p:txBody>
      </p:sp>
    </p:spTree>
    <p:extLst>
      <p:ext uri="{BB962C8B-B14F-4D97-AF65-F5344CB8AC3E}">
        <p14:creationId xmlns:p14="http://schemas.microsoft.com/office/powerpoint/2010/main" val="2227383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691680" y="332656"/>
            <a:ext cx="7272808" cy="6001643"/>
          </a:xfrm>
          <a:prstGeom prst="rect">
            <a:avLst/>
          </a:prstGeom>
        </p:spPr>
        <p:txBody>
          <a:bodyPr wrap="square">
            <a:spAutoFit/>
          </a:bodyPr>
          <a:lstStyle/>
          <a:p>
            <a:r>
              <a:rPr lang="ru-RU" sz="2400" b="1" dirty="0">
                <a:solidFill>
                  <a:schemeClr val="accent4">
                    <a:lumMod val="50000"/>
                  </a:schemeClr>
                </a:solidFill>
                <a:latin typeface="Arial" pitchFamily="34" charset="0"/>
                <a:cs typeface="Arial" pitchFamily="34" charset="0"/>
              </a:rPr>
              <a:t>«Земля – магнит»</a:t>
            </a:r>
          </a:p>
          <a:p>
            <a:r>
              <a:rPr lang="ru-RU" b="1" dirty="0">
                <a:solidFill>
                  <a:schemeClr val="accent4">
                    <a:lumMod val="50000"/>
                  </a:schemeClr>
                </a:solidFill>
                <a:latin typeface="Arial" pitchFamily="34" charset="0"/>
                <a:cs typeface="Arial" pitchFamily="34" charset="0"/>
              </a:rPr>
              <a:t>Цель:</a:t>
            </a:r>
            <a:r>
              <a:rPr lang="ru-RU" dirty="0">
                <a:solidFill>
                  <a:schemeClr val="accent4">
                    <a:lumMod val="50000"/>
                  </a:schemeClr>
                </a:solidFill>
                <a:latin typeface="Arial" pitchFamily="34" charset="0"/>
                <a:cs typeface="Arial" pitchFamily="34" charset="0"/>
              </a:rPr>
              <a:t> Выявить действия магнитных сил Земли.</a:t>
            </a:r>
          </a:p>
          <a:p>
            <a:r>
              <a:rPr lang="ru-RU" dirty="0">
                <a:solidFill>
                  <a:schemeClr val="accent4">
                    <a:lumMod val="50000"/>
                  </a:schemeClr>
                </a:solidFill>
                <a:latin typeface="Arial" pitchFamily="34" charset="0"/>
                <a:cs typeface="Arial" pitchFamily="34" charset="0"/>
              </a:rPr>
              <a:t>Материал: Шар из пластилина с закрепленной на нем намагниченной английской булавкой, магнит, стакан с водой, обычные иголки, растительное масло.</a:t>
            </a:r>
          </a:p>
          <a:p>
            <a:r>
              <a:rPr lang="ru-RU" dirty="0">
                <a:solidFill>
                  <a:schemeClr val="accent4">
                    <a:lumMod val="50000"/>
                  </a:schemeClr>
                </a:solidFill>
                <a:latin typeface="Arial" pitchFamily="34" charset="0"/>
                <a:cs typeface="Arial" pitchFamily="34" charset="0"/>
              </a:rPr>
              <a:t>Проведение опыта. Взрослый спрашивает у детей, что будет с булавкой, если поднести к ней магнит (она притянется, так как металлическая). Проверяют действие магнита на булавку, поднося его разными полюсами, объясняют увиденное.</a:t>
            </a:r>
          </a:p>
          <a:p>
            <a:r>
              <a:rPr lang="ru-RU" dirty="0">
                <a:solidFill>
                  <a:schemeClr val="accent4">
                    <a:lumMod val="50000"/>
                  </a:schemeClr>
                </a:solidFill>
                <a:latin typeface="Arial" pitchFamily="34" charset="0"/>
                <a:cs typeface="Arial" pitchFamily="34" charset="0"/>
              </a:rPr>
              <a:t>Дети выясняют, как будет вести себя иголка вблизи магнита, выполняя опыт по алгоритму: смазывают иголку растительным маслом, осторожно опускают на поверхность воды. Издалека, медленно на уровне поверхности воды подносят магнит: игла разворачивается концом к магниту.</a:t>
            </a:r>
          </a:p>
          <a:p>
            <a:r>
              <a:rPr lang="ru-RU" dirty="0">
                <a:solidFill>
                  <a:schemeClr val="accent4">
                    <a:lumMod val="50000"/>
                  </a:schemeClr>
                </a:solidFill>
                <a:latin typeface="Arial" pitchFamily="34" charset="0"/>
                <a:cs typeface="Arial" pitchFamily="34" charset="0"/>
              </a:rPr>
              <a:t>Дети смазывают намагниченную иголку жиром, аккуратно опускают на поверхность воды. Замечают направление, осторожно вращают стакан (иголка возвращается в исходное положение). Дети объясняют происходящее действием магнитных сил Земли. Затем рассматривают компас, его устройство, сравнивают направление стрелки компаса и иголки в стакане.</a:t>
            </a:r>
          </a:p>
        </p:txBody>
      </p:sp>
    </p:spTree>
    <p:extLst>
      <p:ext uri="{BB962C8B-B14F-4D97-AF65-F5344CB8AC3E}">
        <p14:creationId xmlns:p14="http://schemas.microsoft.com/office/powerpoint/2010/main" val="37198856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03040" y="167747"/>
            <a:ext cx="7789440" cy="6001643"/>
          </a:xfrm>
          <a:prstGeom prst="rect">
            <a:avLst/>
          </a:prstGeom>
        </p:spPr>
        <p:txBody>
          <a:bodyPr wrap="square">
            <a:spAutoFit/>
          </a:bodyPr>
          <a:lstStyle/>
          <a:p>
            <a:r>
              <a:rPr lang="ru-RU" sz="2400" b="1" dirty="0">
                <a:solidFill>
                  <a:schemeClr val="tx2">
                    <a:lumMod val="75000"/>
                  </a:schemeClr>
                </a:solidFill>
              </a:rPr>
              <a:t>Воздух повсюду</a:t>
            </a:r>
          </a:p>
          <a:p>
            <a:r>
              <a:rPr lang="ru-RU" dirty="0">
                <a:solidFill>
                  <a:schemeClr val="tx2">
                    <a:lumMod val="75000"/>
                  </a:schemeClr>
                </a:solidFill>
                <a:latin typeface="Arial" pitchFamily="34" charset="0"/>
                <a:cs typeface="Arial" pitchFamily="34" charset="0"/>
              </a:rPr>
              <a:t>Задачи, обнаружить воздух в окружающем пространстве и выявить его свойство — невидимость.</a:t>
            </a:r>
          </a:p>
          <a:p>
            <a:r>
              <a:rPr lang="ru-RU" dirty="0">
                <a:solidFill>
                  <a:schemeClr val="tx2">
                    <a:lumMod val="75000"/>
                  </a:schemeClr>
                </a:solidFill>
                <a:latin typeface="Arial" pitchFamily="34" charset="0"/>
                <a:cs typeface="Arial" pitchFamily="34" charset="0"/>
              </a:rPr>
              <a:t>Материалы, воздушные шарики, таз с водой, пустая пласт-массовая бутылка, листы бумаги.</a:t>
            </a:r>
          </a:p>
          <a:p>
            <a:r>
              <a:rPr lang="ru-RU" dirty="0" smtClean="0">
                <a:solidFill>
                  <a:schemeClr val="tx2">
                    <a:lumMod val="75000"/>
                  </a:schemeClr>
                </a:solidFill>
                <a:latin typeface="Arial" pitchFamily="34" charset="0"/>
                <a:cs typeface="Arial" pitchFamily="34" charset="0"/>
              </a:rPr>
              <a:t>Что </a:t>
            </a:r>
            <a:r>
              <a:rPr lang="ru-RU" dirty="0">
                <a:solidFill>
                  <a:schemeClr val="tx2">
                    <a:lumMod val="75000"/>
                  </a:schemeClr>
                </a:solidFill>
                <a:latin typeface="Arial" pitchFamily="34" charset="0"/>
                <a:cs typeface="Arial" pitchFamily="34" charset="0"/>
              </a:rPr>
              <a:t>мы вдыхаем носом? Что такое воздух? Для чего он нужен? Можем ли мы его увидеть? Где находится воздух? Как узнать, есть ли воздух вокруг?</a:t>
            </a:r>
          </a:p>
          <a:p>
            <a:r>
              <a:rPr lang="ru-RU" dirty="0">
                <a:solidFill>
                  <a:schemeClr val="tx2">
                    <a:lumMod val="75000"/>
                  </a:schemeClr>
                </a:solidFill>
                <a:latin typeface="Arial" pitchFamily="34" charset="0"/>
                <a:cs typeface="Arial" pitchFamily="34" charset="0"/>
              </a:rPr>
              <a:t>•        Игровое упражнение «Почувствуй воздух» — дети машут листом бумаги возле своего лица. Что чувствуем? Воздуха мы не видим, но он везде окружает нас.</a:t>
            </a:r>
          </a:p>
          <a:p>
            <a:r>
              <a:rPr lang="ru-RU" dirty="0">
                <a:solidFill>
                  <a:schemeClr val="tx2">
                    <a:lumMod val="75000"/>
                  </a:schemeClr>
                </a:solidFill>
                <a:latin typeface="Arial" pitchFamily="34" charset="0"/>
                <a:cs typeface="Arial" pitchFamily="34" charset="0"/>
              </a:rPr>
              <a:t>•        Как вы думаете, есть ли в пустой бутылке воздух? Как </a:t>
            </a:r>
            <a:r>
              <a:rPr lang="ru-RU" dirty="0" err="1">
                <a:solidFill>
                  <a:schemeClr val="tx2">
                    <a:lumMod val="75000"/>
                  </a:schemeClr>
                </a:solidFill>
                <a:latin typeface="Arial" pitchFamily="34" charset="0"/>
                <a:cs typeface="Arial" pitchFamily="34" charset="0"/>
              </a:rPr>
              <a:t>мыможем</a:t>
            </a:r>
            <a:r>
              <a:rPr lang="ru-RU" dirty="0">
                <a:solidFill>
                  <a:schemeClr val="tx2">
                    <a:lumMod val="75000"/>
                  </a:schemeClr>
                </a:solidFill>
                <a:latin typeface="Arial" pitchFamily="34" charset="0"/>
                <a:cs typeface="Arial" pitchFamily="34" charset="0"/>
              </a:rPr>
              <a:t> это проверить? Пустую прозрачную бутылку опускают в таз с водой так, чтобы она начала заполняться. Что происходит? Почему из горлышка выходят пузырьки? Это вода вытесняет воздух из бутылки. Большинство </a:t>
            </a:r>
            <a:r>
              <a:rPr lang="ru-RU" dirty="0" err="1">
                <a:solidFill>
                  <a:schemeClr val="tx2">
                    <a:lumMod val="75000"/>
                  </a:schemeClr>
                </a:solidFill>
                <a:latin typeface="Arial" pitchFamily="34" charset="0"/>
                <a:cs typeface="Arial" pitchFamily="34" charset="0"/>
              </a:rPr>
              <a:t>предме¬тов</a:t>
            </a:r>
            <a:r>
              <a:rPr lang="ru-RU" dirty="0">
                <a:solidFill>
                  <a:schemeClr val="tx2">
                    <a:lumMod val="75000"/>
                  </a:schemeClr>
                </a:solidFill>
                <a:latin typeface="Arial" pitchFamily="34" charset="0"/>
                <a:cs typeface="Arial" pitchFamily="34" charset="0"/>
              </a:rPr>
              <a:t>, которые выглядят пустыми, на самом деле заполнены воздухом.</a:t>
            </a:r>
          </a:p>
          <a:p>
            <a:r>
              <a:rPr lang="ru-RU" dirty="0">
                <a:solidFill>
                  <a:schemeClr val="tx2">
                    <a:lumMod val="75000"/>
                  </a:schemeClr>
                </a:solidFill>
                <a:latin typeface="Arial" pitchFamily="34" charset="0"/>
                <a:cs typeface="Arial" pitchFamily="34" charset="0"/>
              </a:rPr>
              <a:t>•   Назовите предметы, которые мы заполняем воздухом. Дети</a:t>
            </a:r>
          </a:p>
          <a:p>
            <a:r>
              <a:rPr lang="ru-RU" dirty="0">
                <a:solidFill>
                  <a:schemeClr val="tx2">
                    <a:lumMod val="75000"/>
                  </a:schemeClr>
                </a:solidFill>
                <a:latin typeface="Arial" pitchFamily="34" charset="0"/>
                <a:cs typeface="Arial" pitchFamily="34" charset="0"/>
              </a:rPr>
              <a:t>надувают воздушные шарики. Чем мы заполняем шарики?</a:t>
            </a:r>
          </a:p>
          <a:p>
            <a:r>
              <a:rPr lang="ru-RU" dirty="0">
                <a:solidFill>
                  <a:schemeClr val="tx2">
                    <a:lumMod val="75000"/>
                  </a:schemeClr>
                </a:solidFill>
                <a:latin typeface="Arial" pitchFamily="34" charset="0"/>
                <a:cs typeface="Arial" pitchFamily="34" charset="0"/>
              </a:rPr>
              <a:t>Воздух заполняет любое пространство, поэтому ничто не</a:t>
            </a:r>
          </a:p>
          <a:p>
            <a:r>
              <a:rPr lang="ru-RU" dirty="0">
                <a:solidFill>
                  <a:schemeClr val="tx2">
                    <a:lumMod val="75000"/>
                  </a:schemeClr>
                </a:solidFill>
                <a:latin typeface="Arial" pitchFamily="34" charset="0"/>
                <a:cs typeface="Arial" pitchFamily="34" charset="0"/>
              </a:rPr>
              <a:t>является пустым.</a:t>
            </a:r>
          </a:p>
        </p:txBody>
      </p:sp>
    </p:spTree>
    <p:extLst>
      <p:ext uri="{BB962C8B-B14F-4D97-AF65-F5344CB8AC3E}">
        <p14:creationId xmlns:p14="http://schemas.microsoft.com/office/powerpoint/2010/main" val="10831090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46583" y="476672"/>
            <a:ext cx="7488832" cy="5720027"/>
          </a:xfrm>
          <a:prstGeom prst="rect">
            <a:avLst/>
          </a:prstGeom>
        </p:spPr>
        <p:txBody>
          <a:bodyPr wrap="square">
            <a:spAutoFit/>
          </a:bodyPr>
          <a:lstStyle/>
          <a:p>
            <a:pPr marL="629920" lvl="0" indent="-629920">
              <a:lnSpc>
                <a:spcPct val="115000"/>
              </a:lnSpc>
            </a:pPr>
            <a:r>
              <a:rPr lang="ru-RU" sz="2400" dirty="0">
                <a:solidFill>
                  <a:srgbClr val="1F497D">
                    <a:lumMod val="75000"/>
                  </a:srgbClr>
                </a:solidFill>
                <a:ea typeface="Times New Roman"/>
                <a:cs typeface="Times New Roman"/>
              </a:rPr>
              <a:t> </a:t>
            </a:r>
            <a:r>
              <a:rPr lang="ru-RU" sz="2400" b="1" dirty="0">
                <a:solidFill>
                  <a:srgbClr val="1F497D">
                    <a:lumMod val="75000"/>
                  </a:srgbClr>
                </a:solidFill>
                <a:ea typeface="Times New Roman"/>
                <a:cs typeface="Times New Roman"/>
              </a:rPr>
              <a:t>« Неприятно дышать»</a:t>
            </a:r>
            <a:endParaRPr lang="ru-RU" sz="2400" dirty="0">
              <a:solidFill>
                <a:srgbClr val="1F497D">
                  <a:lumMod val="75000"/>
                </a:srgbClr>
              </a:solidFill>
              <a:ea typeface="Calibri"/>
              <a:cs typeface="Times New Roman"/>
            </a:endParaRPr>
          </a:p>
          <a:p>
            <a:pPr marL="629920" lvl="0" indent="-629920">
              <a:lnSpc>
                <a:spcPct val="115000"/>
              </a:lnSpc>
            </a:pPr>
            <a:r>
              <a:rPr lang="ru-RU" b="1" dirty="0">
                <a:solidFill>
                  <a:srgbClr val="000000"/>
                </a:solidFill>
                <a:latin typeface="Times New Roman"/>
                <a:ea typeface="Times New Roman"/>
                <a:cs typeface="Times New Roman"/>
              </a:rPr>
              <a:t>      </a:t>
            </a:r>
            <a:r>
              <a:rPr lang="ru-RU" b="1" dirty="0">
                <a:solidFill>
                  <a:srgbClr val="9BBB59">
                    <a:lumMod val="50000"/>
                  </a:srgbClr>
                </a:solidFill>
                <a:latin typeface="Times New Roman"/>
                <a:ea typeface="Times New Roman"/>
                <a:cs typeface="Times New Roman"/>
              </a:rPr>
              <a:t> </a:t>
            </a:r>
            <a:r>
              <a:rPr lang="ru-RU" b="1" dirty="0">
                <a:solidFill>
                  <a:schemeClr val="tx2">
                    <a:lumMod val="75000"/>
                  </a:schemeClr>
                </a:solidFill>
                <a:latin typeface="Arial" pitchFamily="34" charset="0"/>
                <a:ea typeface="Times New Roman"/>
                <a:cs typeface="Arial" pitchFamily="34" charset="0"/>
              </a:rPr>
              <a:t>Цель: </a:t>
            </a:r>
            <a:r>
              <a:rPr lang="ru-RU" dirty="0">
                <a:solidFill>
                  <a:schemeClr val="tx2">
                    <a:lumMod val="75000"/>
                  </a:schemeClr>
                </a:solidFill>
                <a:latin typeface="Arial" pitchFamily="34" charset="0"/>
                <a:ea typeface="Times New Roman"/>
                <a:cs typeface="Arial" pitchFamily="34" charset="0"/>
              </a:rPr>
              <a:t>сформировать понятие детей о необходимости длительных</a:t>
            </a:r>
            <a:r>
              <a:rPr lang="ru-RU" sz="1400" dirty="0">
                <a:solidFill>
                  <a:schemeClr val="tx2">
                    <a:lumMod val="75000"/>
                  </a:schemeClr>
                </a:solidFill>
                <a:latin typeface="Arial" pitchFamily="34" charset="0"/>
                <a:ea typeface="Times New Roman"/>
                <a:cs typeface="Arial" pitchFamily="34" charset="0"/>
              </a:rPr>
              <a:t> </a:t>
            </a:r>
            <a:r>
              <a:rPr lang="ru-RU" dirty="0">
                <a:solidFill>
                  <a:schemeClr val="tx2">
                    <a:lumMod val="75000"/>
                  </a:schemeClr>
                </a:solidFill>
                <a:latin typeface="Arial" pitchFamily="34" charset="0"/>
                <a:ea typeface="Times New Roman"/>
                <a:cs typeface="Arial" pitchFamily="34" charset="0"/>
              </a:rPr>
              <a:t>прогулок на свежем воздухе.</a:t>
            </a:r>
            <a:endParaRPr lang="ru-RU" sz="1400" dirty="0">
              <a:solidFill>
                <a:schemeClr val="tx2">
                  <a:lumMod val="75000"/>
                </a:schemeClr>
              </a:solidFill>
              <a:latin typeface="Arial" pitchFamily="34" charset="0"/>
              <a:ea typeface="Calibri"/>
              <a:cs typeface="Arial" pitchFamily="34" charset="0"/>
            </a:endParaRPr>
          </a:p>
          <a:p>
            <a:pPr marL="629920" lvl="0" indent="-629920">
              <a:lnSpc>
                <a:spcPct val="115000"/>
              </a:lnSpc>
            </a:pPr>
            <a:r>
              <a:rPr lang="ru-RU" dirty="0">
                <a:solidFill>
                  <a:schemeClr val="tx2">
                    <a:lumMod val="75000"/>
                  </a:schemeClr>
                </a:solidFill>
                <a:latin typeface="Arial" pitchFamily="34" charset="0"/>
                <a:ea typeface="Times New Roman"/>
                <a:cs typeface="Arial" pitchFamily="34" charset="0"/>
              </a:rPr>
              <a:t>      </a:t>
            </a:r>
            <a:r>
              <a:rPr lang="ru-RU" b="1" dirty="0">
                <a:solidFill>
                  <a:schemeClr val="tx2">
                    <a:lumMod val="75000"/>
                  </a:schemeClr>
                </a:solidFill>
                <a:latin typeface="Arial" pitchFamily="34" charset="0"/>
                <a:ea typeface="Times New Roman"/>
                <a:cs typeface="Arial" pitchFamily="34" charset="0"/>
              </a:rPr>
              <a:t>Материалы: </a:t>
            </a:r>
            <a:r>
              <a:rPr lang="ru-RU" dirty="0">
                <a:solidFill>
                  <a:schemeClr val="tx2">
                    <a:lumMod val="75000"/>
                  </a:schemeClr>
                </a:solidFill>
                <a:latin typeface="Arial" pitchFamily="34" charset="0"/>
                <a:ea typeface="Times New Roman"/>
                <a:cs typeface="Arial" pitchFamily="34" charset="0"/>
              </a:rPr>
              <a:t>полиэтиленовые мешочки.</a:t>
            </a:r>
            <a:endParaRPr lang="ru-RU" sz="1400" dirty="0">
              <a:solidFill>
                <a:schemeClr val="tx2">
                  <a:lumMod val="75000"/>
                </a:schemeClr>
              </a:solidFill>
              <a:latin typeface="Arial" pitchFamily="34" charset="0"/>
              <a:ea typeface="Calibri"/>
              <a:cs typeface="Arial" pitchFamily="34" charset="0"/>
            </a:endParaRPr>
          </a:p>
          <a:p>
            <a:pPr marL="629920" lvl="0" indent="-629920">
              <a:lnSpc>
                <a:spcPct val="115000"/>
              </a:lnSpc>
            </a:pPr>
            <a:r>
              <a:rPr lang="ru-RU" b="1" dirty="0">
                <a:solidFill>
                  <a:schemeClr val="tx2">
                    <a:lumMod val="75000"/>
                  </a:schemeClr>
                </a:solidFill>
                <a:latin typeface="Arial" pitchFamily="34" charset="0"/>
                <a:ea typeface="Times New Roman"/>
                <a:cs typeface="Arial" pitchFamily="34" charset="0"/>
              </a:rPr>
              <a:t>      Методика проведения:</a:t>
            </a:r>
            <a:r>
              <a:rPr lang="ru-RU" dirty="0">
                <a:solidFill>
                  <a:schemeClr val="tx2">
                    <a:lumMod val="75000"/>
                  </a:schemeClr>
                </a:solidFill>
                <a:latin typeface="Arial" pitchFamily="34" charset="0"/>
                <a:ea typeface="Times New Roman"/>
                <a:cs typeface="Arial" pitchFamily="34" charset="0"/>
              </a:rPr>
              <a:t> воспитатель предлагает детям прижать</a:t>
            </a:r>
            <a:r>
              <a:rPr lang="ru-RU" sz="1400" dirty="0">
                <a:solidFill>
                  <a:schemeClr val="tx2">
                    <a:lumMod val="75000"/>
                  </a:schemeClr>
                </a:solidFill>
                <a:latin typeface="Arial" pitchFamily="34" charset="0"/>
                <a:ea typeface="Times New Roman"/>
                <a:cs typeface="Arial" pitchFamily="34" charset="0"/>
              </a:rPr>
              <a:t> </a:t>
            </a:r>
            <a:r>
              <a:rPr lang="ru-RU" dirty="0">
                <a:solidFill>
                  <a:schemeClr val="tx2">
                    <a:lumMod val="75000"/>
                  </a:schemeClr>
                </a:solidFill>
                <a:latin typeface="Arial" pitchFamily="34" charset="0"/>
                <a:ea typeface="Times New Roman"/>
                <a:cs typeface="Arial" pitchFamily="34" charset="0"/>
              </a:rPr>
              <a:t>полиэтиленовые мешочки к лицу, подышать воздухом из мешочка. Затем он</a:t>
            </a:r>
            <a:r>
              <a:rPr lang="ru-RU" sz="1400" dirty="0">
                <a:solidFill>
                  <a:schemeClr val="tx2">
                    <a:lumMod val="75000"/>
                  </a:schemeClr>
                </a:solidFill>
                <a:latin typeface="Arial" pitchFamily="34" charset="0"/>
                <a:ea typeface="Times New Roman"/>
                <a:cs typeface="Arial" pitchFamily="34" charset="0"/>
              </a:rPr>
              <a:t> </a:t>
            </a:r>
            <a:r>
              <a:rPr lang="ru-RU" dirty="0">
                <a:solidFill>
                  <a:schemeClr val="tx2">
                    <a:lumMod val="75000"/>
                  </a:schemeClr>
                </a:solidFill>
                <a:latin typeface="Arial" pitchFamily="34" charset="0"/>
                <a:ea typeface="Times New Roman"/>
                <a:cs typeface="Arial" pitchFamily="34" charset="0"/>
              </a:rPr>
              <a:t>просит рассказать детей, что они почувствовали; почему дышать неприятно,</a:t>
            </a:r>
            <a:r>
              <a:rPr lang="ru-RU" sz="1400" dirty="0">
                <a:solidFill>
                  <a:schemeClr val="tx2">
                    <a:lumMod val="75000"/>
                  </a:schemeClr>
                </a:solidFill>
                <a:latin typeface="Arial" pitchFamily="34" charset="0"/>
                <a:ea typeface="Times New Roman"/>
                <a:cs typeface="Arial" pitchFamily="34" charset="0"/>
              </a:rPr>
              <a:t> </a:t>
            </a:r>
            <a:r>
              <a:rPr lang="ru-RU" dirty="0">
                <a:solidFill>
                  <a:schemeClr val="tx2">
                    <a:lumMod val="75000"/>
                  </a:schemeClr>
                </a:solidFill>
                <a:latin typeface="Arial" pitchFamily="34" charset="0"/>
                <a:ea typeface="Times New Roman"/>
                <a:cs typeface="Arial" pitchFamily="34" charset="0"/>
              </a:rPr>
              <a:t>трудно. Кончился ли в мешке воздух, кислород?</a:t>
            </a:r>
            <a:r>
              <a:rPr lang="ru-RU" sz="1400" dirty="0">
                <a:solidFill>
                  <a:schemeClr val="tx2">
                    <a:lumMod val="75000"/>
                  </a:schemeClr>
                </a:solidFill>
                <a:latin typeface="Arial" pitchFamily="34" charset="0"/>
                <a:ea typeface="Times New Roman"/>
                <a:cs typeface="Arial" pitchFamily="34" charset="0"/>
              </a:rPr>
              <a:t> </a:t>
            </a:r>
            <a:r>
              <a:rPr lang="ru-RU" dirty="0">
                <a:solidFill>
                  <a:schemeClr val="tx2">
                    <a:lumMod val="75000"/>
                  </a:schemeClr>
                </a:solidFill>
                <a:latin typeface="Arial" pitchFamily="34" charset="0"/>
                <a:ea typeface="Times New Roman"/>
                <a:cs typeface="Arial" pitchFamily="34" charset="0"/>
              </a:rPr>
              <a:t>Воспитатель помогает детям сделать вывод; для дыхания необходим</a:t>
            </a:r>
            <a:r>
              <a:rPr lang="ru-RU" sz="1400" dirty="0">
                <a:solidFill>
                  <a:schemeClr val="tx2">
                    <a:lumMod val="75000"/>
                  </a:schemeClr>
                </a:solidFill>
                <a:latin typeface="Arial" pitchFamily="34" charset="0"/>
                <a:ea typeface="Times New Roman"/>
                <a:cs typeface="Arial" pitchFamily="34" charset="0"/>
              </a:rPr>
              <a:t> </a:t>
            </a:r>
            <a:r>
              <a:rPr lang="ru-RU" dirty="0">
                <a:solidFill>
                  <a:schemeClr val="tx2">
                    <a:lumMod val="75000"/>
                  </a:schemeClr>
                </a:solidFill>
                <a:latin typeface="Arial" pitchFamily="34" charset="0"/>
                <a:ea typeface="Times New Roman"/>
                <a:cs typeface="Arial" pitchFamily="34" charset="0"/>
              </a:rPr>
              <a:t>кислород, поэтому следует больше времени проводить на свежем воздухе. </a:t>
            </a:r>
          </a:p>
          <a:p>
            <a:pPr marL="629920" lvl="0" indent="-629920">
              <a:lnSpc>
                <a:spcPct val="115000"/>
              </a:lnSpc>
            </a:pPr>
            <a:r>
              <a:rPr lang="ru-RU" sz="2400" dirty="0">
                <a:solidFill>
                  <a:srgbClr val="9BBB59">
                    <a:lumMod val="50000"/>
                  </a:srgbClr>
                </a:solidFill>
                <a:latin typeface="Arial" pitchFamily="34" charset="0"/>
                <a:ea typeface="Times New Roman"/>
                <a:cs typeface="Arial" pitchFamily="34" charset="0"/>
              </a:rPr>
              <a:t>         </a:t>
            </a:r>
            <a:r>
              <a:rPr lang="ru-RU" sz="2400" b="1" dirty="0">
                <a:solidFill>
                  <a:srgbClr val="1F497D">
                    <a:lumMod val="75000"/>
                  </a:srgbClr>
                </a:solidFill>
                <a:ea typeface="Times New Roman"/>
                <a:cs typeface="Arial" pitchFamily="34" charset="0"/>
              </a:rPr>
              <a:t>Упрямый воздух (1).</a:t>
            </a:r>
          </a:p>
          <a:p>
            <a:pPr marL="629920" lvl="0" indent="-629920">
              <a:lnSpc>
                <a:spcPct val="115000"/>
              </a:lnSpc>
            </a:pPr>
            <a:r>
              <a:rPr lang="ru-RU" dirty="0">
                <a:solidFill>
                  <a:schemeClr val="tx2">
                    <a:lumMod val="75000"/>
                  </a:schemeClr>
                </a:solidFill>
                <a:latin typeface="Arial" pitchFamily="34" charset="0"/>
                <a:ea typeface="Times New Roman"/>
                <a:cs typeface="Arial" pitchFamily="34" charset="0"/>
              </a:rPr>
              <a:t>          Цель:  Обнаружить, что воздух при сжатии занимает меньше места; сжатый воздух обладает силой, может двигать предметы.  Игровой материал: Шприцы, емкость с водой (подкрашенной).</a:t>
            </a:r>
            <a:endParaRPr lang="ru-RU" sz="1400" dirty="0">
              <a:solidFill>
                <a:schemeClr val="tx2">
                  <a:lumMod val="75000"/>
                </a:schemeClr>
              </a:solidFill>
              <a:latin typeface="Arial" pitchFamily="34" charset="0"/>
              <a:ea typeface="Calibri"/>
              <a:cs typeface="Arial" pitchFamily="34" charset="0"/>
            </a:endParaRPr>
          </a:p>
          <a:p>
            <a:pPr marL="629920" lvl="0" indent="-629920">
              <a:lnSpc>
                <a:spcPct val="115000"/>
              </a:lnSpc>
            </a:pPr>
            <a:r>
              <a:rPr lang="ru-RU" dirty="0">
                <a:solidFill>
                  <a:srgbClr val="9BBB59">
                    <a:lumMod val="50000"/>
                  </a:srgbClr>
                </a:solidFill>
                <a:latin typeface="Times New Roman"/>
                <a:ea typeface="Times New Roman"/>
                <a:cs typeface="Times New Roman"/>
              </a:rPr>
              <a:t>                                 </a:t>
            </a:r>
            <a:endParaRPr lang="ru-RU" sz="1400" dirty="0">
              <a:solidFill>
                <a:srgbClr val="9BBB59">
                  <a:lumMod val="50000"/>
                </a:srgbClr>
              </a:solidFill>
              <a:ea typeface="Calibri"/>
              <a:cs typeface="Times New Roman"/>
            </a:endParaRPr>
          </a:p>
        </p:txBody>
      </p:sp>
    </p:spTree>
    <p:extLst>
      <p:ext uri="{BB962C8B-B14F-4D97-AF65-F5344CB8AC3E}">
        <p14:creationId xmlns:p14="http://schemas.microsoft.com/office/powerpoint/2010/main" val="25243238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404664"/>
            <a:ext cx="7200800" cy="5295296"/>
          </a:xfrm>
          <a:prstGeom prst="rect">
            <a:avLst/>
          </a:prstGeom>
        </p:spPr>
        <p:txBody>
          <a:bodyPr wrap="square">
            <a:spAutoFit/>
          </a:bodyPr>
          <a:lstStyle/>
          <a:p>
            <a:pPr lvl="0" algn="just">
              <a:lnSpc>
                <a:spcPct val="115000"/>
              </a:lnSpc>
            </a:pPr>
            <a:r>
              <a:rPr lang="ru-RU" b="1" dirty="0">
                <a:solidFill>
                  <a:schemeClr val="tx2">
                    <a:lumMod val="75000"/>
                  </a:schemeClr>
                </a:solidFill>
                <a:latin typeface="Arial" pitchFamily="34" charset="0"/>
                <a:ea typeface="Times New Roman"/>
                <a:cs typeface="Arial" pitchFamily="34" charset="0"/>
              </a:rPr>
              <a:t>Ход игры</a:t>
            </a:r>
            <a:r>
              <a:rPr lang="ru-RU" dirty="0">
                <a:solidFill>
                  <a:schemeClr val="tx2">
                    <a:lumMod val="75000"/>
                  </a:schemeClr>
                </a:solidFill>
                <a:latin typeface="Arial" pitchFamily="34" charset="0"/>
                <a:ea typeface="Times New Roman"/>
                <a:cs typeface="Arial" pitchFamily="34" charset="0"/>
              </a:rPr>
              <a:t>: Дети рассматривают шприц, его устройство (цилиндр, поршень) и демонстрируют действия с ним: отжимают поршень вверх, вниз без воды; пробуют от жать поршень, когда пальцем закрыто отверстие; набирают воду в поршень, когда он вверху и внизу. Взрослый предлагает детям объяснить результаты опыт: рассказать о своих ощущениях при выполнении действий. В конце опыта дети выясняют, что воздух при сжатии занимает меньше места; сжатый воздух обладает силой, которая может двигать предметы.</a:t>
            </a:r>
            <a:endParaRPr lang="ru-RU" sz="1400" dirty="0">
              <a:solidFill>
                <a:schemeClr val="tx2">
                  <a:lumMod val="75000"/>
                </a:schemeClr>
              </a:solidFill>
              <a:latin typeface="Arial" pitchFamily="34" charset="0"/>
              <a:ea typeface="Calibri"/>
              <a:cs typeface="Arial" pitchFamily="34" charset="0"/>
            </a:endParaRPr>
          </a:p>
          <a:p>
            <a:pPr lvl="0">
              <a:lnSpc>
                <a:spcPct val="115000"/>
              </a:lnSpc>
            </a:pPr>
            <a:r>
              <a:rPr lang="ru-RU" sz="2400" b="1" dirty="0">
                <a:solidFill>
                  <a:srgbClr val="1F497D">
                    <a:lumMod val="75000"/>
                  </a:srgbClr>
                </a:solidFill>
                <a:latin typeface="Arial" pitchFamily="34" charset="0"/>
                <a:ea typeface="Times New Roman"/>
                <a:cs typeface="Arial" pitchFamily="34" charset="0"/>
              </a:rPr>
              <a:t>Упрямый воздух (2).</a:t>
            </a:r>
            <a:endParaRPr lang="ru-RU" sz="2400" dirty="0">
              <a:solidFill>
                <a:srgbClr val="1F497D">
                  <a:lumMod val="75000"/>
                </a:srgbClr>
              </a:solidFill>
              <a:latin typeface="Arial" pitchFamily="34" charset="0"/>
              <a:ea typeface="Calibri"/>
              <a:cs typeface="Arial" pitchFamily="34" charset="0"/>
            </a:endParaRPr>
          </a:p>
          <a:p>
            <a:pPr lvl="0" algn="just">
              <a:lnSpc>
                <a:spcPct val="115000"/>
              </a:lnSpc>
            </a:pPr>
            <a:r>
              <a:rPr lang="ru-RU" b="1" dirty="0">
                <a:solidFill>
                  <a:schemeClr val="tx2">
                    <a:lumMod val="75000"/>
                  </a:schemeClr>
                </a:solidFill>
                <a:latin typeface="Arial" pitchFamily="34" charset="0"/>
                <a:ea typeface="Times New Roman"/>
                <a:cs typeface="Arial" pitchFamily="34" charset="0"/>
              </a:rPr>
              <a:t>Цель:</a:t>
            </a:r>
            <a:r>
              <a:rPr lang="ru-RU" dirty="0">
                <a:solidFill>
                  <a:schemeClr val="tx2">
                    <a:lumMod val="75000"/>
                  </a:schemeClr>
                </a:solidFill>
                <a:latin typeface="Arial" pitchFamily="34" charset="0"/>
                <a:ea typeface="Times New Roman"/>
                <a:cs typeface="Arial" pitchFamily="34" charset="0"/>
              </a:rPr>
              <a:t>  Обнаружить, что воздух при сжатии занимает меньше места. Сжатый воздух обладает силой, может двигать предметы.</a:t>
            </a:r>
            <a:endParaRPr lang="ru-RU" sz="1400" dirty="0">
              <a:solidFill>
                <a:schemeClr val="tx2">
                  <a:lumMod val="75000"/>
                </a:schemeClr>
              </a:solidFill>
              <a:latin typeface="Arial" pitchFamily="34" charset="0"/>
              <a:ea typeface="Calibri"/>
              <a:cs typeface="Arial" pitchFamily="34" charset="0"/>
            </a:endParaRPr>
          </a:p>
          <a:p>
            <a:pPr lvl="0" algn="just">
              <a:lnSpc>
                <a:spcPct val="115000"/>
              </a:lnSpc>
            </a:pPr>
            <a:r>
              <a:rPr lang="ru-RU" b="1" dirty="0">
                <a:solidFill>
                  <a:schemeClr val="tx2">
                    <a:lumMod val="75000"/>
                  </a:schemeClr>
                </a:solidFill>
                <a:latin typeface="Arial" pitchFamily="34" charset="0"/>
                <a:ea typeface="Times New Roman"/>
                <a:cs typeface="Arial" pitchFamily="34" charset="0"/>
              </a:rPr>
              <a:t>Игровой материал</a:t>
            </a:r>
            <a:r>
              <a:rPr lang="ru-RU" dirty="0">
                <a:solidFill>
                  <a:schemeClr val="tx2">
                    <a:lumMod val="75000"/>
                  </a:schemeClr>
                </a:solidFill>
                <a:latin typeface="Arial" pitchFamily="34" charset="0"/>
                <a:ea typeface="Times New Roman"/>
                <a:cs typeface="Arial" pitchFamily="34" charset="0"/>
              </a:rPr>
              <a:t>: Пипетки, емкость с водой (подкрашенной).</a:t>
            </a:r>
            <a:endParaRPr lang="ru-RU" sz="1400" dirty="0">
              <a:solidFill>
                <a:schemeClr val="tx2">
                  <a:lumMod val="75000"/>
                </a:schemeClr>
              </a:solidFill>
              <a:latin typeface="Arial" pitchFamily="34" charset="0"/>
              <a:ea typeface="Calibri"/>
              <a:cs typeface="Arial" pitchFamily="34" charset="0"/>
            </a:endParaRPr>
          </a:p>
          <a:p>
            <a:pPr lvl="0" algn="just">
              <a:lnSpc>
                <a:spcPct val="115000"/>
              </a:lnSpc>
            </a:pPr>
            <a:r>
              <a:rPr lang="ru-RU" b="1" dirty="0">
                <a:solidFill>
                  <a:schemeClr val="tx2">
                    <a:lumMod val="75000"/>
                  </a:schemeClr>
                </a:solidFill>
                <a:latin typeface="Arial" pitchFamily="34" charset="0"/>
                <a:ea typeface="Times New Roman"/>
                <a:cs typeface="Arial" pitchFamily="34" charset="0"/>
              </a:rPr>
              <a:t>Ход игры</a:t>
            </a:r>
            <a:r>
              <a:rPr lang="ru-RU" dirty="0">
                <a:solidFill>
                  <a:schemeClr val="tx2">
                    <a:lumMod val="75000"/>
                  </a:schemeClr>
                </a:solidFill>
                <a:latin typeface="Arial" pitchFamily="34" charset="0"/>
                <a:ea typeface="Times New Roman"/>
                <a:cs typeface="Arial" pitchFamily="34" charset="0"/>
              </a:rPr>
              <a:t>: Дети рассматривают устройство пипетки (резиновый колпачок, стеклянный цилиндр). Проводят опыт аналогично предыдущему (сжимают и разжимают колпачок).</a:t>
            </a:r>
            <a:endParaRPr lang="ru-RU" sz="1400" dirty="0">
              <a:solidFill>
                <a:schemeClr val="tx2">
                  <a:lumMod val="75000"/>
                </a:schemeClr>
              </a:solidFill>
              <a:latin typeface="Arial" pitchFamily="34" charset="0"/>
              <a:ea typeface="Calibri"/>
              <a:cs typeface="Arial" pitchFamily="34" charset="0"/>
            </a:endParaRPr>
          </a:p>
        </p:txBody>
      </p:sp>
    </p:spTree>
    <p:extLst>
      <p:ext uri="{BB962C8B-B14F-4D97-AF65-F5344CB8AC3E}">
        <p14:creationId xmlns:p14="http://schemas.microsoft.com/office/powerpoint/2010/main" val="3164643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555776" y="260648"/>
            <a:ext cx="6390456" cy="6832640"/>
          </a:xfrm>
          <a:prstGeom prst="rect">
            <a:avLst/>
          </a:prstGeom>
        </p:spPr>
        <p:txBody>
          <a:bodyPr wrap="square">
            <a:spAutoFit/>
          </a:bodyPr>
          <a:lstStyle/>
          <a:p>
            <a:r>
              <a:rPr lang="ru-RU" sz="2400" b="1" dirty="0">
                <a:solidFill>
                  <a:schemeClr val="tx2">
                    <a:lumMod val="75000"/>
                  </a:schemeClr>
                </a:solidFill>
                <a:ea typeface="Calibri"/>
                <a:cs typeface="Times New Roman"/>
              </a:rPr>
              <a:t>Помощница вода.</a:t>
            </a:r>
            <a:endParaRPr lang="ru-RU" dirty="0">
              <a:solidFill>
                <a:schemeClr val="accent3">
                  <a:lumMod val="50000"/>
                </a:schemeClr>
              </a:solidFill>
              <a:latin typeface="Arial" pitchFamily="34" charset="0"/>
              <a:ea typeface="Calibri"/>
              <a:cs typeface="Arial" pitchFamily="34" charset="0"/>
            </a:endParaRPr>
          </a:p>
          <a:p>
            <a:r>
              <a:rPr lang="ru-RU" dirty="0">
                <a:solidFill>
                  <a:schemeClr val="accent3">
                    <a:lumMod val="50000"/>
                  </a:schemeClr>
                </a:solidFill>
                <a:latin typeface="Arial" pitchFamily="34" charset="0"/>
                <a:ea typeface="Calibri"/>
                <a:cs typeface="Arial" pitchFamily="34" charset="0"/>
              </a:rPr>
              <a:t>Цель:  Использовать знания о повышении уровня воды для решения познавательной задачи.</a:t>
            </a:r>
          </a:p>
          <a:p>
            <a:r>
              <a:rPr lang="ru-RU" dirty="0">
                <a:solidFill>
                  <a:schemeClr val="accent3">
                    <a:lumMod val="50000"/>
                  </a:schemeClr>
                </a:solidFill>
                <a:latin typeface="Arial" pitchFamily="34" charset="0"/>
                <a:ea typeface="Calibri"/>
                <a:cs typeface="Arial" pitchFamily="34" charset="0"/>
              </a:rPr>
              <a:t>Игровой материал: Банка с мелкими легкими предметами на поверхности, емкость с водой, стаканчики.</a:t>
            </a:r>
          </a:p>
          <a:p>
            <a:r>
              <a:rPr lang="ru-RU" dirty="0">
                <a:solidFill>
                  <a:schemeClr val="accent3">
                    <a:lumMod val="50000"/>
                  </a:schemeClr>
                </a:solidFill>
                <a:latin typeface="Arial" pitchFamily="34" charset="0"/>
                <a:ea typeface="Calibri"/>
                <a:cs typeface="Arial" pitchFamily="34" charset="0"/>
              </a:rPr>
              <a:t>Ход игры: Перед детьми ставится задача: достать из банки предметы, не прикасаясь к ним руками (вливать воду, пока она не польется через край). Взрослый предлагает проделать эти действия. Дети делают вывод: вода заполняя емкость, выталкивает находящиеся внутри нее предметы.</a:t>
            </a:r>
          </a:p>
          <a:p>
            <a:r>
              <a:rPr lang="ru-RU" dirty="0" smtClean="0">
                <a:solidFill>
                  <a:schemeClr val="accent3">
                    <a:lumMod val="50000"/>
                  </a:schemeClr>
                </a:solidFill>
                <a:latin typeface="Arial" pitchFamily="34" charset="0"/>
                <a:ea typeface="Calibri"/>
                <a:cs typeface="Arial" pitchFamily="34" charset="0"/>
              </a:rPr>
              <a:t>Как </a:t>
            </a:r>
            <a:r>
              <a:rPr lang="ru-RU" dirty="0">
                <a:solidFill>
                  <a:schemeClr val="accent3">
                    <a:lumMod val="50000"/>
                  </a:schemeClr>
                </a:solidFill>
                <a:latin typeface="Arial" pitchFamily="34" charset="0"/>
                <a:ea typeface="Calibri"/>
                <a:cs typeface="Arial" pitchFamily="34" charset="0"/>
              </a:rPr>
              <a:t>достать монету из воды, не замочив рук? Как выйти сухим из </a:t>
            </a:r>
            <a:r>
              <a:rPr lang="ru-RU" dirty="0" smtClean="0">
                <a:solidFill>
                  <a:schemeClr val="accent3">
                    <a:lumMod val="50000"/>
                  </a:schemeClr>
                </a:solidFill>
                <a:latin typeface="Arial" pitchFamily="34" charset="0"/>
                <a:ea typeface="Calibri"/>
                <a:cs typeface="Arial" pitchFamily="34" charset="0"/>
              </a:rPr>
              <a:t>воды?</a:t>
            </a:r>
          </a:p>
          <a:p>
            <a:r>
              <a:rPr lang="ru-RU" dirty="0" smtClean="0">
                <a:solidFill>
                  <a:schemeClr val="accent3">
                    <a:lumMod val="50000"/>
                  </a:schemeClr>
                </a:solidFill>
                <a:latin typeface="Arial" pitchFamily="34" charset="0"/>
                <a:ea typeface="Calibri"/>
                <a:cs typeface="Arial" pitchFamily="34" charset="0"/>
              </a:rPr>
              <a:t>Положите </a:t>
            </a:r>
            <a:r>
              <a:rPr lang="ru-RU" dirty="0">
                <a:solidFill>
                  <a:schemeClr val="accent3">
                    <a:lumMod val="50000"/>
                  </a:schemeClr>
                </a:solidFill>
                <a:latin typeface="Arial" pitchFamily="34" charset="0"/>
                <a:ea typeface="Calibri"/>
                <a:cs typeface="Arial" pitchFamily="34" charset="0"/>
              </a:rPr>
              <a:t>монету на дно тарелки и залейте ее водой. Как ее вынуть, не замочив рук? Тарелку нельзя наклонять. Сложите в комок небольшой клочок газеты, подожгите его, бросьте в пол-литровую банку и сразу же поставьте ее вниз отверстием в воду рядом с монетой. Огонь потухнет. Нагретый воздух выйдет из банки, и благодаря разности атмосферного давления внутри банки вода втянется внутрь банки. Теперь можно взять монету, не замочив рук.</a:t>
            </a:r>
            <a:br>
              <a:rPr lang="ru-RU" dirty="0">
                <a:solidFill>
                  <a:schemeClr val="accent3">
                    <a:lumMod val="50000"/>
                  </a:schemeClr>
                </a:solidFill>
                <a:latin typeface="Arial" pitchFamily="34" charset="0"/>
                <a:ea typeface="Calibri"/>
                <a:cs typeface="Arial" pitchFamily="34" charset="0"/>
              </a:rPr>
            </a:br>
            <a:r>
              <a:rPr lang="ru-RU" dirty="0">
                <a:ea typeface="Calibri"/>
                <a:cs typeface="Times New Roman"/>
              </a:rPr>
              <a:t/>
            </a:r>
            <a:br>
              <a:rPr lang="ru-RU" dirty="0">
                <a:ea typeface="Calibri"/>
                <a:cs typeface="Times New Roman"/>
              </a:rPr>
            </a:br>
            <a:endParaRPr lang="ru-RU" dirty="0"/>
          </a:p>
        </p:txBody>
      </p:sp>
    </p:spTree>
    <p:extLst>
      <p:ext uri="{BB962C8B-B14F-4D97-AF65-F5344CB8AC3E}">
        <p14:creationId xmlns:p14="http://schemas.microsoft.com/office/powerpoint/2010/main" val="42810710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35976"/>
            <a:ext cx="7992888" cy="6832640"/>
          </a:xfrm>
          <a:prstGeom prst="rect">
            <a:avLst/>
          </a:prstGeom>
        </p:spPr>
        <p:txBody>
          <a:bodyPr wrap="square">
            <a:spAutoFit/>
          </a:bodyPr>
          <a:lstStyle/>
          <a:p>
            <a:endParaRPr lang="ru-RU" dirty="0" smtClean="0"/>
          </a:p>
          <a:p>
            <a:r>
              <a:rPr lang="ru-RU" sz="2400" b="1" dirty="0" smtClean="0">
                <a:solidFill>
                  <a:schemeClr val="tx2">
                    <a:lumMod val="75000"/>
                  </a:schemeClr>
                </a:solidFill>
              </a:rPr>
              <a:t>Воздух </a:t>
            </a:r>
            <a:r>
              <a:rPr lang="ru-RU" sz="2400" b="1" dirty="0">
                <a:solidFill>
                  <a:schemeClr val="tx2">
                    <a:lumMod val="75000"/>
                  </a:schemeClr>
                </a:solidFill>
              </a:rPr>
              <a:t>всегда в движении</a:t>
            </a:r>
          </a:p>
          <a:p>
            <a:r>
              <a:rPr lang="ru-RU" b="1" dirty="0" smtClean="0">
                <a:solidFill>
                  <a:schemeClr val="tx2">
                    <a:lumMod val="75000"/>
                  </a:schemeClr>
                </a:solidFill>
                <a:latin typeface="Arial" pitchFamily="34" charset="0"/>
                <a:cs typeface="Arial" pitchFamily="34" charset="0"/>
              </a:rPr>
              <a:t>Цель</a:t>
            </a:r>
            <a:r>
              <a:rPr lang="ru-RU" b="1" dirty="0">
                <a:solidFill>
                  <a:schemeClr val="tx2">
                    <a:lumMod val="75000"/>
                  </a:schemeClr>
                </a:solidFill>
                <a:latin typeface="Arial" pitchFamily="34" charset="0"/>
                <a:cs typeface="Arial" pitchFamily="34" charset="0"/>
              </a:rPr>
              <a:t>:</a:t>
            </a:r>
            <a:r>
              <a:rPr lang="ru-RU" dirty="0">
                <a:solidFill>
                  <a:schemeClr val="tx2">
                    <a:lumMod val="75000"/>
                  </a:schemeClr>
                </a:solidFill>
                <a:latin typeface="Arial" pitchFamily="34" charset="0"/>
                <a:cs typeface="Arial" pitchFamily="34" charset="0"/>
              </a:rPr>
              <a:t> Доказать, что воздух всегда в </a:t>
            </a:r>
            <a:r>
              <a:rPr lang="ru-RU" dirty="0" smtClean="0">
                <a:solidFill>
                  <a:schemeClr val="tx2">
                    <a:lumMod val="75000"/>
                  </a:schemeClr>
                </a:solidFill>
                <a:latin typeface="Arial" pitchFamily="34" charset="0"/>
                <a:cs typeface="Arial" pitchFamily="34" charset="0"/>
              </a:rPr>
              <a:t>движении. </a:t>
            </a:r>
          </a:p>
          <a:p>
            <a:r>
              <a:rPr lang="ru-RU" dirty="0" smtClean="0">
                <a:solidFill>
                  <a:schemeClr val="tx2">
                    <a:lumMod val="75000"/>
                  </a:schemeClr>
                </a:solidFill>
                <a:latin typeface="Arial" pitchFamily="34" charset="0"/>
                <a:cs typeface="Arial" pitchFamily="34" charset="0"/>
              </a:rPr>
              <a:t>Опыт</a:t>
            </a:r>
            <a:r>
              <a:rPr lang="ru-RU" dirty="0">
                <a:solidFill>
                  <a:schemeClr val="tx2">
                    <a:lumMod val="75000"/>
                  </a:schemeClr>
                </a:solidFill>
                <a:latin typeface="Arial" pitchFamily="34" charset="0"/>
                <a:cs typeface="Arial" pitchFamily="34" charset="0"/>
              </a:rPr>
              <a:t>:  Аккуратно возьмем за краешек полоску бумаги  и подуем на нее. Она отклонилась. Почему? Мы выдыхаем воздух, он движется и двигает бумажную полоску. Подуем на ладошки. Можно дуть сильнее или слабее. Мы чувствуем сильное или слабое движение воздуха.  В природе такое ощутимое передвижение воздуха называется - ветер. Люди научились его использовать (показ иллюстраций), но иногда он бывает слишком сильным и приносит много бед (показ иллюстраций). Но ветер есть не всегда. Иногда бывает безветренная погода. Если мы ощущаем движение воздуха в помещении, это называется – сквозняк, и тогда мы знаем, что наверняка открыто окно или форточка. Сейчас в нашей группе окна закрыты, мы не ощущаем движения воздуха. Интересно, если нет ветра и нет сквозняка, то воздух неподвижен? Рассмотрим герметично закрытую банку. В ней апельсиновые корочки. Понюхаем банку. Мы не чувствуем запах, потому что банка закрыта и мы не можем вдохнуть воздух из нее (из закрытого пространства воздух не перемещается). А сможем ли мы вдохнуть запах, если банка будет открыта, но далеко от нас? Воспитатель уносит банку в сторону от детей (приблизительно на 5 метров) и открывает крышку. Запаха нет! Но через некоторое время все ощущают запах апельсинов. Почему? Воздух из банки переместился по </a:t>
            </a:r>
            <a:r>
              <a:rPr lang="ru-RU" dirty="0" smtClean="0">
                <a:solidFill>
                  <a:schemeClr val="tx2">
                    <a:lumMod val="75000"/>
                  </a:schemeClr>
                </a:solidFill>
                <a:latin typeface="Arial" pitchFamily="34" charset="0"/>
                <a:cs typeface="Arial" pitchFamily="34" charset="0"/>
              </a:rPr>
              <a:t>комнате. </a:t>
            </a:r>
            <a:r>
              <a:rPr lang="ru-RU" b="1" dirty="0" smtClean="0">
                <a:solidFill>
                  <a:schemeClr val="tx2">
                    <a:lumMod val="75000"/>
                  </a:schemeClr>
                </a:solidFill>
                <a:latin typeface="Arial" pitchFamily="34" charset="0"/>
                <a:cs typeface="Arial" pitchFamily="34" charset="0"/>
              </a:rPr>
              <a:t>Вывод</a:t>
            </a:r>
            <a:r>
              <a:rPr lang="ru-RU" b="1" dirty="0">
                <a:solidFill>
                  <a:schemeClr val="tx2">
                    <a:lumMod val="75000"/>
                  </a:schemeClr>
                </a:solidFill>
                <a:latin typeface="Arial" pitchFamily="34" charset="0"/>
                <a:cs typeface="Arial" pitchFamily="34" charset="0"/>
              </a:rPr>
              <a:t>:  </a:t>
            </a:r>
            <a:r>
              <a:rPr lang="ru-RU" dirty="0">
                <a:solidFill>
                  <a:schemeClr val="tx2">
                    <a:lumMod val="75000"/>
                  </a:schemeClr>
                </a:solidFill>
                <a:latin typeface="Arial" pitchFamily="34" charset="0"/>
                <a:cs typeface="Arial" pitchFamily="34" charset="0"/>
              </a:rPr>
              <a:t>Воздух всегда в движении, даже если мы не чувствуем ветер или сквозняк. </a:t>
            </a:r>
          </a:p>
        </p:txBody>
      </p:sp>
    </p:spTree>
    <p:extLst>
      <p:ext uri="{BB962C8B-B14F-4D97-AF65-F5344CB8AC3E}">
        <p14:creationId xmlns:p14="http://schemas.microsoft.com/office/powerpoint/2010/main" val="24903142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260648"/>
            <a:ext cx="7200800" cy="6001643"/>
          </a:xfrm>
          <a:prstGeom prst="rect">
            <a:avLst/>
          </a:prstGeom>
        </p:spPr>
        <p:txBody>
          <a:bodyPr wrap="square">
            <a:spAutoFit/>
          </a:bodyPr>
          <a:lstStyle/>
          <a:p>
            <a:r>
              <a:rPr lang="ru-RU" sz="2400" b="1" dirty="0">
                <a:solidFill>
                  <a:schemeClr val="tx2">
                    <a:lumMod val="75000"/>
                  </a:schemeClr>
                </a:solidFill>
              </a:rPr>
              <a:t>Воздух имеет вес, который зависит от его объема</a:t>
            </a:r>
          </a:p>
          <a:p>
            <a:r>
              <a:rPr lang="ru-RU" dirty="0" smtClean="0">
                <a:solidFill>
                  <a:schemeClr val="tx2">
                    <a:lumMod val="75000"/>
                  </a:schemeClr>
                </a:solidFill>
                <a:latin typeface="Arial" pitchFamily="34" charset="0"/>
                <a:cs typeface="Arial" pitchFamily="34" charset="0"/>
              </a:rPr>
              <a:t>Цель</a:t>
            </a:r>
            <a:r>
              <a:rPr lang="ru-RU" dirty="0">
                <a:solidFill>
                  <a:schemeClr val="tx2">
                    <a:lumMod val="75000"/>
                  </a:schemeClr>
                </a:solidFill>
                <a:latin typeface="Arial" pitchFamily="34" charset="0"/>
                <a:cs typeface="Arial" pitchFamily="34" charset="0"/>
              </a:rPr>
              <a:t>: Доказать, что воздух имеет вес, который зависит от его объема.</a:t>
            </a:r>
          </a:p>
          <a:p>
            <a:r>
              <a:rPr lang="ru-RU" dirty="0" smtClean="0">
                <a:solidFill>
                  <a:schemeClr val="tx2">
                    <a:lumMod val="75000"/>
                  </a:schemeClr>
                </a:solidFill>
                <a:latin typeface="Arial" pitchFamily="34" charset="0"/>
                <a:cs typeface="Arial" pitchFamily="34" charset="0"/>
              </a:rPr>
              <a:t> </a:t>
            </a:r>
            <a:r>
              <a:rPr lang="ru-RU" dirty="0">
                <a:solidFill>
                  <a:schemeClr val="tx2">
                    <a:lumMod val="75000"/>
                  </a:schemeClr>
                </a:solidFill>
                <a:latin typeface="Arial" pitchFamily="34" charset="0"/>
                <a:cs typeface="Arial" pitchFamily="34" charset="0"/>
              </a:rPr>
              <a:t>Оборудование</a:t>
            </a:r>
            <a:r>
              <a:rPr lang="ru-RU" dirty="0" smtClean="0">
                <a:solidFill>
                  <a:schemeClr val="tx2">
                    <a:lumMod val="75000"/>
                  </a:schemeClr>
                </a:solidFill>
                <a:latin typeface="Arial" pitchFamily="34" charset="0"/>
                <a:cs typeface="Arial" pitchFamily="34" charset="0"/>
              </a:rPr>
              <a:t>:  два </a:t>
            </a:r>
            <a:r>
              <a:rPr lang="ru-RU" dirty="0">
                <a:solidFill>
                  <a:schemeClr val="tx2">
                    <a:lumMod val="75000"/>
                  </a:schemeClr>
                </a:solidFill>
                <a:latin typeface="Arial" pitchFamily="34" charset="0"/>
                <a:cs typeface="Arial" pitchFamily="34" charset="0"/>
              </a:rPr>
              <a:t>одинаковых сдутых воздушных </a:t>
            </a:r>
            <a:r>
              <a:rPr lang="ru-RU" dirty="0" smtClean="0">
                <a:solidFill>
                  <a:schemeClr val="tx2">
                    <a:lumMod val="75000"/>
                  </a:schemeClr>
                </a:solidFill>
                <a:latin typeface="Arial" pitchFamily="34" charset="0"/>
                <a:cs typeface="Arial" pitchFamily="34" charset="0"/>
              </a:rPr>
              <a:t>шарика, весы </a:t>
            </a:r>
            <a:r>
              <a:rPr lang="ru-RU" dirty="0">
                <a:solidFill>
                  <a:schemeClr val="tx2">
                    <a:lumMod val="75000"/>
                  </a:schemeClr>
                </a:solidFill>
                <a:latin typeface="Arial" pitchFamily="34" charset="0"/>
                <a:cs typeface="Arial" pitchFamily="34" charset="0"/>
              </a:rPr>
              <a:t>с двумя чашами.</a:t>
            </a:r>
          </a:p>
          <a:p>
            <a:r>
              <a:rPr lang="ru-RU" dirty="0" smtClean="0">
                <a:solidFill>
                  <a:schemeClr val="tx2">
                    <a:lumMod val="75000"/>
                  </a:schemeClr>
                </a:solidFill>
                <a:latin typeface="Arial" pitchFamily="34" charset="0"/>
                <a:cs typeface="Arial" pitchFamily="34" charset="0"/>
              </a:rPr>
              <a:t>Опыт</a:t>
            </a:r>
            <a:r>
              <a:rPr lang="ru-RU" dirty="0">
                <a:solidFill>
                  <a:schemeClr val="tx2">
                    <a:lumMod val="75000"/>
                  </a:schemeClr>
                </a:solidFill>
                <a:latin typeface="Arial" pitchFamily="34" charset="0"/>
                <a:cs typeface="Arial" pitchFamily="34" charset="0"/>
              </a:rPr>
              <a:t>: Положим на чаши весов по не надутому одинаковому воздушному шарику. Весы уравновесились. Почему? Шарики весят одинаково! Надуем один из шариков. Почему шарик раздулся, что находится в шарике? Воздух! Положим этот шарик обратно на чашку весов. Оказалось, что теперь он перевесил не надутый шарик. Почему? Потому что более тяжелый шарик наполнен воздухом. Значит, воздух тоже имеет вес. Надуем второй шарик тоже, но меньше, чем первый. Положим шарики на чаши весов. Большой шарик перевесил маленький. Почему? В нем объем воздуха </a:t>
            </a:r>
            <a:r>
              <a:rPr lang="ru-RU" dirty="0" smtClean="0">
                <a:solidFill>
                  <a:schemeClr val="tx2">
                    <a:lumMod val="75000"/>
                  </a:schemeClr>
                </a:solidFill>
                <a:latin typeface="Arial" pitchFamily="34" charset="0"/>
                <a:cs typeface="Arial" pitchFamily="34" charset="0"/>
              </a:rPr>
              <a:t>больше!</a:t>
            </a:r>
          </a:p>
          <a:p>
            <a:r>
              <a:rPr lang="ru-RU" dirty="0" smtClean="0">
                <a:solidFill>
                  <a:schemeClr val="tx2">
                    <a:lumMod val="75000"/>
                  </a:schemeClr>
                </a:solidFill>
                <a:latin typeface="Arial" pitchFamily="34" charset="0"/>
                <a:cs typeface="Arial" pitchFamily="34" charset="0"/>
              </a:rPr>
              <a:t>Вывод</a:t>
            </a:r>
            <a:r>
              <a:rPr lang="ru-RU" dirty="0">
                <a:solidFill>
                  <a:schemeClr val="tx2">
                    <a:lumMod val="75000"/>
                  </a:schemeClr>
                </a:solidFill>
                <a:latin typeface="Arial" pitchFamily="34" charset="0"/>
                <a:cs typeface="Arial" pitchFamily="34" charset="0"/>
              </a:rPr>
              <a:t>: Воздух имеет вес. Вес воздуха зависит от его объема: чем больше объем воздуха, тем больше его вес. </a:t>
            </a:r>
            <a:endParaRPr lang="ru-RU" dirty="0" smtClean="0">
              <a:solidFill>
                <a:schemeClr val="tx2">
                  <a:lumMod val="75000"/>
                </a:schemeClr>
              </a:solidFill>
              <a:latin typeface="Arial" pitchFamily="34" charset="0"/>
              <a:cs typeface="Arial" pitchFamily="34" charset="0"/>
            </a:endParaRPr>
          </a:p>
          <a:p>
            <a:endParaRPr lang="ru-RU" dirty="0">
              <a:solidFill>
                <a:schemeClr val="tx2">
                  <a:lumMod val="75000"/>
                </a:schemeClr>
              </a:solidFill>
              <a:latin typeface="Arial" pitchFamily="34" charset="0"/>
              <a:cs typeface="Arial" pitchFamily="34" charset="0"/>
            </a:endParaRPr>
          </a:p>
          <a:p>
            <a:endParaRPr lang="ru-RU" dirty="0">
              <a:solidFill>
                <a:schemeClr val="tx2">
                  <a:lumMod val="75000"/>
                </a:schemeClr>
              </a:solidFill>
              <a:latin typeface="Arial" pitchFamily="34" charset="0"/>
              <a:cs typeface="Arial" pitchFamily="34" charset="0"/>
            </a:endParaRPr>
          </a:p>
          <a:p>
            <a:r>
              <a:rPr lang="ru-RU" dirty="0">
                <a:solidFill>
                  <a:schemeClr val="tx2">
                    <a:lumMod val="75000"/>
                  </a:schemeClr>
                </a:solidFill>
                <a:latin typeface="Arial" pitchFamily="34" charset="0"/>
                <a:cs typeface="Arial" pitchFamily="34" charset="0"/>
              </a:rPr>
              <a:t> </a:t>
            </a:r>
          </a:p>
          <a:p>
            <a:endParaRPr lang="ru-RU" dirty="0"/>
          </a:p>
        </p:txBody>
      </p:sp>
    </p:spTree>
    <p:extLst>
      <p:ext uri="{BB962C8B-B14F-4D97-AF65-F5344CB8AC3E}">
        <p14:creationId xmlns:p14="http://schemas.microsoft.com/office/powerpoint/2010/main" val="14914603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16632"/>
            <a:ext cx="7992888" cy="5170646"/>
          </a:xfrm>
          <a:prstGeom prst="rect">
            <a:avLst/>
          </a:prstGeom>
        </p:spPr>
        <p:txBody>
          <a:bodyPr wrap="square">
            <a:spAutoFit/>
          </a:bodyPr>
          <a:lstStyle/>
          <a:p>
            <a:r>
              <a:rPr lang="ru-RU" dirty="0" smtClean="0"/>
              <a:t> </a:t>
            </a:r>
            <a:r>
              <a:rPr lang="ru-RU" sz="2400" b="1" dirty="0">
                <a:solidFill>
                  <a:schemeClr val="tx2">
                    <a:lumMod val="75000"/>
                  </a:schemeClr>
                </a:solidFill>
              </a:rPr>
              <a:t>Воздух работает</a:t>
            </a:r>
          </a:p>
          <a:p>
            <a:r>
              <a:rPr lang="ru-RU" dirty="0">
                <a:solidFill>
                  <a:schemeClr val="tx2">
                    <a:lumMod val="75000"/>
                  </a:schemeClr>
                </a:solidFill>
                <a:latin typeface="Arial" pitchFamily="34" charset="0"/>
                <a:cs typeface="Arial" pitchFamily="34" charset="0"/>
              </a:rPr>
              <a:t>Задача: дать детям представление о том, что воздух может двигать предметы (парусные суда, воздушные шары и т.д.).</a:t>
            </a:r>
          </a:p>
          <a:p>
            <a:r>
              <a:rPr lang="ru-RU" dirty="0">
                <a:solidFill>
                  <a:schemeClr val="tx2">
                    <a:lumMod val="75000"/>
                  </a:schemeClr>
                </a:solidFill>
                <a:latin typeface="Arial" pitchFamily="34" charset="0"/>
                <a:cs typeface="Arial" pitchFamily="34" charset="0"/>
              </a:rPr>
              <a:t>Материалы: пластмассовая ванночка, таз с водой, лист бумаги; кусочек пластилина, палочка, воздушные шарики.</a:t>
            </a:r>
          </a:p>
          <a:p>
            <a:r>
              <a:rPr lang="ru-RU" dirty="0">
                <a:solidFill>
                  <a:schemeClr val="tx2">
                    <a:lumMod val="75000"/>
                  </a:schemeClr>
                </a:solidFill>
                <a:latin typeface="Arial" pitchFamily="34" charset="0"/>
                <a:cs typeface="Arial" pitchFamily="34" charset="0"/>
              </a:rPr>
              <a:t> </a:t>
            </a:r>
            <a:r>
              <a:rPr lang="ru-RU" dirty="0" smtClean="0">
                <a:solidFill>
                  <a:schemeClr val="tx2">
                    <a:lumMod val="75000"/>
                  </a:schemeClr>
                </a:solidFill>
                <a:latin typeface="Arial" pitchFamily="34" charset="0"/>
                <a:cs typeface="Arial" pitchFamily="34" charset="0"/>
              </a:rPr>
              <a:t>Описание</a:t>
            </a:r>
            <a:r>
              <a:rPr lang="ru-RU" dirty="0">
                <a:solidFill>
                  <a:schemeClr val="tx2">
                    <a:lumMod val="75000"/>
                  </a:schemeClr>
                </a:solidFill>
                <a:latin typeface="Arial" pitchFamily="34" charset="0"/>
                <a:cs typeface="Arial" pitchFamily="34" charset="0"/>
              </a:rPr>
              <a:t>. Дед Знай предлагает детям рассмотреть </a:t>
            </a:r>
            <a:r>
              <a:rPr lang="ru-RU" dirty="0" smtClean="0">
                <a:solidFill>
                  <a:schemeClr val="tx2">
                    <a:lumMod val="75000"/>
                  </a:schemeClr>
                </a:solidFill>
                <a:latin typeface="Arial" pitchFamily="34" charset="0"/>
                <a:cs typeface="Arial" pitchFamily="34" charset="0"/>
              </a:rPr>
              <a:t>воздушные </a:t>
            </a:r>
            <a:r>
              <a:rPr lang="ru-RU" dirty="0">
                <a:solidFill>
                  <a:schemeClr val="tx2">
                    <a:lumMod val="75000"/>
                  </a:schemeClr>
                </a:solidFill>
                <a:latin typeface="Arial" pitchFamily="34" charset="0"/>
                <a:cs typeface="Arial" pitchFamily="34" charset="0"/>
              </a:rPr>
              <a:t>шарики. Что внутри них? Чем они наполнены? Может ли воздух двигать предметы ? Как это можно проверить ? Запускает в воду пустую пластмассовую ванночку и предлагает детям</a:t>
            </a:r>
            <a:r>
              <a:rPr lang="ru-RU" dirty="0" smtClean="0">
                <a:solidFill>
                  <a:schemeClr val="tx2">
                    <a:lumMod val="75000"/>
                  </a:schemeClr>
                </a:solidFill>
                <a:latin typeface="Arial" pitchFamily="34" charset="0"/>
                <a:cs typeface="Arial" pitchFamily="34" charset="0"/>
              </a:rPr>
              <a:t>: «</a:t>
            </a:r>
            <a:r>
              <a:rPr lang="ru-RU" dirty="0">
                <a:solidFill>
                  <a:schemeClr val="tx2">
                    <a:lumMod val="75000"/>
                  </a:schemeClr>
                </a:solidFill>
                <a:latin typeface="Arial" pitchFamily="34" charset="0"/>
                <a:cs typeface="Arial" pitchFamily="34" charset="0"/>
              </a:rPr>
              <a:t>Попробуйте заставить ее плыть». Дети дуют на нее. Что можно придумать, чтобы лодочка быстрее плыла</a:t>
            </a:r>
            <a:r>
              <a:rPr lang="ru-RU" dirty="0" smtClean="0">
                <a:solidFill>
                  <a:schemeClr val="tx2">
                    <a:lumMod val="75000"/>
                  </a:schemeClr>
                </a:solidFill>
                <a:latin typeface="Arial" pitchFamily="34" charset="0"/>
                <a:cs typeface="Arial" pitchFamily="34" charset="0"/>
              </a:rPr>
              <a:t>? Прикрепляет </a:t>
            </a:r>
            <a:r>
              <a:rPr lang="ru-RU" dirty="0">
                <a:solidFill>
                  <a:schemeClr val="tx2">
                    <a:lumMod val="75000"/>
                  </a:schemeClr>
                </a:solidFill>
                <a:latin typeface="Arial" pitchFamily="34" charset="0"/>
                <a:cs typeface="Arial" pitchFamily="34" charset="0"/>
              </a:rPr>
              <a:t>парус, снова заставляет лодочку двигаться. Почему с парусом лодка движется быстрее? На парус давит больше воздуха, </a:t>
            </a:r>
            <a:r>
              <a:rPr lang="ru-RU" dirty="0" smtClean="0">
                <a:solidFill>
                  <a:schemeClr val="tx2">
                    <a:lumMod val="75000"/>
                  </a:schemeClr>
                </a:solidFill>
                <a:latin typeface="Arial" pitchFamily="34" charset="0"/>
                <a:cs typeface="Arial" pitchFamily="34" charset="0"/>
              </a:rPr>
              <a:t>поэтому </a:t>
            </a:r>
            <a:r>
              <a:rPr lang="ru-RU" dirty="0">
                <a:solidFill>
                  <a:schemeClr val="tx2">
                    <a:lumMod val="75000"/>
                  </a:schemeClr>
                </a:solidFill>
                <a:latin typeface="Arial" pitchFamily="34" charset="0"/>
                <a:cs typeface="Arial" pitchFamily="34" charset="0"/>
              </a:rPr>
              <a:t>ванночка движется быстрее.</a:t>
            </a:r>
          </a:p>
          <a:p>
            <a:r>
              <a:rPr lang="ru-RU" dirty="0">
                <a:solidFill>
                  <a:schemeClr val="tx2">
                    <a:lumMod val="75000"/>
                  </a:schemeClr>
                </a:solidFill>
                <a:latin typeface="Arial" pitchFamily="34" charset="0"/>
                <a:cs typeface="Arial" pitchFamily="34" charset="0"/>
              </a:rPr>
              <a:t>Какие еще предметы мы можем заставить двигаться? Как можно заставить двигаться воздушный шарик? Шарики </a:t>
            </a:r>
            <a:r>
              <a:rPr lang="ru-RU" dirty="0" smtClean="0">
                <a:solidFill>
                  <a:schemeClr val="tx2">
                    <a:lumMod val="75000"/>
                  </a:schemeClr>
                </a:solidFill>
                <a:latin typeface="Arial" pitchFamily="34" charset="0"/>
                <a:cs typeface="Arial" pitchFamily="34" charset="0"/>
              </a:rPr>
              <a:t>надуваются</a:t>
            </a:r>
            <a:r>
              <a:rPr lang="ru-RU" dirty="0">
                <a:solidFill>
                  <a:schemeClr val="tx2">
                    <a:lumMod val="75000"/>
                  </a:schemeClr>
                </a:solidFill>
                <a:latin typeface="Arial" pitchFamily="34" charset="0"/>
                <a:cs typeface="Arial" pitchFamily="34" charset="0"/>
              </a:rPr>
              <a:t>, выпускаются, дети наблюдают за их движением. </a:t>
            </a:r>
            <a:r>
              <a:rPr lang="ru-RU" dirty="0" smtClean="0">
                <a:solidFill>
                  <a:schemeClr val="tx2">
                    <a:lumMod val="75000"/>
                  </a:schemeClr>
                </a:solidFill>
                <a:latin typeface="Arial" pitchFamily="34" charset="0"/>
                <a:cs typeface="Arial" pitchFamily="34" charset="0"/>
              </a:rPr>
              <a:t>Почему </a:t>
            </a:r>
            <a:r>
              <a:rPr lang="ru-RU" dirty="0">
                <a:solidFill>
                  <a:schemeClr val="tx2">
                    <a:lumMod val="75000"/>
                  </a:schemeClr>
                </a:solidFill>
                <a:latin typeface="Arial" pitchFamily="34" charset="0"/>
                <a:cs typeface="Arial" pitchFamily="34" charset="0"/>
              </a:rPr>
              <a:t>движется шар ? Воздух вырывается из шара и заставляет его </a:t>
            </a:r>
            <a:r>
              <a:rPr lang="ru-RU" dirty="0" smtClean="0">
                <a:solidFill>
                  <a:schemeClr val="tx2">
                    <a:lumMod val="75000"/>
                  </a:schemeClr>
                </a:solidFill>
                <a:latin typeface="Arial" pitchFamily="34" charset="0"/>
                <a:cs typeface="Arial" pitchFamily="34" charset="0"/>
              </a:rPr>
              <a:t>двигаться. Дети </a:t>
            </a:r>
            <a:r>
              <a:rPr lang="ru-RU" dirty="0">
                <a:solidFill>
                  <a:schemeClr val="tx2">
                    <a:lumMod val="75000"/>
                  </a:schemeClr>
                </a:solidFill>
                <a:latin typeface="Arial" pitchFamily="34" charset="0"/>
                <a:cs typeface="Arial" pitchFamily="34" charset="0"/>
              </a:rPr>
              <a:t>самостоятельно играют с лодочкой, </a:t>
            </a:r>
            <a:r>
              <a:rPr lang="ru-RU" dirty="0" smtClean="0">
                <a:solidFill>
                  <a:schemeClr val="tx2">
                    <a:lumMod val="75000"/>
                  </a:schemeClr>
                </a:solidFill>
                <a:latin typeface="Arial" pitchFamily="34" charset="0"/>
                <a:cs typeface="Arial" pitchFamily="34" charset="0"/>
              </a:rPr>
              <a:t>шариком.</a:t>
            </a:r>
            <a:endParaRPr lang="ru-RU" dirty="0">
              <a:solidFill>
                <a:schemeClr val="tx2">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4495302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ctrTitle"/>
          </p:nvPr>
        </p:nvSpPr>
        <p:spPr/>
        <p:txBody>
          <a:bodyPr/>
          <a:lstStyle/>
          <a:p>
            <a:r>
              <a:rPr lang="ru-RU" b="1" dirty="0" smtClean="0">
                <a:solidFill>
                  <a:schemeClr val="accent4">
                    <a:lumMod val="75000"/>
                  </a:schemeClr>
                </a:solidFill>
              </a:rPr>
              <a:t>Опыты и эксперименты с воздухом</a:t>
            </a:r>
          </a:p>
        </p:txBody>
      </p:sp>
    </p:spTree>
    <p:extLst>
      <p:ext uri="{BB962C8B-B14F-4D97-AF65-F5344CB8AC3E}">
        <p14:creationId xmlns:p14="http://schemas.microsoft.com/office/powerpoint/2010/main" val="1318177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195736" y="404664"/>
            <a:ext cx="6750496" cy="646331"/>
          </a:xfrm>
          <a:prstGeom prst="rect">
            <a:avLst/>
          </a:prstGeom>
        </p:spPr>
        <p:txBody>
          <a:bodyPr wrap="square">
            <a:spAutoFit/>
          </a:bodyPr>
          <a:lstStyle/>
          <a:p>
            <a:r>
              <a:rPr lang="ru-RU" dirty="0" smtClean="0">
                <a:ea typeface="Calibri"/>
                <a:cs typeface="Times New Roman"/>
              </a:rPr>
              <a:t/>
            </a:r>
            <a:br>
              <a:rPr lang="ru-RU" dirty="0" smtClean="0">
                <a:ea typeface="Calibri"/>
                <a:cs typeface="Times New Roman"/>
              </a:rPr>
            </a:br>
            <a:endParaRPr lang="ru-RU" dirty="0"/>
          </a:p>
        </p:txBody>
      </p:sp>
      <p:sp>
        <p:nvSpPr>
          <p:cNvPr id="3" name="Прямоугольник 2"/>
          <p:cNvSpPr/>
          <p:nvPr/>
        </p:nvSpPr>
        <p:spPr>
          <a:xfrm>
            <a:off x="2195736" y="188640"/>
            <a:ext cx="6750496" cy="5447645"/>
          </a:xfrm>
          <a:prstGeom prst="rect">
            <a:avLst/>
          </a:prstGeom>
        </p:spPr>
        <p:txBody>
          <a:bodyPr wrap="square">
            <a:spAutoFit/>
          </a:bodyPr>
          <a:lstStyle/>
          <a:p>
            <a:r>
              <a:rPr lang="ru-RU" sz="2400" b="1" dirty="0">
                <a:solidFill>
                  <a:schemeClr val="tx2">
                    <a:lumMod val="75000"/>
                  </a:schemeClr>
                </a:solidFill>
              </a:rPr>
              <a:t>Звенящая вода</a:t>
            </a:r>
          </a:p>
          <a:p>
            <a:r>
              <a:rPr lang="ru-RU" dirty="0">
                <a:solidFill>
                  <a:schemeClr val="accent3">
                    <a:lumMod val="50000"/>
                  </a:schemeClr>
                </a:solidFill>
                <a:latin typeface="Arial" pitchFamily="34" charset="0"/>
                <a:cs typeface="Arial" pitchFamily="34" charset="0"/>
              </a:rPr>
              <a:t>Задача: показать детям, что количество воды в стакане влияет на издаваемый звук.</a:t>
            </a:r>
          </a:p>
          <a:p>
            <a:r>
              <a:rPr lang="ru-RU" dirty="0">
                <a:solidFill>
                  <a:schemeClr val="accent3">
                    <a:lumMod val="50000"/>
                  </a:schemeClr>
                </a:solidFill>
                <a:latin typeface="Arial" pitchFamily="34" charset="0"/>
                <a:cs typeface="Arial" pitchFamily="34" charset="0"/>
              </a:rPr>
              <a:t>Материалы: поднос, на котором стоят различные бокалы, вода в миске, ковшики, палочки-«удочки» с ниткой, на конце которой закреплен пластмассовый шарик.</a:t>
            </a:r>
          </a:p>
          <a:p>
            <a:r>
              <a:rPr lang="ru-RU" dirty="0">
                <a:solidFill>
                  <a:schemeClr val="accent3">
                    <a:lumMod val="50000"/>
                  </a:schemeClr>
                </a:solidFill>
                <a:latin typeface="Arial" pitchFamily="34" charset="0"/>
                <a:cs typeface="Arial" pitchFamily="34" charset="0"/>
              </a:rPr>
              <a:t>Описание. Перед детьми стоят два бокала, наполненные водой. Как заставить бокалы звучать? Проверяются все </a:t>
            </a:r>
            <a:r>
              <a:rPr lang="ru-RU" dirty="0" smtClean="0">
                <a:solidFill>
                  <a:schemeClr val="accent3">
                    <a:lumMod val="50000"/>
                  </a:schemeClr>
                </a:solidFill>
                <a:latin typeface="Arial" pitchFamily="34" charset="0"/>
                <a:cs typeface="Arial" pitchFamily="34" charset="0"/>
              </a:rPr>
              <a:t>варианты </a:t>
            </a:r>
            <a:r>
              <a:rPr lang="ru-RU" dirty="0">
                <a:solidFill>
                  <a:schemeClr val="accent3">
                    <a:lumMod val="50000"/>
                  </a:schemeClr>
                </a:solidFill>
                <a:latin typeface="Arial" pitchFamily="34" charset="0"/>
                <a:cs typeface="Arial" pitchFamily="34" charset="0"/>
              </a:rPr>
              <a:t>детей (постучать пальчиком, предметами, которые </a:t>
            </a:r>
            <a:r>
              <a:rPr lang="ru-RU" dirty="0" smtClean="0">
                <a:solidFill>
                  <a:schemeClr val="accent3">
                    <a:lumMod val="50000"/>
                  </a:schemeClr>
                </a:solidFill>
                <a:latin typeface="Arial" pitchFamily="34" charset="0"/>
                <a:cs typeface="Arial" pitchFamily="34" charset="0"/>
              </a:rPr>
              <a:t>предложат </a:t>
            </a:r>
            <a:r>
              <a:rPr lang="ru-RU" dirty="0">
                <a:solidFill>
                  <a:schemeClr val="accent3">
                    <a:lumMod val="50000"/>
                  </a:schemeClr>
                </a:solidFill>
                <a:latin typeface="Arial" pitchFamily="34" charset="0"/>
                <a:cs typeface="Arial" pitchFamily="34" charset="0"/>
              </a:rPr>
              <a:t>дети). Как сделать звук звонче?</a:t>
            </a:r>
          </a:p>
          <a:p>
            <a:r>
              <a:rPr lang="ru-RU" dirty="0" smtClean="0">
                <a:solidFill>
                  <a:schemeClr val="accent3">
                    <a:lumMod val="50000"/>
                  </a:schemeClr>
                </a:solidFill>
                <a:latin typeface="Arial" pitchFamily="34" charset="0"/>
                <a:cs typeface="Arial" pitchFamily="34" charset="0"/>
              </a:rPr>
              <a:t> </a:t>
            </a:r>
            <a:r>
              <a:rPr lang="ru-RU" dirty="0">
                <a:solidFill>
                  <a:schemeClr val="accent3">
                    <a:lumMod val="50000"/>
                  </a:schemeClr>
                </a:solidFill>
                <a:latin typeface="Arial" pitchFamily="34" charset="0"/>
                <a:cs typeface="Arial" pitchFamily="34" charset="0"/>
              </a:rPr>
              <a:t>Предлагается палочка с шариком на конце. Все слушают, как звенят бокалы с водой. Одинаковые ли звуки мы </a:t>
            </a:r>
            <a:r>
              <a:rPr lang="ru-RU" dirty="0" smtClean="0">
                <a:solidFill>
                  <a:schemeClr val="accent3">
                    <a:lumMod val="50000"/>
                  </a:schemeClr>
                </a:solidFill>
                <a:latin typeface="Arial" pitchFamily="34" charset="0"/>
                <a:cs typeface="Arial" pitchFamily="34" charset="0"/>
              </a:rPr>
              <a:t>слышим</a:t>
            </a:r>
            <a:r>
              <a:rPr lang="ru-RU" dirty="0">
                <a:solidFill>
                  <a:schemeClr val="accent3">
                    <a:lumMod val="50000"/>
                  </a:schemeClr>
                </a:solidFill>
                <a:latin typeface="Arial" pitchFamily="34" charset="0"/>
                <a:cs typeface="Arial" pitchFamily="34" charset="0"/>
              </a:rPr>
              <a:t>? Затем </a:t>
            </a:r>
            <a:r>
              <a:rPr lang="ru-RU" dirty="0" smtClean="0">
                <a:solidFill>
                  <a:schemeClr val="accent3">
                    <a:lumMod val="50000"/>
                  </a:schemeClr>
                </a:solidFill>
                <a:latin typeface="Arial" pitchFamily="34" charset="0"/>
                <a:cs typeface="Arial" pitchFamily="34" charset="0"/>
              </a:rPr>
              <a:t>педагог отливает </a:t>
            </a:r>
            <a:r>
              <a:rPr lang="ru-RU" dirty="0">
                <a:solidFill>
                  <a:schemeClr val="accent3">
                    <a:lumMod val="50000"/>
                  </a:schemeClr>
                </a:solidFill>
                <a:latin typeface="Arial" pitchFamily="34" charset="0"/>
                <a:cs typeface="Arial" pitchFamily="34" charset="0"/>
              </a:rPr>
              <a:t>и добавляет воду в бокалы. Что влияет на звон? (На звон влияет количество воды, звуки получаются разные.) Водяная мельница</a:t>
            </a:r>
          </a:p>
          <a:p>
            <a:r>
              <a:rPr lang="ru-RU" dirty="0">
                <a:solidFill>
                  <a:schemeClr val="accent3">
                    <a:lumMod val="50000"/>
                  </a:schemeClr>
                </a:solidFill>
                <a:latin typeface="Arial" pitchFamily="34" charset="0"/>
                <a:cs typeface="Arial" pitchFamily="34" charset="0"/>
              </a:rPr>
              <a:t>Задача: дать представление о том, что вода может </a:t>
            </a:r>
            <a:r>
              <a:rPr lang="ru-RU" dirty="0" smtClean="0">
                <a:solidFill>
                  <a:schemeClr val="accent3">
                    <a:lumMod val="50000"/>
                  </a:schemeClr>
                </a:solidFill>
                <a:latin typeface="Arial" pitchFamily="34" charset="0"/>
                <a:cs typeface="Arial" pitchFamily="34" charset="0"/>
              </a:rPr>
              <a:t>приводить </a:t>
            </a:r>
            <a:r>
              <a:rPr lang="ru-RU" dirty="0">
                <a:solidFill>
                  <a:schemeClr val="accent3">
                    <a:lumMod val="50000"/>
                  </a:schemeClr>
                </a:solidFill>
                <a:latin typeface="Arial" pitchFamily="34" charset="0"/>
                <a:cs typeface="Arial" pitchFamily="34" charset="0"/>
              </a:rPr>
              <a:t>в движение другие предметы.</a:t>
            </a:r>
          </a:p>
          <a:p>
            <a:r>
              <a:rPr lang="ru-RU" dirty="0">
                <a:solidFill>
                  <a:schemeClr val="accent3">
                    <a:lumMod val="50000"/>
                  </a:schemeClr>
                </a:solidFill>
                <a:latin typeface="Arial" pitchFamily="34" charset="0"/>
                <a:cs typeface="Arial" pitchFamily="34" charset="0"/>
              </a:rPr>
              <a:t>Материалы: игрушечная водяная мельница, таз, кувшин с кодой, тряпка, фартуки по числу детей</a:t>
            </a:r>
            <a:r>
              <a:rPr lang="ru-RU" dirty="0" smtClean="0">
                <a:solidFill>
                  <a:schemeClr val="accent3">
                    <a:lumMod val="50000"/>
                  </a:schemeClr>
                </a:solidFill>
                <a:latin typeface="Arial" pitchFamily="34" charset="0"/>
                <a:cs typeface="Arial" pitchFamily="34" charset="0"/>
              </a:rPr>
              <a:t>.</a:t>
            </a:r>
            <a:endParaRPr lang="ru-RU" dirty="0">
              <a:solidFill>
                <a:schemeClr val="accent3">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799979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265175" y="109999"/>
            <a:ext cx="6480720" cy="6748001"/>
          </a:xfrm>
          <a:prstGeom prst="rect">
            <a:avLst/>
          </a:prstGeom>
        </p:spPr>
        <p:txBody>
          <a:bodyPr wrap="square">
            <a:spAutoFit/>
          </a:bodyPr>
          <a:lstStyle/>
          <a:p>
            <a:pPr indent="285750" algn="just">
              <a:lnSpc>
                <a:spcPts val="1465"/>
              </a:lnSpc>
              <a:spcAft>
                <a:spcPts val="0"/>
              </a:spcAft>
            </a:pPr>
            <a:endParaRPr lang="ru-RU" dirty="0" smtClean="0">
              <a:solidFill>
                <a:schemeClr val="accent3">
                  <a:lumMod val="50000"/>
                </a:schemeClr>
              </a:solidFill>
              <a:latin typeface="Arial"/>
              <a:ea typeface="Times New Roman"/>
              <a:cs typeface="Times New Roman"/>
            </a:endParaRPr>
          </a:p>
          <a:p>
            <a:pPr lvl="0"/>
            <a:r>
              <a:rPr lang="ru-RU" dirty="0" smtClean="0">
                <a:solidFill>
                  <a:srgbClr val="9BBB59">
                    <a:lumMod val="50000"/>
                  </a:srgbClr>
                </a:solidFill>
                <a:latin typeface="Arial" pitchFamily="34" charset="0"/>
                <a:cs typeface="Arial" pitchFamily="34" charset="0"/>
              </a:rPr>
              <a:t>Дети  </a:t>
            </a:r>
            <a:r>
              <a:rPr lang="ru-RU" dirty="0">
                <a:solidFill>
                  <a:srgbClr val="9BBB59">
                    <a:lumMod val="50000"/>
                  </a:srgbClr>
                </a:solidFill>
                <a:latin typeface="Arial" pitchFamily="34" charset="0"/>
                <a:cs typeface="Arial" pitchFamily="34" charset="0"/>
              </a:rPr>
              <a:t>на-девают фартуки и закатывают рукава; берут кувшин с водой в правую руку, а левой поддерживают его около носика и льют воду на лопасти мельницы, направляя струю воды на центр попасти. Что видим? Почему мельница движется? Что ее </a:t>
            </a:r>
            <a:r>
              <a:rPr lang="ru-RU" dirty="0" smtClean="0">
                <a:solidFill>
                  <a:srgbClr val="9BBB59">
                    <a:lumMod val="50000"/>
                  </a:srgbClr>
                </a:solidFill>
                <a:latin typeface="Arial" pitchFamily="34" charset="0"/>
                <a:cs typeface="Arial" pitchFamily="34" charset="0"/>
              </a:rPr>
              <a:t>приводит </a:t>
            </a:r>
            <a:r>
              <a:rPr lang="ru-RU" dirty="0">
                <a:solidFill>
                  <a:srgbClr val="9BBB59">
                    <a:lumMod val="50000"/>
                  </a:srgbClr>
                </a:solidFill>
                <a:latin typeface="Arial" pitchFamily="34" charset="0"/>
                <a:cs typeface="Arial" pitchFamily="34" charset="0"/>
              </a:rPr>
              <a:t>в движение? Вода приводит в движение мельницу.</a:t>
            </a:r>
          </a:p>
          <a:p>
            <a:pPr lvl="0"/>
            <a:r>
              <a:rPr lang="ru-RU" dirty="0" smtClean="0">
                <a:solidFill>
                  <a:srgbClr val="9BBB59">
                    <a:lumMod val="50000"/>
                  </a:srgbClr>
                </a:solidFill>
                <a:latin typeface="Arial" pitchFamily="34" charset="0"/>
                <a:cs typeface="Arial" pitchFamily="34" charset="0"/>
              </a:rPr>
              <a:t>Дети </a:t>
            </a:r>
            <a:r>
              <a:rPr lang="ru-RU" dirty="0">
                <a:solidFill>
                  <a:srgbClr val="9BBB59">
                    <a:lumMod val="50000"/>
                  </a:srgbClr>
                </a:solidFill>
                <a:latin typeface="Arial" pitchFamily="34" charset="0"/>
                <a:cs typeface="Arial" pitchFamily="34" charset="0"/>
              </a:rPr>
              <a:t>играют с </a:t>
            </a:r>
            <a:r>
              <a:rPr lang="ru-RU" dirty="0" smtClean="0">
                <a:solidFill>
                  <a:srgbClr val="9BBB59">
                    <a:lumMod val="50000"/>
                  </a:srgbClr>
                </a:solidFill>
                <a:latin typeface="Arial" pitchFamily="34" charset="0"/>
                <a:cs typeface="Arial" pitchFamily="34" charset="0"/>
              </a:rPr>
              <a:t>мельницей. Отмечается</a:t>
            </a:r>
            <a:r>
              <a:rPr lang="ru-RU" dirty="0">
                <a:solidFill>
                  <a:srgbClr val="9BBB59">
                    <a:lumMod val="50000"/>
                  </a:srgbClr>
                </a:solidFill>
                <a:latin typeface="Arial" pitchFamily="34" charset="0"/>
                <a:cs typeface="Arial" pitchFamily="34" charset="0"/>
              </a:rPr>
              <a:t>, что, если маленькой струйкой лить </a:t>
            </a:r>
            <a:r>
              <a:rPr lang="ru-RU" dirty="0" smtClean="0">
                <a:solidFill>
                  <a:srgbClr val="9BBB59">
                    <a:lumMod val="50000"/>
                  </a:srgbClr>
                </a:solidFill>
                <a:latin typeface="Arial" pitchFamily="34" charset="0"/>
                <a:cs typeface="Arial" pitchFamily="34" charset="0"/>
              </a:rPr>
              <a:t>воду, мельница </a:t>
            </a:r>
            <a:r>
              <a:rPr lang="ru-RU" dirty="0">
                <a:solidFill>
                  <a:srgbClr val="9BBB59">
                    <a:lumMod val="50000"/>
                  </a:srgbClr>
                </a:solidFill>
                <a:latin typeface="Arial" pitchFamily="34" charset="0"/>
                <a:cs typeface="Arial" pitchFamily="34" charset="0"/>
              </a:rPr>
              <a:t>работает медленно, а если лить большой струей, </a:t>
            </a:r>
            <a:r>
              <a:rPr lang="ru-RU" dirty="0" smtClean="0">
                <a:solidFill>
                  <a:srgbClr val="9BBB59">
                    <a:lumMod val="50000"/>
                  </a:srgbClr>
                </a:solidFill>
                <a:latin typeface="Arial" pitchFamily="34" charset="0"/>
                <a:cs typeface="Arial" pitchFamily="34" charset="0"/>
              </a:rPr>
              <a:t>то мельница </a:t>
            </a:r>
            <a:r>
              <a:rPr lang="ru-RU" dirty="0">
                <a:solidFill>
                  <a:srgbClr val="9BBB59">
                    <a:lumMod val="50000"/>
                  </a:srgbClr>
                </a:solidFill>
                <a:latin typeface="Arial" pitchFamily="34" charset="0"/>
                <a:cs typeface="Arial" pitchFamily="34" charset="0"/>
              </a:rPr>
              <a:t>работает быстрее.</a:t>
            </a:r>
          </a:p>
          <a:p>
            <a:pPr lvl="0"/>
            <a:r>
              <a:rPr lang="ru-RU" sz="2400" b="1" dirty="0">
                <a:solidFill>
                  <a:schemeClr val="tx2">
                    <a:lumMod val="75000"/>
                  </a:schemeClr>
                </a:solidFill>
                <a:latin typeface="+mj-lt"/>
                <a:cs typeface="Arial" pitchFamily="34" charset="0"/>
              </a:rPr>
              <a:t>№1. Подводная лодка из винограда</a:t>
            </a:r>
          </a:p>
          <a:p>
            <a:pPr lvl="0"/>
            <a:r>
              <a:rPr lang="ru-RU" dirty="0">
                <a:solidFill>
                  <a:srgbClr val="9BBB59">
                    <a:lumMod val="50000"/>
                  </a:srgbClr>
                </a:solidFill>
                <a:latin typeface="Arial" pitchFamily="34" charset="0"/>
                <a:cs typeface="Arial" pitchFamily="34" charset="0"/>
              </a:rPr>
              <a:t>Возьмите стакан со свежей газированной водой или лимонадом и бросьте в нее виноградинку. Она чуть тяжелее воды и опустится на дно. Но на нее тут же начнут садиться пузырьки газа, похожие на маленькие воздушные шарики. Вскоре их станет так много, что виноградинка всплывет. Но на поверхности пузырьки лопнут, и газ улетит. Отяжелевшая виноградинка вновь опустится на дно. Здесь она снова покроется пузырьками газа и снова всплывет. Так будет продолжаться несколько раз, пока вода не "выдохнется". </a:t>
            </a:r>
          </a:p>
          <a:p>
            <a:pPr lvl="0"/>
            <a:endParaRPr lang="ru-RU" dirty="0" smtClean="0">
              <a:solidFill>
                <a:srgbClr val="9BBB59">
                  <a:lumMod val="50000"/>
                </a:srgbClr>
              </a:solidFill>
              <a:latin typeface="Arial" pitchFamily="34" charset="0"/>
              <a:cs typeface="Arial" pitchFamily="34" charset="0"/>
            </a:endParaRPr>
          </a:p>
          <a:p>
            <a:pPr lvl="0"/>
            <a:endParaRPr lang="ru-RU" dirty="0">
              <a:solidFill>
                <a:srgbClr val="9BBB59">
                  <a:lumMod val="50000"/>
                </a:srgbClr>
              </a:solidFill>
              <a:latin typeface="Arial" pitchFamily="34" charset="0"/>
              <a:cs typeface="Arial" pitchFamily="34" charset="0"/>
            </a:endParaRPr>
          </a:p>
        </p:txBody>
      </p:sp>
    </p:spTree>
    <p:extLst>
      <p:ext uri="{BB962C8B-B14F-4D97-AF65-F5344CB8AC3E}">
        <p14:creationId xmlns:p14="http://schemas.microsoft.com/office/powerpoint/2010/main" val="58097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2379981" y="260648"/>
            <a:ext cx="6584507" cy="5447645"/>
          </a:xfrm>
          <a:prstGeom prst="rect">
            <a:avLst/>
          </a:prstGeom>
        </p:spPr>
        <p:txBody>
          <a:bodyPr wrap="square">
            <a:spAutoFit/>
          </a:bodyPr>
          <a:lstStyle/>
          <a:p>
            <a:r>
              <a:rPr lang="ru-RU" sz="2400" b="1" dirty="0" smtClean="0">
                <a:solidFill>
                  <a:schemeClr val="tx2">
                    <a:lumMod val="75000"/>
                  </a:schemeClr>
                </a:solidFill>
              </a:rPr>
              <a:t>№</a:t>
            </a:r>
            <a:r>
              <a:rPr lang="ru-RU" sz="2400" b="1" dirty="0">
                <a:solidFill>
                  <a:schemeClr val="tx2">
                    <a:lumMod val="75000"/>
                  </a:schemeClr>
                </a:solidFill>
              </a:rPr>
              <a:t>2. Подводная лодка из </a:t>
            </a:r>
            <a:r>
              <a:rPr lang="ru-RU" sz="2400" b="1" dirty="0" smtClean="0">
                <a:solidFill>
                  <a:schemeClr val="tx2">
                    <a:lumMod val="75000"/>
                  </a:schemeClr>
                </a:solidFill>
              </a:rPr>
              <a:t>яйца</a:t>
            </a:r>
          </a:p>
          <a:p>
            <a:r>
              <a:rPr lang="ru-RU" dirty="0" smtClean="0">
                <a:solidFill>
                  <a:schemeClr val="accent3">
                    <a:lumMod val="50000"/>
                  </a:schemeClr>
                </a:solidFill>
                <a:latin typeface="Arial" pitchFamily="34" charset="0"/>
                <a:cs typeface="Arial" pitchFamily="34" charset="0"/>
              </a:rPr>
              <a:t>Возьмите 3 банки: две пол-литровые и одну литровую. Одну банку наполните чистой водой и опустите в нее сырое яйцо. Оно утонет.</a:t>
            </a:r>
          </a:p>
          <a:p>
            <a:r>
              <a:rPr lang="ru-RU" dirty="0" smtClean="0">
                <a:solidFill>
                  <a:schemeClr val="accent3">
                    <a:lumMod val="50000"/>
                  </a:schemeClr>
                </a:solidFill>
                <a:latin typeface="Arial" pitchFamily="34" charset="0"/>
                <a:cs typeface="Arial" pitchFamily="34" charset="0"/>
              </a:rPr>
              <a:t>Во вторую банку налейте крепкий раствор поваренной соли (2 столовые ложки на 0,5 л воды). Опустите туда второе яйцо - оно будет плавать. Это объясняется тем, что соленая вода тяжелее, поэтому и плавать в море легче, чем в реке.</a:t>
            </a:r>
          </a:p>
          <a:p>
            <a:r>
              <a:rPr lang="ru-RU" dirty="0" smtClean="0">
                <a:solidFill>
                  <a:schemeClr val="accent3">
                    <a:lumMod val="50000"/>
                  </a:schemeClr>
                </a:solidFill>
                <a:latin typeface="Arial" pitchFamily="34" charset="0"/>
                <a:cs typeface="Arial" pitchFamily="34" charset="0"/>
              </a:rPr>
              <a:t>А теперь положите на дно литровой банки яйцо. Постепенно подливая по очереди воду из обеих маленьких банок, можно получить такой раствор, в котором яйцо не будет ни всплывать, ни тонуть. Оно будет держаться, как подвешенное, посреди раствора.</a:t>
            </a:r>
          </a:p>
          <a:p>
            <a:r>
              <a:rPr lang="ru-RU" dirty="0" smtClean="0">
                <a:solidFill>
                  <a:schemeClr val="accent3">
                    <a:lumMod val="50000"/>
                  </a:schemeClr>
                </a:solidFill>
                <a:latin typeface="Arial" pitchFamily="34" charset="0"/>
                <a:cs typeface="Arial" pitchFamily="34" charset="0"/>
              </a:rPr>
              <a:t>Когда опыт проведен, можно показать фокус. Подливая соленой воды, вы добьетесь того, что яйцо будет всплывать. Подливая пресную воду - того, что яйцо будет тонуть. Внешне соленая и пресная вода не отличается друг от друга, и это будет выглядеть удивительно.</a:t>
            </a:r>
            <a:endParaRPr lang="ru-RU" dirty="0">
              <a:solidFill>
                <a:schemeClr val="accent3">
                  <a:lumMod val="50000"/>
                </a:schemeClr>
              </a:solidFill>
              <a:latin typeface="Arial" pitchFamily="34" charset="0"/>
              <a:cs typeface="Arial" pitchFamily="34" charset="0"/>
            </a:endParaRPr>
          </a:p>
        </p:txBody>
      </p:sp>
    </p:spTree>
    <p:extLst>
      <p:ext uri="{BB962C8B-B14F-4D97-AF65-F5344CB8AC3E}">
        <p14:creationId xmlns:p14="http://schemas.microsoft.com/office/powerpoint/2010/main" val="1107063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286000" y="548680"/>
            <a:ext cx="6858000" cy="5447645"/>
          </a:xfrm>
          <a:prstGeom prst="rect">
            <a:avLst/>
          </a:prstGeom>
        </p:spPr>
        <p:txBody>
          <a:bodyPr wrap="square">
            <a:spAutoFit/>
          </a:bodyPr>
          <a:lstStyle/>
          <a:p>
            <a:r>
              <a:rPr lang="ru-RU" sz="2400" b="1" dirty="0">
                <a:solidFill>
                  <a:schemeClr val="tx2">
                    <a:lumMod val="75000"/>
                  </a:schemeClr>
                </a:solidFill>
              </a:rPr>
              <a:t>«Очищение воды»</a:t>
            </a:r>
          </a:p>
          <a:p>
            <a:r>
              <a:rPr lang="ru-RU" dirty="0">
                <a:solidFill>
                  <a:schemeClr val="accent3">
                    <a:lumMod val="50000"/>
                  </a:schemeClr>
                </a:solidFill>
                <a:latin typeface="Arial" pitchFamily="34" charset="0"/>
                <a:cs typeface="Arial" pitchFamily="34" charset="0"/>
              </a:rPr>
              <a:t>Цель:  подвести детей к выводу о необходимости очищения воды перед употреблением.</a:t>
            </a:r>
          </a:p>
          <a:p>
            <a:r>
              <a:rPr lang="ru-RU" dirty="0">
                <a:solidFill>
                  <a:schemeClr val="accent3">
                    <a:lumMod val="50000"/>
                  </a:schemeClr>
                </a:solidFill>
                <a:latin typeface="Arial" pitchFamily="34" charset="0"/>
                <a:cs typeface="Arial" pitchFamily="34" charset="0"/>
              </a:rPr>
              <a:t>Материалы: стакан воды из реки, стакан с очищенной водой, йод, зеленка, ватные палочки.</a:t>
            </a:r>
          </a:p>
          <a:p>
            <a:r>
              <a:rPr lang="ru-RU" dirty="0">
                <a:solidFill>
                  <a:schemeClr val="accent3">
                    <a:lumMod val="50000"/>
                  </a:schemeClr>
                </a:solidFill>
                <a:latin typeface="Arial" pitchFamily="34" charset="0"/>
                <a:cs typeface="Arial" pitchFamily="34" charset="0"/>
              </a:rPr>
              <a:t>Методика проведения: воспитатель обращается к детям: «Сегодня я принесла вам воду, которую набрала из реки.  Пройдем в лабораторию». (Дети надевают фартуки, работают за столом). Затем  в набор для очистки воды положили йод и зеленку? (Йод обеззараживает воду). Педагог сообщает детям о том, что в природе йод можно заменить веточкой черемухи, соком чистотела.</a:t>
            </a:r>
          </a:p>
          <a:p>
            <a:r>
              <a:rPr lang="ru-RU" dirty="0">
                <a:solidFill>
                  <a:schemeClr val="accent3">
                    <a:lumMod val="50000"/>
                  </a:schemeClr>
                </a:solidFill>
                <a:latin typeface="Arial" pitchFamily="34" charset="0"/>
                <a:cs typeface="Arial" pitchFamily="34" charset="0"/>
              </a:rPr>
              <a:t>Воспитатель помогает детям сделать вывод: после очистки вода стала пригодной для употребления. Обращает внимание, что даже для очистки воды в стаканах потратили много времени и сил. Гораздо больше труда, средств, умных машин требуется, чтобы очистить воду для жителей всего города. В народе говорят: «Каждая капелька воды копеечек стоит».</a:t>
            </a:r>
          </a:p>
        </p:txBody>
      </p:sp>
    </p:spTree>
    <p:extLst>
      <p:ext uri="{BB962C8B-B14F-4D97-AF65-F5344CB8AC3E}">
        <p14:creationId xmlns:p14="http://schemas.microsoft.com/office/powerpoint/2010/main" val="2711960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Прямоугольник 4"/>
          <p:cNvSpPr/>
          <p:nvPr/>
        </p:nvSpPr>
        <p:spPr>
          <a:xfrm>
            <a:off x="2195736" y="260648"/>
            <a:ext cx="6768752" cy="6555641"/>
          </a:xfrm>
          <a:prstGeom prst="rect">
            <a:avLst/>
          </a:prstGeom>
        </p:spPr>
        <p:txBody>
          <a:bodyPr wrap="square">
            <a:spAutoFit/>
          </a:bodyPr>
          <a:lstStyle/>
          <a:p>
            <a:r>
              <a:rPr lang="ru-RU" sz="2400" b="1" dirty="0">
                <a:solidFill>
                  <a:schemeClr val="tx2">
                    <a:lumMod val="75000"/>
                  </a:schemeClr>
                </a:solidFill>
              </a:rPr>
              <a:t> «Имеет ли вода запах?»</a:t>
            </a:r>
            <a:endParaRPr lang="ru-RU" sz="2400" dirty="0">
              <a:solidFill>
                <a:schemeClr val="tx2">
                  <a:lumMod val="75000"/>
                </a:schemeClr>
              </a:solidFill>
            </a:endParaRPr>
          </a:p>
          <a:p>
            <a:r>
              <a:rPr lang="ru-RU" b="1" dirty="0">
                <a:solidFill>
                  <a:schemeClr val="accent3">
                    <a:lumMod val="50000"/>
                  </a:schemeClr>
                </a:solidFill>
                <a:latin typeface="Arial" pitchFamily="34" charset="0"/>
                <a:cs typeface="Arial" pitchFamily="34" charset="0"/>
              </a:rPr>
              <a:t>Цель: </a:t>
            </a:r>
            <a:r>
              <a:rPr lang="ru-RU" dirty="0">
                <a:solidFill>
                  <a:schemeClr val="accent3">
                    <a:lumMod val="50000"/>
                  </a:schemeClr>
                </a:solidFill>
                <a:latin typeface="Arial" pitchFamily="34" charset="0"/>
                <a:cs typeface="Arial" pitchFamily="34" charset="0"/>
              </a:rPr>
              <a:t>подвести детей к выводу о том, что вода без примесей не имеет запаха; вода с неизвестным запахом нельзя употреблять, чтобы не повредить здоровью.</a:t>
            </a:r>
          </a:p>
          <a:p>
            <a:r>
              <a:rPr lang="ru-RU" b="1" dirty="0">
                <a:solidFill>
                  <a:schemeClr val="accent3">
                    <a:lumMod val="50000"/>
                  </a:schemeClr>
                </a:solidFill>
                <a:latin typeface="Arial" pitchFamily="34" charset="0"/>
                <a:cs typeface="Arial" pitchFamily="34" charset="0"/>
              </a:rPr>
              <a:t>Материалы:</a:t>
            </a:r>
            <a:r>
              <a:rPr lang="ru-RU" dirty="0">
                <a:solidFill>
                  <a:schemeClr val="accent3">
                    <a:lumMod val="50000"/>
                  </a:schemeClr>
                </a:solidFill>
                <a:latin typeface="Arial" pitchFamily="34" charset="0"/>
                <a:cs typeface="Arial" pitchFamily="34" charset="0"/>
              </a:rPr>
              <a:t> стакан с минеральной негазированной водой, стакан с водопроводной водой, стакан с водой из аквариума, слабый раствор хлорной извести, пипетка, микроскоп, соломинка.</a:t>
            </a:r>
          </a:p>
          <a:p>
            <a:r>
              <a:rPr lang="ru-RU" b="1" dirty="0">
                <a:solidFill>
                  <a:schemeClr val="accent3">
                    <a:lumMod val="50000"/>
                  </a:schemeClr>
                </a:solidFill>
                <a:latin typeface="Arial" pitchFamily="34" charset="0"/>
                <a:cs typeface="Arial" pitchFamily="34" charset="0"/>
              </a:rPr>
              <a:t>Методика проведения:</a:t>
            </a:r>
            <a:r>
              <a:rPr lang="ru-RU" dirty="0">
                <a:solidFill>
                  <a:schemeClr val="accent3">
                    <a:lumMod val="50000"/>
                  </a:schemeClr>
                </a:solidFill>
                <a:latin typeface="Arial" pitchFamily="34" charset="0"/>
                <a:cs typeface="Arial" pitchFamily="34" charset="0"/>
              </a:rPr>
              <a:t> Воспитатель предлагает детям пройти в лабораторию и определить:</a:t>
            </a:r>
          </a:p>
          <a:p>
            <a:pPr lvl="0"/>
            <a:r>
              <a:rPr lang="ru-RU" dirty="0">
                <a:solidFill>
                  <a:schemeClr val="accent3">
                    <a:lumMod val="50000"/>
                  </a:schemeClr>
                </a:solidFill>
                <a:latin typeface="Arial" pitchFamily="34" charset="0"/>
                <a:cs typeface="Arial" pitchFamily="34" charset="0"/>
              </a:rPr>
              <a:t>В каком из стаканов вода минеральная, а в каком – </a:t>
            </a:r>
            <a:r>
              <a:rPr lang="ru-RU" dirty="0" smtClean="0">
                <a:solidFill>
                  <a:schemeClr val="accent3">
                    <a:lumMod val="50000"/>
                  </a:schemeClr>
                </a:solidFill>
                <a:latin typeface="Arial" pitchFamily="34" charset="0"/>
                <a:cs typeface="Arial" pitchFamily="34" charset="0"/>
              </a:rPr>
              <a:t>водопроводная? Чем </a:t>
            </a:r>
            <a:r>
              <a:rPr lang="ru-RU" dirty="0">
                <a:solidFill>
                  <a:schemeClr val="accent3">
                    <a:lumMod val="50000"/>
                  </a:schemeClr>
                </a:solidFill>
                <a:latin typeface="Arial" pitchFamily="34" charset="0"/>
                <a:cs typeface="Arial" pitchFamily="34" charset="0"/>
              </a:rPr>
              <a:t>пахнет вода из – под крана?</a:t>
            </a:r>
          </a:p>
          <a:p>
            <a:pPr lvl="0"/>
            <a:r>
              <a:rPr lang="ru-RU" dirty="0">
                <a:solidFill>
                  <a:schemeClr val="accent3">
                    <a:lumMod val="50000"/>
                  </a:schemeClr>
                </a:solidFill>
                <a:latin typeface="Arial" pitchFamily="34" charset="0"/>
                <a:cs typeface="Arial" pitchFamily="34" charset="0"/>
              </a:rPr>
              <a:t>Почему она пахнет </a:t>
            </a:r>
            <a:r>
              <a:rPr lang="ru-RU" dirty="0" smtClean="0">
                <a:solidFill>
                  <a:schemeClr val="accent3">
                    <a:lumMod val="50000"/>
                  </a:schemeClr>
                </a:solidFill>
                <a:latin typeface="Arial" pitchFamily="34" charset="0"/>
                <a:cs typeface="Arial" pitchFamily="34" charset="0"/>
              </a:rPr>
              <a:t>хлоркой? Затем </a:t>
            </a:r>
            <a:r>
              <a:rPr lang="ru-RU" dirty="0">
                <a:solidFill>
                  <a:schemeClr val="accent3">
                    <a:lumMod val="50000"/>
                  </a:schemeClr>
                </a:solidFill>
                <a:latin typeface="Arial" pitchFamily="34" charset="0"/>
                <a:cs typeface="Arial" pitchFamily="34" charset="0"/>
              </a:rPr>
              <a:t>воспитатель предлагает подойти к микроскопу и рассмотреть, что происходит с грязной водой, если в нее добавить раствор хлорной </a:t>
            </a:r>
            <a:r>
              <a:rPr lang="ru-RU" dirty="0" smtClean="0">
                <a:solidFill>
                  <a:schemeClr val="accent3">
                    <a:lumMod val="50000"/>
                  </a:schemeClr>
                </a:solidFill>
                <a:latin typeface="Arial" pitchFamily="34" charset="0"/>
                <a:cs typeface="Arial" pitchFamily="34" charset="0"/>
              </a:rPr>
              <a:t>извести. С </a:t>
            </a:r>
            <a:r>
              <a:rPr lang="ru-RU" dirty="0">
                <a:solidFill>
                  <a:schemeClr val="accent3">
                    <a:lumMod val="50000"/>
                  </a:schemeClr>
                </a:solidFill>
                <a:latin typeface="Arial" pitchFamily="34" charset="0"/>
                <a:cs typeface="Arial" pitchFamily="34" charset="0"/>
              </a:rPr>
              <a:t>этой целью берется капля воды из аквариума и рассматривается детьми под</a:t>
            </a:r>
          </a:p>
          <a:p>
            <a:r>
              <a:rPr lang="ru-RU" dirty="0">
                <a:solidFill>
                  <a:schemeClr val="accent3">
                    <a:lumMod val="50000"/>
                  </a:schemeClr>
                </a:solidFill>
                <a:latin typeface="Arial" pitchFamily="34" charset="0"/>
                <a:cs typeface="Arial" pitchFamily="34" charset="0"/>
              </a:rPr>
              <a:t>микроскопом . Затем в эту каплю добавляется капля раствора хлорной извести. С этой целью берется капля воды из аквариума и рассматривается детьми под микроскопом. Затем в эту каплю добавляется капля раствора хлорной извести. </a:t>
            </a:r>
          </a:p>
          <a:p>
            <a:r>
              <a:rPr lang="ru-RU" dirty="0">
                <a:solidFill>
                  <a:schemeClr val="accent3">
                    <a:lumMod val="50000"/>
                  </a:schemeClr>
                </a:solidFill>
                <a:latin typeface="Arial" pitchFamily="34" charset="0"/>
                <a:cs typeface="Arial" pitchFamily="34" charset="0"/>
              </a:rPr>
              <a:t>             </a:t>
            </a:r>
          </a:p>
        </p:txBody>
      </p:sp>
    </p:spTree>
    <p:extLst>
      <p:ext uri="{BB962C8B-B14F-4D97-AF65-F5344CB8AC3E}">
        <p14:creationId xmlns:p14="http://schemas.microsoft.com/office/powerpoint/2010/main" val="1040323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123728" y="116632"/>
            <a:ext cx="6678488" cy="6555641"/>
          </a:xfrm>
          <a:prstGeom prst="rect">
            <a:avLst/>
          </a:prstGeom>
        </p:spPr>
        <p:txBody>
          <a:bodyPr wrap="square">
            <a:spAutoFit/>
          </a:bodyPr>
          <a:lstStyle/>
          <a:p>
            <a:pPr lvl="0"/>
            <a:r>
              <a:rPr lang="ru-RU" dirty="0">
                <a:solidFill>
                  <a:prstClr val="black"/>
                </a:solidFill>
              </a:rPr>
              <a:t> </a:t>
            </a:r>
            <a:r>
              <a:rPr lang="ru-RU" dirty="0">
                <a:solidFill>
                  <a:srgbClr val="9BBB59">
                    <a:lumMod val="50000"/>
                  </a:srgbClr>
                </a:solidFill>
                <a:latin typeface="Arial" pitchFamily="34" charset="0"/>
                <a:cs typeface="Arial" pitchFamily="34" charset="0"/>
              </a:rPr>
              <a:t> Дети, наблюдая за происходящими изменениями, приходят к выводу, что хлорка убивает микробов, тем самым очищает воду. </a:t>
            </a:r>
            <a:r>
              <a:rPr lang="ru-RU" dirty="0" smtClean="0">
                <a:solidFill>
                  <a:schemeClr val="accent3">
                    <a:lumMod val="50000"/>
                  </a:schemeClr>
                </a:solidFill>
                <a:latin typeface="Arial" pitchFamily="34" charset="0"/>
                <a:cs typeface="Arial" pitchFamily="34" charset="0"/>
              </a:rPr>
              <a:t>Педагог сообщает</a:t>
            </a:r>
            <a:r>
              <a:rPr lang="ru-RU" dirty="0">
                <a:solidFill>
                  <a:schemeClr val="accent3">
                    <a:lumMod val="50000"/>
                  </a:schemeClr>
                </a:solidFill>
                <a:latin typeface="Arial" pitchFamily="34" charset="0"/>
                <a:cs typeface="Arial" pitchFamily="34" charset="0"/>
              </a:rPr>
              <a:t>, что в больших дозах хлор очень ядовит, поэтому специалисты </a:t>
            </a:r>
            <a:r>
              <a:rPr lang="ru-RU" dirty="0" smtClean="0">
                <a:solidFill>
                  <a:schemeClr val="accent3">
                    <a:lumMod val="50000"/>
                  </a:schemeClr>
                </a:solidFill>
                <a:latin typeface="Arial" pitchFamily="34" charset="0"/>
                <a:cs typeface="Arial" pitchFamily="34" charset="0"/>
              </a:rPr>
              <a:t>следят за </a:t>
            </a:r>
            <a:r>
              <a:rPr lang="ru-RU" dirty="0">
                <a:solidFill>
                  <a:schemeClr val="accent3">
                    <a:lumMod val="50000"/>
                  </a:schemeClr>
                </a:solidFill>
                <a:latin typeface="Arial" pitchFamily="34" charset="0"/>
                <a:cs typeface="Arial" pitchFamily="34" charset="0"/>
              </a:rPr>
              <a:t>тем, чтобы в водопроводные трубы попадал раствор хлорной </a:t>
            </a:r>
            <a:r>
              <a:rPr lang="ru-RU" dirty="0" smtClean="0">
                <a:solidFill>
                  <a:schemeClr val="accent3">
                    <a:lumMod val="50000"/>
                  </a:schemeClr>
                </a:solidFill>
                <a:latin typeface="Arial" pitchFamily="34" charset="0"/>
                <a:cs typeface="Arial" pitchFamily="34" charset="0"/>
              </a:rPr>
              <a:t>извести, безопасный </a:t>
            </a:r>
            <a:r>
              <a:rPr lang="ru-RU" dirty="0">
                <a:solidFill>
                  <a:schemeClr val="accent3">
                    <a:lumMod val="50000"/>
                  </a:schemeClr>
                </a:solidFill>
                <a:latin typeface="Arial" pitchFamily="34" charset="0"/>
                <a:cs typeface="Arial" pitchFamily="34" charset="0"/>
              </a:rPr>
              <a:t>для </a:t>
            </a:r>
            <a:r>
              <a:rPr lang="ru-RU" dirty="0" smtClean="0">
                <a:solidFill>
                  <a:schemeClr val="accent3">
                    <a:lumMod val="50000"/>
                  </a:schemeClr>
                </a:solidFill>
                <a:latin typeface="Arial" pitchFamily="34" charset="0"/>
                <a:cs typeface="Arial" pitchFamily="34" charset="0"/>
              </a:rPr>
              <a:t>людей. После </a:t>
            </a:r>
            <a:r>
              <a:rPr lang="ru-RU" dirty="0">
                <a:solidFill>
                  <a:schemeClr val="accent3">
                    <a:lumMod val="50000"/>
                  </a:schemeClr>
                </a:solidFill>
                <a:latin typeface="Arial" pitchFamily="34" charset="0"/>
                <a:cs typeface="Arial" pitchFamily="34" charset="0"/>
              </a:rPr>
              <a:t>этого задает детям вопрос: « Можно ли употреблять </a:t>
            </a:r>
            <a:r>
              <a:rPr lang="ru-RU" dirty="0" smtClean="0">
                <a:solidFill>
                  <a:schemeClr val="accent3">
                    <a:lumMod val="50000"/>
                  </a:schemeClr>
                </a:solidFill>
                <a:latin typeface="Arial" pitchFamily="34" charset="0"/>
                <a:cs typeface="Arial" pitchFamily="34" charset="0"/>
              </a:rPr>
              <a:t>воду, жидкость</a:t>
            </a:r>
            <a:r>
              <a:rPr lang="ru-RU" dirty="0">
                <a:solidFill>
                  <a:schemeClr val="accent3">
                    <a:lumMod val="50000"/>
                  </a:schemeClr>
                </a:solidFill>
                <a:latin typeface="Arial" pitchFamily="34" charset="0"/>
                <a:cs typeface="Arial" pitchFamily="34" charset="0"/>
              </a:rPr>
              <a:t>, имеющую резкий, незнакомый запах</a:t>
            </a:r>
            <a:r>
              <a:rPr lang="ru-RU" dirty="0" smtClean="0">
                <a:solidFill>
                  <a:schemeClr val="accent3">
                    <a:lumMod val="50000"/>
                  </a:schemeClr>
                </a:solidFill>
                <a:latin typeface="Arial" pitchFamily="34" charset="0"/>
                <a:cs typeface="Arial" pitchFamily="34" charset="0"/>
              </a:rPr>
              <a:t>?» Воспитатель </a:t>
            </a:r>
            <a:r>
              <a:rPr lang="ru-RU" dirty="0">
                <a:solidFill>
                  <a:schemeClr val="accent3">
                    <a:lumMod val="50000"/>
                  </a:schemeClr>
                </a:solidFill>
                <a:latin typeface="Arial" pitchFamily="34" charset="0"/>
                <a:cs typeface="Arial" pitchFamily="34" charset="0"/>
              </a:rPr>
              <a:t>подводит малышей к выводу: нельзя  </a:t>
            </a:r>
            <a:r>
              <a:rPr lang="ru-RU" dirty="0" smtClean="0">
                <a:solidFill>
                  <a:schemeClr val="accent3">
                    <a:lumMod val="50000"/>
                  </a:schemeClr>
                </a:solidFill>
                <a:latin typeface="Arial" pitchFamily="34" charset="0"/>
                <a:cs typeface="Arial" pitchFamily="34" charset="0"/>
              </a:rPr>
              <a:t>употреблять неочищенную </a:t>
            </a:r>
            <a:r>
              <a:rPr lang="ru-RU" dirty="0">
                <a:solidFill>
                  <a:schemeClr val="accent3">
                    <a:lumMod val="50000"/>
                  </a:schemeClr>
                </a:solidFill>
                <a:latin typeface="Arial" pitchFamily="34" charset="0"/>
                <a:cs typeface="Arial" pitchFamily="34" charset="0"/>
              </a:rPr>
              <a:t>воду, и имеющую резкий запах, а также пробовать на </a:t>
            </a:r>
            <a:r>
              <a:rPr lang="ru-RU" dirty="0" smtClean="0">
                <a:solidFill>
                  <a:schemeClr val="accent3">
                    <a:lumMod val="50000"/>
                  </a:schemeClr>
                </a:solidFill>
                <a:latin typeface="Arial" pitchFamily="34" charset="0"/>
                <a:cs typeface="Arial" pitchFamily="34" charset="0"/>
              </a:rPr>
              <a:t>вкус незнакомые </a:t>
            </a:r>
            <a:r>
              <a:rPr lang="ru-RU" dirty="0">
                <a:solidFill>
                  <a:schemeClr val="accent3">
                    <a:lumMod val="50000"/>
                  </a:schemeClr>
                </a:solidFill>
                <a:latin typeface="Arial" pitchFamily="34" charset="0"/>
                <a:cs typeface="Arial" pitchFamily="34" charset="0"/>
              </a:rPr>
              <a:t>напитки</a:t>
            </a:r>
            <a:r>
              <a:rPr lang="ru-RU" dirty="0" smtClean="0">
                <a:solidFill>
                  <a:schemeClr val="accent3">
                    <a:lumMod val="50000"/>
                  </a:schemeClr>
                </a:solidFill>
                <a:latin typeface="Arial" pitchFamily="34" charset="0"/>
                <a:cs typeface="Arial" pitchFamily="34" charset="0"/>
              </a:rPr>
              <a:t>.</a:t>
            </a:r>
          </a:p>
          <a:p>
            <a:pPr lvl="0"/>
            <a:r>
              <a:rPr lang="ru-RU" dirty="0" smtClean="0">
                <a:solidFill>
                  <a:schemeClr val="accent3">
                    <a:lumMod val="50000"/>
                  </a:schemeClr>
                </a:solidFill>
                <a:latin typeface="Arial" pitchFamily="34" charset="0"/>
                <a:cs typeface="Arial" pitchFamily="34" charset="0"/>
              </a:rPr>
              <a:t> </a:t>
            </a:r>
            <a:r>
              <a:rPr lang="ru-RU" sz="2400" b="1" dirty="0">
                <a:solidFill>
                  <a:schemeClr val="tx2">
                    <a:lumMod val="75000"/>
                  </a:schemeClr>
                </a:solidFill>
                <a:latin typeface="Arial" pitchFamily="34" charset="0"/>
                <a:cs typeface="Arial" pitchFamily="34" charset="0"/>
              </a:rPr>
              <a:t>« Ползущая вода»</a:t>
            </a:r>
          </a:p>
          <a:p>
            <a:pPr lvl="0"/>
            <a:r>
              <a:rPr lang="ru-RU" dirty="0">
                <a:solidFill>
                  <a:schemeClr val="accent3">
                    <a:lumMod val="50000"/>
                  </a:schemeClr>
                </a:solidFill>
                <a:latin typeface="Arial" pitchFamily="34" charset="0"/>
                <a:cs typeface="Arial" pitchFamily="34" charset="0"/>
              </a:rPr>
              <a:t>Цель : продемонстрировать, как можно очистить воду с помощью капилляров.</a:t>
            </a:r>
          </a:p>
          <a:p>
            <a:pPr lvl="0"/>
            <a:r>
              <a:rPr lang="ru-RU" dirty="0">
                <a:solidFill>
                  <a:schemeClr val="accent3">
                    <a:lumMod val="50000"/>
                  </a:schemeClr>
                </a:solidFill>
                <a:latin typeface="Arial" pitchFamily="34" charset="0"/>
                <a:cs typeface="Arial" pitchFamily="34" charset="0"/>
              </a:rPr>
              <a:t>Материалы: миска с водой, грязь, кастрюля, миска, бумажные салфетки.</a:t>
            </a:r>
          </a:p>
          <a:p>
            <a:pPr lvl="0"/>
            <a:r>
              <a:rPr lang="ru-RU" dirty="0">
                <a:solidFill>
                  <a:schemeClr val="accent3">
                    <a:lumMod val="50000"/>
                  </a:schemeClr>
                </a:solidFill>
                <a:latin typeface="Arial" pitchFamily="34" charset="0"/>
                <a:cs typeface="Arial" pitchFamily="34" charset="0"/>
              </a:rPr>
              <a:t>Методика проведения: наполнить миску наполовину водой, добавить в воду грязь и размешать. Затем перевернуть кастрюлю вверх дном и поставить  на стол. Поставить на кастрюлю пустую миску. Свернуть салфетку вдоль три раза, чтобы получилась длинная полоска. Окунуть один конец полоски в грязную воду, а другой пусть свисает в пустую миску. Оставить все в этом положении на сутки.</a:t>
            </a:r>
          </a:p>
        </p:txBody>
      </p:sp>
    </p:spTree>
    <p:extLst>
      <p:ext uri="{BB962C8B-B14F-4D97-AF65-F5344CB8AC3E}">
        <p14:creationId xmlns:p14="http://schemas.microsoft.com/office/powerpoint/2010/main" val="421485446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675</TotalTime>
  <Words>4689</Words>
  <Application>Microsoft Office PowerPoint</Application>
  <PresentationFormat>Экран (4:3)</PresentationFormat>
  <Paragraphs>219</Paragraphs>
  <Slides>33</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33</vt:i4>
      </vt:variant>
    </vt:vector>
  </HeadingPairs>
  <TitlesOfParts>
    <vt:vector size="37" baseType="lpstr">
      <vt:lpstr>Тема Office</vt:lpstr>
      <vt:lpstr>Diseño predeterminado</vt:lpstr>
      <vt:lpstr>1_Тема Office</vt:lpstr>
      <vt:lpstr>2_Тема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Опыты и эксперименты с воздухом</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43</cp:revision>
  <cp:lastPrinted>2016-05-02T11:21:39Z</cp:lastPrinted>
  <dcterms:created xsi:type="dcterms:W3CDTF">2016-03-29T15:52:55Z</dcterms:created>
  <dcterms:modified xsi:type="dcterms:W3CDTF">2016-05-02T11:49:40Z</dcterms:modified>
</cp:coreProperties>
</file>