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9" autoAdjust="0"/>
    <p:restoredTop sz="94660"/>
  </p:normalViewPr>
  <p:slideViewPr>
    <p:cSldViewPr snapToGrid="0">
      <p:cViewPr varScale="1">
        <p:scale>
          <a:sx n="46" d="100"/>
          <a:sy n="46" d="100"/>
        </p:scale>
        <p:origin x="7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229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93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5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81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31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822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73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19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42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299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39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73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28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68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56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4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56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70468CA-DD05-450D-AF53-90EC6C33B47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A07EDB3-7C10-4D93-9223-5630E5DF3E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47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gif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12" Type="http://schemas.openxmlformats.org/officeDocument/2006/relationships/image" Target="../media/image27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gif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27907" y="782308"/>
            <a:ext cx="9001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ahnschrift SemiLight" panose="020B0502040204020203" pitchFamily="34" charset="0"/>
              </a:rPr>
              <a:t> </a:t>
            </a:r>
            <a:r>
              <a:rPr lang="ru-RU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itka Text" panose="02000505000000020004" pitchFamily="2" charset="0"/>
              </a:rPr>
              <a:t> </a:t>
            </a:r>
            <a:endParaRPr lang="ru-RU" sz="3600" dirty="0">
              <a:latin typeface="Sitka Text" panose="02000505000000020004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93925" y="3901205"/>
            <a:ext cx="586945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Ермакова Наталья Владимировна,</a:t>
            </a:r>
          </a:p>
          <a:p>
            <a:r>
              <a:rPr lang="ru-RU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bg2">
                    <a:lumMod val="75000"/>
                  </a:schemeClr>
                </a:solidFill>
              </a:rPr>
              <a:t> учитель начальных классов                                   МБОУ «СШ №4»                                                                                         г. Десногорска Смоленской области</a:t>
            </a: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75514" y="905056"/>
            <a:ext cx="92943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Выявление способностей и талантов у младших школьников</a:t>
            </a:r>
          </a:p>
        </p:txBody>
      </p:sp>
      <p:pic>
        <p:nvPicPr>
          <p:cNvPr id="2052" name="Picture 4" descr="https://avatars.mds.yandex.net/get-zen_doc/1577695/pub_5de52beae4fff000adb639f2_5dece27486c4a900b03d34d2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522" y="3004811"/>
            <a:ext cx="4935254" cy="36590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497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8137" y="241228"/>
            <a:ext cx="86707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	</a:t>
            </a:r>
            <a:r>
              <a:rPr lang="ru-RU" dirty="0" smtClean="0">
                <a:ln w="0"/>
                <a:solidFill>
                  <a:schemeClr val="accent2">
                    <a:lumMod val="75000"/>
                  </a:schemeClr>
                </a:solidFill>
              </a:rPr>
              <a:t>Есть </a:t>
            </a:r>
            <a:r>
              <a:rPr lang="ru-RU" dirty="0">
                <a:ln w="0"/>
                <a:solidFill>
                  <a:schemeClr val="accent2">
                    <a:lumMod val="75000"/>
                  </a:schemeClr>
                </a:solidFill>
              </a:rPr>
              <a:t>великая формула К. Э. Циолковского, приоткрывающая завесу   тайны рождения творческого ума: “Сначала я открывал истины, известные многим, затем стал открывать истины, известные некоторым, и, наконец, стал открывать истины, никому еще неизвестные”. Видимо, это и есть путь становления творческой стороны интеллекта, путь развития изобретательского и исследовательского таланта. Наша обязанность – помочь ребенку встать на этот путь.</a:t>
            </a:r>
          </a:p>
        </p:txBody>
      </p:sp>
      <p:pic>
        <p:nvPicPr>
          <p:cNvPr id="4100" name="Picture 4" descr="http://klimanova.ucoz.ru/_si/0/2573911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1123" y="2572654"/>
            <a:ext cx="5463172" cy="3938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710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78882" y="485042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«Дети охотно всегда чем-нибудь занимаются.      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Это весьма полезно, 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а потому не только не следует этому мешать,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но нужно принимать меры к тому,</a:t>
            </a:r>
          </a:p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</a:rPr>
              <a:t> чтобы всегда у них было, что делать» </a:t>
            </a:r>
          </a:p>
          <a:p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                    Ян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</a:rPr>
              <a:t>Амос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</a:rPr>
              <a:t> Коменский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433" y="826717"/>
            <a:ext cx="5040714" cy="629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76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305" y="172853"/>
            <a:ext cx="29436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Одной из главных задач, поставленных президентом РФ В. В. Путиным перед образованием, является задача вхождения   России в топ-10 ведущих стран по качеству общего образования. Такое распоряжение главы государства прописано в указе «О национальных целях развития Российской Федерации на период до 2030 года»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144" y="100208"/>
            <a:ext cx="4849856" cy="6858000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7941501" y="4033381"/>
            <a:ext cx="3169085" cy="0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616" y="100208"/>
            <a:ext cx="4849856" cy="6858000"/>
          </a:xfrm>
          <a:prstGeom prst="rect">
            <a:avLst/>
          </a:prstGeom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3770334" y="1139868"/>
            <a:ext cx="3571810" cy="12527"/>
          </a:xfrm>
          <a:prstGeom prst="line">
            <a:avLst/>
          </a:prstGeom>
          <a:ln w="57150">
            <a:solidFill>
              <a:srgbClr val="FF0000">
                <a:alpha val="6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ooovashvibor.ru/img/svg/flagros_1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404" y="4873959"/>
            <a:ext cx="2730723" cy="198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009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254" y="207613"/>
            <a:ext cx="468500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Главная задача начальной школы – обеспечить развитие личности ребенка. Источниками полноценного развития ребенка выступают два вида деятельности.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Во-первых, любой ребенок развивается по мере освоения прошлого опыта человечества за счет приобщения к современной культуре.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 основе этого процесса лежит учебная деятельность, которая направлена на овладение ребенком знаниями и умениями, необходимыми для жизни в обществе.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Во – вторых, ребенок в процессе развития самостоятельно реализует свои возможности, благодаря творческой деятельности. В отличие от учебной, творческая деятельность не нацелена на освоение уже известных знаний.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9263" y="207613"/>
            <a:ext cx="4238373" cy="24935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7774" y="463922"/>
            <a:ext cx="550741" cy="5507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820" y="2839956"/>
            <a:ext cx="4797675" cy="38255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870" y="3922294"/>
            <a:ext cx="406691" cy="406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97546">
            <a:off x="5748168" y="4944559"/>
            <a:ext cx="896190" cy="5852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509334">
            <a:off x="9058791" y="4656472"/>
            <a:ext cx="799319" cy="829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317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7785" y="1730444"/>
            <a:ext cx="7090094" cy="512755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5840" y="0"/>
            <a:ext cx="103297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Осуществляя указанные виды деятельности, дети решают разные задачи и с разной целью. Младший школьник с живым любопытством воспринимает окружающую жизнь, которая каждый день раскрывает перед ним что-то новое. Здесь очень велика роль учителя, который повседневно воспитывает умение не просто смотреть, но и рассматривать, не просто слушать, но и прислушиваться.</a:t>
            </a:r>
          </a:p>
        </p:txBody>
      </p:sp>
    </p:spTree>
    <p:extLst>
      <p:ext uri="{BB962C8B-B14F-4D97-AF65-F5344CB8AC3E}">
        <p14:creationId xmlns:p14="http://schemas.microsoft.com/office/powerpoint/2010/main" val="343904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431" y="468465"/>
            <a:ext cx="527785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	В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мире существует огромное множество методик по выявлению способностей детей, но, на мой взгляд, далеко не все методики вызывают интерес у младших школьников (особенно первоклассников), а опросники, содержащие множество вопросов, скорее утомляют детей. В связи с этим на первый план выходят следующие способы выявления талантов и способностей: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	педагогическое наблюдение на уроках;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	изучения результатов деятельности (работ обучающихся);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	наблюдение за проектной деятельностью учащихся и анализ продуктов деятельности;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	интегрированные диагностические работы;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     	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519736" y="2935705"/>
            <a:ext cx="4401355" cy="34389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8210" y="3861322"/>
            <a:ext cx="575948" cy="5759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88280" y="3984835"/>
            <a:ext cx="548688" cy="5486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56158" y="789346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наблюдение за внеурочной деятельностью обучающихся (творческие работы, проекты, исследовательские работы и т д)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-	психолого-педагогические диагностики в форме игры.</a:t>
            </a:r>
          </a:p>
        </p:txBody>
      </p:sp>
    </p:spTree>
    <p:extLst>
      <p:ext uri="{BB962C8B-B14F-4D97-AF65-F5344CB8AC3E}">
        <p14:creationId xmlns:p14="http://schemas.microsoft.com/office/powerpoint/2010/main" val="277971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5274" y="0"/>
            <a:ext cx="4820652" cy="6494085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ru-RU" sz="1600" u="sng" dirty="0" smtClean="0"/>
              <a:t>Методика Е.А</a:t>
            </a:r>
            <a:r>
              <a:rPr lang="ru-RU" sz="1600" u="sng" dirty="0"/>
              <a:t>. Панько «Придумай игру», </a:t>
            </a:r>
            <a:r>
              <a:rPr lang="ru-RU" sz="1600" dirty="0"/>
              <a:t>которая направлена на определение способности к прогнозированию, предвосхищению и обеспечению возможности более быстрого решения проблем.</a:t>
            </a:r>
          </a:p>
          <a:p>
            <a:r>
              <a:rPr lang="ru-RU" sz="1600" dirty="0"/>
              <a:t>                    Инструкция к проведению</a:t>
            </a:r>
          </a:p>
          <a:p>
            <a:r>
              <a:rPr lang="ru-RU" sz="1600" dirty="0"/>
              <a:t>Ученик получает задание на 5 минут придумать какую-либо игру и подробно рассказать о ней, отвечая на следующие вопросы экспериментатора:</a:t>
            </a:r>
          </a:p>
          <a:p>
            <a:r>
              <a:rPr lang="ru-RU" sz="1600" dirty="0"/>
              <a:t>1. Как называется игра?</a:t>
            </a:r>
          </a:p>
          <a:p>
            <a:r>
              <a:rPr lang="ru-RU" sz="1600" dirty="0"/>
              <a:t>2. В чем она состоит?</a:t>
            </a:r>
          </a:p>
          <a:p>
            <a:r>
              <a:rPr lang="ru-RU" sz="1600" dirty="0"/>
              <a:t>3. Сколько человек необходимо для игры?</a:t>
            </a:r>
          </a:p>
          <a:p>
            <a:r>
              <a:rPr lang="ru-RU" sz="1600" dirty="0"/>
              <a:t>4. Какие роли получают участники в игре?</a:t>
            </a:r>
          </a:p>
          <a:p>
            <a:r>
              <a:rPr lang="ru-RU" sz="1600" dirty="0"/>
              <a:t>5. Как будет проходить игра?</a:t>
            </a:r>
          </a:p>
          <a:p>
            <a:r>
              <a:rPr lang="ru-RU" sz="1600" dirty="0"/>
              <a:t>6. Каковы правила игры?</a:t>
            </a:r>
          </a:p>
          <a:p>
            <a:r>
              <a:rPr lang="ru-RU" sz="1600" dirty="0"/>
              <a:t>7. Чем должна будет закончиться игра?</a:t>
            </a:r>
          </a:p>
          <a:p>
            <a:r>
              <a:rPr lang="ru-RU" sz="1600" dirty="0"/>
              <a:t>8. Как будут оцениваться результаты игры и успехи отдельных участников?</a:t>
            </a:r>
          </a:p>
          <a:p>
            <a:r>
              <a:rPr lang="ru-RU" sz="1600" dirty="0"/>
              <a:t>В ответах младшего школьника оценивается не речь, а содержание придуманной игры. В этой связи, спрашивая ученика, необходимо помогать ему – постоянно задавать наводящие вопросы, которые, однако, не должны подсказывать ответ.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27294" y="0"/>
            <a:ext cx="6096000" cy="6494085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>
            <a:spAutoFit/>
          </a:bodyPr>
          <a:lstStyle/>
          <a:p>
            <a:r>
              <a:rPr lang="ru-RU" sz="1600" u="sng" dirty="0"/>
              <a:t>Для выявления креативности я использую специальную методику «Вербальная фантазия» (автор Р. С. </a:t>
            </a:r>
            <a:r>
              <a:rPr lang="ru-RU" sz="1600" u="sng" dirty="0" err="1"/>
              <a:t>Немов</a:t>
            </a:r>
            <a:r>
              <a:rPr lang="ru-RU" sz="1600" u="sng" dirty="0"/>
              <a:t>).</a:t>
            </a:r>
          </a:p>
          <a:p>
            <a:r>
              <a:rPr lang="ru-RU" sz="1600" dirty="0"/>
              <a:t>Инструкция</a:t>
            </a:r>
          </a:p>
          <a:p>
            <a:r>
              <a:rPr lang="ru-RU" sz="1600" dirty="0"/>
              <a:t>Школьнику дается задание придумать рассказ (историю, сказку) о каком-либо живом существе (человеке, животном) или о чем-либо ином по выбору ребенка и изложить его устно в течение не более 5 минут (в УМК «Школа России» подобные задания есть в учебнике и тетрадях на печатной основе по «Литературному чтению») На придумывание темы или сюжета рассказа (истории, сказки) отводится до 1 минуты, после этого ребенок приступает к рассказу. </a:t>
            </a:r>
          </a:p>
          <a:p>
            <a:r>
              <a:rPr lang="ru-RU" sz="1600" dirty="0"/>
              <a:t>В ходе рассказа творчество ребенка оценивается по следующим признакам:</a:t>
            </a:r>
          </a:p>
          <a:p>
            <a:r>
              <a:rPr lang="ru-RU" sz="1600" dirty="0"/>
              <a:t>1) скорость процессов воображения;</a:t>
            </a:r>
          </a:p>
          <a:p>
            <a:r>
              <a:rPr lang="ru-RU" sz="1600" dirty="0"/>
              <a:t>2) необычность, оригинальность образов;</a:t>
            </a:r>
          </a:p>
          <a:p>
            <a:r>
              <a:rPr lang="ru-RU" sz="1600" dirty="0"/>
              <a:t>3) богатство фантазии;</a:t>
            </a:r>
          </a:p>
          <a:p>
            <a:r>
              <a:rPr lang="ru-RU" sz="1600" dirty="0"/>
              <a:t>4) глубина и проработанность (</a:t>
            </a:r>
            <a:r>
              <a:rPr lang="ru-RU" sz="1600" dirty="0" err="1"/>
              <a:t>детализированность</a:t>
            </a:r>
            <a:r>
              <a:rPr lang="ru-RU" sz="1600" dirty="0"/>
              <a:t>) образов;</a:t>
            </a:r>
          </a:p>
          <a:p>
            <a:r>
              <a:rPr lang="ru-RU" sz="1600" dirty="0"/>
              <a:t>5) впечатлительность, эмоциональность образов.</a:t>
            </a:r>
          </a:p>
          <a:p>
            <a:r>
              <a:rPr lang="ru-RU" sz="1600" dirty="0"/>
              <a:t>По каждому из этих признаков рассказ получает от 0 до 2 баллов.</a:t>
            </a:r>
          </a:p>
          <a:p>
            <a:r>
              <a:rPr lang="ru-RU" sz="1600" dirty="0"/>
              <a:t>0 баллов – данный признак в рассказе отсутствует;</a:t>
            </a:r>
          </a:p>
          <a:p>
            <a:r>
              <a:rPr lang="ru-RU" sz="1600" dirty="0"/>
              <a:t>1балл – данный признак имеется, но выражен слабо;</a:t>
            </a:r>
          </a:p>
          <a:p>
            <a:r>
              <a:rPr lang="ru-RU" sz="1600" dirty="0"/>
              <a:t>2балла – соответствующий признак выражен достаточно сильно. </a:t>
            </a:r>
          </a:p>
        </p:txBody>
      </p:sp>
    </p:spTree>
    <p:extLst>
      <p:ext uri="{BB962C8B-B14F-4D97-AF65-F5344CB8AC3E}">
        <p14:creationId xmlns:p14="http://schemas.microsoft.com/office/powerpoint/2010/main" val="175794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3463" y="0"/>
            <a:ext cx="109477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«Мир моих 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увлечений </a:t>
            </a: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Цель проекта: развить интерес к творческой исследовательской деятельности.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Задачи: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выявить способности детей к тому или иному виду деятельности;                                                                 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развить у детей познавательную активность;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развить у детей образное мышление, фантазию творческие способности;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развить умение обобщать полученные знания, применять их на практике;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развить художественно- эстетический вкус;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развить и совершенствовать ораторское искусство;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обогащать и расширять словарный запас детей.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Планируемые результаты 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Личностные: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проявление интереса к познанию;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умение самостоятельно организовывать совместную деятельность                          со	сверстниками;                                                                                                                          проявление готовности следовать основным нравственным нормам (отношение к людям, объективная оценка себя и других людей).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·</a:t>
            </a: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</a:rPr>
              <a:t>Метапредметные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освоение информационно–технологических умений (поиск, обработка, преобразование информации; представление информации в разных видах и формах);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овладение умениями строить диалогическую речь (обмениваться доступной информацией, учитывать особенности диалога и участников общения; высказывать свою точку зрения);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проявление готовности к речевому творчеству;  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освоение умениями планировать деятельность (намечать цель; выбирать целесообразные средства достижения цели);</a:t>
            </a:r>
          </a:p>
          <a:p>
            <a:r>
              <a:rPr lang="ru-RU" sz="1600" dirty="0">
                <a:solidFill>
                  <a:schemeClr val="accent1">
                    <a:lumMod val="75000"/>
                  </a:schemeClr>
                </a:solidFill>
              </a:rPr>
              <a:t>o	овладение умениями анализировать (определять целесообразность действий, операций, средств);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1466" y="128003"/>
            <a:ext cx="2870534" cy="1674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6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88" y="184139"/>
            <a:ext cx="4214129" cy="335314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543" y="3537285"/>
            <a:ext cx="4633161" cy="3153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191" y="1106905"/>
            <a:ext cx="348914" cy="3489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75458" y="4742055"/>
            <a:ext cx="371888" cy="3718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4098" y="1281362"/>
            <a:ext cx="4826285" cy="3709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4568" y="2764228"/>
            <a:ext cx="371888" cy="371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438" y="2860132"/>
            <a:ext cx="371888" cy="3718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768" y="2488244"/>
            <a:ext cx="371888" cy="37188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2719" y="2598821"/>
            <a:ext cx="371888" cy="37188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04109">
            <a:off x="8070025" y="343053"/>
            <a:ext cx="3718359" cy="273005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79098" y="1083931"/>
            <a:ext cx="371888" cy="37188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252" y="897987"/>
            <a:ext cx="371888" cy="37188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9294" y="897987"/>
            <a:ext cx="371888" cy="3718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917" y="4170009"/>
            <a:ext cx="3944196" cy="222169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161" y="5113943"/>
            <a:ext cx="371888" cy="371888"/>
          </a:xfrm>
          <a:prstGeom prst="rect">
            <a:avLst/>
          </a:prstGeom>
        </p:spPr>
      </p:pic>
      <p:pic>
        <p:nvPicPr>
          <p:cNvPr id="1026" name="Picture 2" descr="Анимация Бабочки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504" y="5164374"/>
            <a:ext cx="1762865" cy="145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Анимация Бабочки"/>
          <p:cNvPicPr>
            <a:picLocks noChangeAspect="1" noChangeArrowheads="1" noCrop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504" y="184138"/>
            <a:ext cx="1272810" cy="132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Анимация Бабочки"/>
          <p:cNvPicPr>
            <a:picLocks noChangeAspect="1" noChangeArrowheads="1" noCrop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888" y="2950172"/>
            <a:ext cx="895350" cy="58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44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Фиолетовый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233</TotalTime>
  <Words>641</Words>
  <Application>Microsoft Office PowerPoint</Application>
  <PresentationFormat>Широкоэкранный</PresentationFormat>
  <Paragraphs>71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Bahnschrift SemiLight</vt:lpstr>
      <vt:lpstr>Century Gothic</vt:lpstr>
      <vt:lpstr>Sitka Text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Gamer-PC</dc:creator>
  <cp:lastModifiedBy>Gamer-PC</cp:lastModifiedBy>
  <cp:revision>23</cp:revision>
  <dcterms:created xsi:type="dcterms:W3CDTF">2021-02-18T15:24:55Z</dcterms:created>
  <dcterms:modified xsi:type="dcterms:W3CDTF">2021-05-20T21:23:17Z</dcterms:modified>
</cp:coreProperties>
</file>