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sldIdLst>
    <p:sldId id="271" r:id="rId2"/>
    <p:sldId id="258" r:id="rId3"/>
    <p:sldId id="257" r:id="rId4"/>
    <p:sldId id="259" r:id="rId5"/>
    <p:sldId id="260" r:id="rId6"/>
    <p:sldId id="261" r:id="rId7"/>
    <p:sldId id="262" r:id="rId8"/>
    <p:sldId id="263" r:id="rId9"/>
    <p:sldId id="264" r:id="rId10"/>
    <p:sldId id="265" r:id="rId11"/>
    <p:sldId id="266" r:id="rId12"/>
    <p:sldId id="267" r:id="rId13"/>
    <p:sldId id="27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A661CC6-64CA-420D-8CB9-B13D91E4C931}" type="datetimeFigureOut">
              <a:rPr lang="ru-RU"/>
              <a:pPr>
                <a:defRPr/>
              </a:pPr>
              <a:t>21.05.2021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AFD8953-21D2-44C1-AC62-4A5E3AE8BFE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ru-RU"/>
              <a:t>Образец заголовка</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pPr>
              <a:defRPr/>
            </a:pPr>
            <a:fld id="{EA64720E-81D3-432E-A850-F24A153AF1A6}" type="datetime1">
              <a:rPr lang="ru-RU" smtClean="0"/>
              <a:pPr>
                <a:defRPr/>
              </a:pPr>
              <a:t>21.05.2021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CFED511A-5424-4F59-A4B0-805E9ACB0231}" type="slidenum">
              <a:rPr lang="ru-RU" smtClean="0"/>
              <a:pPr>
                <a:defRPr/>
              </a:pPr>
              <a:t>‹#›</a:t>
            </a:fld>
            <a:endParaRPr lang="ru-RU"/>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18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46957164-AC78-49C8-A027-9AF2129BEB3B}" type="datetime1">
              <a:rPr lang="ru-RU" smtClean="0"/>
              <a:pPr>
                <a:defRPr/>
              </a:pPr>
              <a:t>21.05.2021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87E6A4FC-C791-4E0A-AEAC-322C754E367F}" type="slidenum">
              <a:rPr lang="ru-RU" smtClean="0"/>
              <a:pPr>
                <a:defRPr/>
              </a:pPr>
              <a:t>‹#›</a:t>
            </a:fld>
            <a:endParaRPr lang="ru-RU"/>
          </a:p>
        </p:txBody>
      </p:sp>
    </p:spTree>
    <p:extLst>
      <p:ext uri="{BB962C8B-B14F-4D97-AF65-F5344CB8AC3E}">
        <p14:creationId xmlns:p14="http://schemas.microsoft.com/office/powerpoint/2010/main" val="283176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ru-RU"/>
              <a:t>Образец заголовка</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AD0C68C5-A60D-4102-8024-CFFDA2A2E45E}" type="datetime1">
              <a:rPr lang="ru-RU" smtClean="0"/>
              <a:pPr>
                <a:defRPr/>
              </a:pPr>
              <a:t>21.05.2021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C7C8ACF-FCAA-49A1-A231-963EE4A0BDFB}" type="slidenum">
              <a:rPr lang="ru-RU" smtClean="0"/>
              <a:pPr>
                <a:defRPr/>
              </a:pPr>
              <a:t>‹#›</a:t>
            </a:fld>
            <a:endParaRPr lang="ru-RU"/>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510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3E10AAD8-DF51-4EDD-9D6E-4D764853822B}" type="datetime1">
              <a:rPr lang="ru-RU" smtClean="0"/>
              <a:pPr>
                <a:defRPr/>
              </a:pPr>
              <a:t>21.05.2021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57165412-ED4A-4886-83F9-0C03F5DE0551}" type="slidenum">
              <a:rPr lang="ru-RU" smtClean="0"/>
              <a:pPr>
                <a:defRPr/>
              </a:pPr>
              <a:t>‹#›</a:t>
            </a:fld>
            <a:endParaRPr lang="ru-RU"/>
          </a:p>
        </p:txBody>
      </p:sp>
    </p:spTree>
    <p:extLst>
      <p:ext uri="{BB962C8B-B14F-4D97-AF65-F5344CB8AC3E}">
        <p14:creationId xmlns:p14="http://schemas.microsoft.com/office/powerpoint/2010/main" val="1762779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ru-RU"/>
              <a:t>Образец заголовка</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a:defRPr/>
            </a:pPr>
            <a:fld id="{C4BA1536-1D9B-46B2-914C-639F85F13B2F}" type="datetime1">
              <a:rPr lang="ru-RU" smtClean="0"/>
              <a:pPr>
                <a:defRPr/>
              </a:pPr>
              <a:t>21.05.2021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95A81DB4-16D1-42BE-899A-6D31254B267F}" type="slidenum">
              <a:rPr lang="ru-RU" smtClean="0"/>
              <a:pPr>
                <a:defRPr/>
              </a:pPr>
              <a:t>‹#›</a:t>
            </a:fld>
            <a:endParaRPr lang="ru-RU"/>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4917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pPr>
              <a:defRPr/>
            </a:pPr>
            <a:fld id="{56AB96FF-D80A-4135-B708-8FCA3AAC7747}" type="datetime1">
              <a:rPr lang="ru-RU" smtClean="0"/>
              <a:pPr>
                <a:defRPr/>
              </a:pPr>
              <a:t>21.05.2021</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FFE13D17-459C-4154-973A-FAFBEF95FBF2}" type="slidenum">
              <a:rPr lang="ru-RU" smtClean="0"/>
              <a:pPr>
                <a:defRPr/>
              </a:pPr>
              <a:t>‹#›</a:t>
            </a:fld>
            <a:endParaRPr lang="ru-RU"/>
          </a:p>
        </p:txBody>
      </p:sp>
    </p:spTree>
    <p:extLst>
      <p:ext uri="{BB962C8B-B14F-4D97-AF65-F5344CB8AC3E}">
        <p14:creationId xmlns:p14="http://schemas.microsoft.com/office/powerpoint/2010/main" val="4201576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ru-RU"/>
              <a:t>Образец заголовка</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768096" y="2967788"/>
            <a:ext cx="3566160" cy="33415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a:t>Образец текста</a:t>
            </a:r>
          </a:p>
        </p:txBody>
      </p:sp>
      <p:sp>
        <p:nvSpPr>
          <p:cNvPr id="6" name="Content Placeholder 5"/>
          <p:cNvSpPr>
            <a:spLocks noGrp="1"/>
          </p:cNvSpPr>
          <p:nvPr>
            <p:ph sz="quarter" idx="4"/>
          </p:nvPr>
        </p:nvSpPr>
        <p:spPr>
          <a:xfrm>
            <a:off x="4491990" y="2967788"/>
            <a:ext cx="3566160" cy="33415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pPr>
              <a:defRPr/>
            </a:pPr>
            <a:fld id="{A2C1DC8D-0F40-4155-AD9B-A36F8A135C53}" type="datetime1">
              <a:rPr lang="ru-RU" smtClean="0"/>
              <a:pPr>
                <a:defRPr/>
              </a:pPr>
              <a:t>21.05.2021</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1CBB0068-0ED7-4135-92E8-D8E95D4FAD48}" type="slidenum">
              <a:rPr lang="ru-RU" smtClean="0"/>
              <a:pPr>
                <a:defRPr/>
              </a:pPr>
              <a:t>‹#›</a:t>
            </a:fld>
            <a:endParaRPr lang="ru-RU"/>
          </a:p>
        </p:txBody>
      </p:sp>
    </p:spTree>
    <p:extLst>
      <p:ext uri="{BB962C8B-B14F-4D97-AF65-F5344CB8AC3E}">
        <p14:creationId xmlns:p14="http://schemas.microsoft.com/office/powerpoint/2010/main" val="3736086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a:defRPr/>
            </a:pPr>
            <a:fld id="{A4B578BF-6CFD-4986-83FF-1A9B416E3AF6}" type="datetime1">
              <a:rPr lang="ru-RU" smtClean="0"/>
              <a:pPr>
                <a:defRPr/>
              </a:pPr>
              <a:t>21.05.2021</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D8CCDD91-C0E4-40A4-953B-832B98C550A3}" type="slidenum">
              <a:rPr lang="ru-RU" smtClean="0"/>
              <a:pPr>
                <a:defRPr/>
              </a:pPr>
              <a:t>‹#›</a:t>
            </a:fld>
            <a:endParaRPr lang="ru-RU"/>
          </a:p>
        </p:txBody>
      </p:sp>
    </p:spTree>
    <p:extLst>
      <p:ext uri="{BB962C8B-B14F-4D97-AF65-F5344CB8AC3E}">
        <p14:creationId xmlns:p14="http://schemas.microsoft.com/office/powerpoint/2010/main" val="3763451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FA28640-EFB5-420A-8901-51301790EA03}" type="datetime1">
              <a:rPr lang="ru-RU" smtClean="0"/>
              <a:pPr>
                <a:defRPr/>
              </a:pPr>
              <a:t>21.05.2021</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FB0DE4C8-550B-48A0-80CF-8B3BEE496618}" type="slidenum">
              <a:rPr lang="ru-RU" smtClean="0"/>
              <a:pPr>
                <a:defRPr/>
              </a:pPr>
              <a:t>‹#›</a:t>
            </a:fld>
            <a:endParaRPr lang="ru-RU"/>
          </a:p>
        </p:txBody>
      </p:sp>
    </p:spTree>
    <p:extLst>
      <p:ext uri="{BB962C8B-B14F-4D97-AF65-F5344CB8AC3E}">
        <p14:creationId xmlns:p14="http://schemas.microsoft.com/office/powerpoint/2010/main" val="86123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ru-RU"/>
              <a:t>Образец заголовка</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0A058AD-A3C9-4F9A-81C0-51F710529C5B}" type="datetime1">
              <a:rPr lang="ru-RU" smtClean="0"/>
              <a:pPr>
                <a:defRPr/>
              </a:pPr>
              <a:t>21.05.2021</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129200D7-C804-447C-86BB-9A0CE4A0467B}" type="slidenum">
              <a:rPr lang="ru-RU" smtClean="0"/>
              <a:pPr>
                <a:defRPr/>
              </a:pPr>
              <a:t>‹#›</a:t>
            </a:fld>
            <a:endParaRPr lang="ru-RU"/>
          </a:p>
        </p:txBody>
      </p:sp>
    </p:spTree>
    <p:extLst>
      <p:ext uri="{BB962C8B-B14F-4D97-AF65-F5344CB8AC3E}">
        <p14:creationId xmlns:p14="http://schemas.microsoft.com/office/powerpoint/2010/main" val="90286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0945D253-D30A-43B9-9321-EC62B49827D4}" type="datetime1">
              <a:rPr lang="ru-RU" smtClean="0"/>
              <a:pPr>
                <a:defRPr/>
              </a:pPr>
              <a:t>21.05.2021</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C4152C6-D7ED-471C-B718-9728258F40E3}" type="slidenum">
              <a:rPr lang="ru-RU" smtClean="0"/>
              <a:pPr>
                <a:defRPr/>
              </a:pPr>
              <a:t>‹#›</a:t>
            </a:fld>
            <a:endParaRPr lang="ru-RU"/>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14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a:defRPr/>
            </a:pPr>
            <a:fld id="{5BD3154A-ED6F-43BA-8A5A-2C272697BC4F}" type="datetime1">
              <a:rPr lang="ru-RU" smtClean="0"/>
              <a:pPr>
                <a:defRPr/>
              </a:pPr>
              <a:t>21.05.2021</a:t>
            </a:fld>
            <a:endParaRPr lang="ru-RU"/>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pPr>
              <a:defRPr/>
            </a:pPr>
            <a:endParaRPr lang="ru-RU"/>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a:defRPr/>
            </a:pPr>
            <a:fld id="{AC2C00CD-6CA6-4F9E-8815-1F2789112ED9}" type="slidenum">
              <a:rPr lang="ru-RU" smtClean="0"/>
              <a:pPr>
                <a:defRPr/>
              </a:pPr>
              <a:t>‹#›</a:t>
            </a:fld>
            <a:endParaRPr lang="ru-RU"/>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2012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44CDBC-5A5F-48ED-A3B2-B06BE341F658}"/>
              </a:ext>
            </a:extLst>
          </p:cNvPr>
          <p:cNvSpPr>
            <a:spLocks noGrp="1"/>
          </p:cNvSpPr>
          <p:nvPr>
            <p:ph type="ctrTitle"/>
          </p:nvPr>
        </p:nvSpPr>
        <p:spPr>
          <a:xfrm>
            <a:off x="609278" y="3140968"/>
            <a:ext cx="8534722" cy="1463040"/>
          </a:xfrm>
        </p:spPr>
        <p:txBody>
          <a:bodyPr/>
          <a:lstStyle/>
          <a:p>
            <a:r>
              <a:rPr lang="ru-RU" dirty="0"/>
              <a:t>Адаптация детей к детскому саду</a:t>
            </a:r>
          </a:p>
        </p:txBody>
      </p:sp>
      <p:sp>
        <p:nvSpPr>
          <p:cNvPr id="3" name="Подзаголовок 2">
            <a:extLst>
              <a:ext uri="{FF2B5EF4-FFF2-40B4-BE49-F238E27FC236}">
                <a16:creationId xmlns:a16="http://schemas.microsoft.com/office/drawing/2014/main" id="{320EF6B7-7392-4233-A2C9-406CCA3D23D4}"/>
              </a:ext>
            </a:extLst>
          </p:cNvPr>
          <p:cNvSpPr>
            <a:spLocks noGrp="1"/>
          </p:cNvSpPr>
          <p:nvPr>
            <p:ph type="subTitle" idx="1"/>
          </p:nvPr>
        </p:nvSpPr>
        <p:spPr/>
        <p:txBody>
          <a:bodyPr/>
          <a:lstStyle/>
          <a:p>
            <a:r>
              <a:rPr lang="ru-RU" dirty="0"/>
              <a:t>Выполнила </a:t>
            </a:r>
          </a:p>
          <a:p>
            <a:r>
              <a:rPr lang="ru-RU" dirty="0"/>
              <a:t>Соколовская Анастасия</a:t>
            </a:r>
          </a:p>
          <a:p>
            <a:r>
              <a:rPr lang="ru-RU" dirty="0"/>
              <a:t>Группа 11в</a:t>
            </a:r>
          </a:p>
        </p:txBody>
      </p:sp>
    </p:spTree>
    <p:extLst>
      <p:ext uri="{BB962C8B-B14F-4D97-AF65-F5344CB8AC3E}">
        <p14:creationId xmlns:p14="http://schemas.microsoft.com/office/powerpoint/2010/main" val="3635155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0325" y="901864"/>
            <a:ext cx="8229600" cy="928694"/>
          </a:xfrm>
          <a:noFill/>
          <a:ln>
            <a:noFill/>
          </a:ln>
        </p:spPr>
        <p:txBody>
          <a:bodyPr>
            <a:normAutofit fontScale="90000"/>
          </a:bodyPr>
          <a:lstStyle/>
          <a:p>
            <a:r>
              <a:rPr lang="ru-RU" sz="2800" dirty="0">
                <a:solidFill>
                  <a:schemeClr val="tx1"/>
                </a:solidFill>
                <a:latin typeface="Times New Roman" pitchFamily="18" charset="0"/>
                <a:cs typeface="Times New Roman" pitchFamily="18" charset="0"/>
              </a:rPr>
              <a:t>От чего же зависит характер и длительность адаптационного периода?</a:t>
            </a:r>
            <a:endParaRPr lang="ru-RU" sz="2800" dirty="0">
              <a:solidFill>
                <a:schemeClr val="tx1"/>
              </a:solidFill>
            </a:endParaRPr>
          </a:p>
        </p:txBody>
      </p:sp>
      <p:sp>
        <p:nvSpPr>
          <p:cNvPr id="3" name="Содержимое 2"/>
          <p:cNvSpPr>
            <a:spLocks noGrp="1"/>
          </p:cNvSpPr>
          <p:nvPr>
            <p:ph idx="1"/>
          </p:nvPr>
        </p:nvSpPr>
        <p:spPr>
          <a:xfrm>
            <a:off x="639132" y="1830558"/>
            <a:ext cx="8037324" cy="4777306"/>
          </a:xfrm>
          <a:ln>
            <a:noFill/>
          </a:ln>
          <a:effectLst/>
          <a:scene3d>
            <a:camera prst="orthographicFront">
              <a:rot lat="0" lon="0" rev="0"/>
            </a:camera>
            <a:lightRig rig="chilly" dir="t">
              <a:rot lat="0" lon="0" rev="18480000"/>
            </a:lightRig>
          </a:scene3d>
          <a:sp3d prstMaterial="clear">
            <a:bevelT h="63500"/>
          </a:sp3d>
        </p:spPr>
        <p:txBody>
          <a:bodyPr>
            <a:normAutofit/>
          </a:bodyPr>
          <a:lstStyle/>
          <a:p>
            <a:r>
              <a:rPr lang="ru-RU" sz="1800" u="sng" dirty="0">
                <a:latin typeface="Times New Roman" pitchFamily="18" charset="0"/>
                <a:cs typeface="Times New Roman" pitchFamily="18" charset="0"/>
              </a:rPr>
              <a:t> условий жизни в семье</a:t>
            </a:r>
            <a:r>
              <a:rPr lang="ru-RU" sz="1800" dirty="0">
                <a:latin typeface="Times New Roman" pitchFamily="18" charset="0"/>
                <a:cs typeface="Times New Roman" pitchFamily="18" charset="0"/>
              </a:rPr>
              <a:t>. Это создание режима дня в соответствии с возрастом и индивидуальными особенностями, формирование у детей умений и навыков, а также личностных качеств (умение играть с игрушками, общаться со взрослыми и детьми, самостоятельно обслуживать себя и т.д.). Если ребенок приходит из семьи, где не были созданы условия для его правильного развития, то, естественно, ему будет очень трудно привыкать к условиям дошкольного учреждения.</a:t>
            </a:r>
          </a:p>
          <a:p>
            <a:r>
              <a:rPr lang="ru-RU" sz="1800" dirty="0">
                <a:latin typeface="Times New Roman" pitchFamily="18" charset="0"/>
                <a:cs typeface="Times New Roman" pitchFamily="18" charset="0"/>
              </a:rPr>
              <a:t> </a:t>
            </a:r>
            <a:r>
              <a:rPr lang="ru-RU" sz="1800" u="sng" dirty="0">
                <a:latin typeface="Times New Roman" pitchFamily="18" charset="0"/>
                <a:cs typeface="Times New Roman" pitchFamily="18" charset="0"/>
              </a:rPr>
              <a:t>уровня тренированности адаптационных механизмов, опыта общения со сверстниками и взрослыми.</a:t>
            </a:r>
            <a:r>
              <a:rPr lang="ru-RU" sz="1800" dirty="0">
                <a:latin typeface="Times New Roman" pitchFamily="18" charset="0"/>
                <a:cs typeface="Times New Roman" pitchFamily="18" charset="0"/>
              </a:rPr>
              <a:t> Тренировка механизмов не происходит сама по себе. Необходимо создавать условия, которые требуют от ребенка новых форм поведения. Малыши, которые до поступления в детский сад неоднократно попадали в разные условия (посещали родственников, знакомых, выезжали на дачу и т.п.), легче привыкают к дошкольному учреждению. Важно, чтобы в семье у ребенка сложилось доверительные отношения со взрослыми, умение положительно относится к требованиям взрослых.</a:t>
            </a:r>
          </a:p>
          <a:p>
            <a:endParaRPr lang="ru-RU" dirty="0"/>
          </a:p>
        </p:txBody>
      </p:sp>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10</a:t>
            </a:fld>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11</a:t>
            </a:fld>
            <a:endParaRPr lang="ru-RU"/>
          </a:p>
        </p:txBody>
      </p:sp>
      <p:pic>
        <p:nvPicPr>
          <p:cNvPr id="8" name="Рисунок 7">
            <a:extLst>
              <a:ext uri="{FF2B5EF4-FFF2-40B4-BE49-F238E27FC236}">
                <a16:creationId xmlns:a16="http://schemas.microsoft.com/office/drawing/2014/main" id="{A0B2D4EC-9D00-4F9C-A366-48A8236D8165}"/>
              </a:ext>
            </a:extLst>
          </p:cNvPr>
          <p:cNvPicPr>
            <a:picLocks noChangeAspect="1"/>
          </p:cNvPicPr>
          <p:nvPr/>
        </p:nvPicPr>
        <p:blipFill rotWithShape="1">
          <a:blip r:embed="rId2"/>
          <a:srcRect l="8263" t="39501" r="61024" b="16400"/>
          <a:stretch/>
        </p:blipFill>
        <p:spPr>
          <a:xfrm>
            <a:off x="3425419" y="1484784"/>
            <a:ext cx="5195670" cy="5260240"/>
          </a:xfrm>
          <a:prstGeom prst="rect">
            <a:avLst/>
          </a:prstGeom>
        </p:spPr>
      </p:pic>
      <p:sp>
        <p:nvSpPr>
          <p:cNvPr id="2" name="Заголовок 1"/>
          <p:cNvSpPr>
            <a:spLocks noGrp="1"/>
          </p:cNvSpPr>
          <p:nvPr>
            <p:ph type="title"/>
          </p:nvPr>
        </p:nvSpPr>
        <p:spPr>
          <a:xfrm>
            <a:off x="628650" y="332656"/>
            <a:ext cx="5394604" cy="2160240"/>
          </a:xfrm>
          <a:noFill/>
          <a:ln>
            <a:noFill/>
          </a:ln>
        </p:spPr>
        <p:txBody>
          <a:bodyPr>
            <a:normAutofit fontScale="90000"/>
          </a:bodyPr>
          <a:lstStyle/>
          <a:p>
            <a:br>
              <a:rPr lang="ru-RU" sz="2000" dirty="0">
                <a:latin typeface="Times New Roman" pitchFamily="18" charset="0"/>
                <a:cs typeface="Times New Roman" pitchFamily="18" charset="0"/>
              </a:rPr>
            </a:br>
            <a:br>
              <a:rPr lang="ru-RU" sz="2000" dirty="0">
                <a:solidFill>
                  <a:schemeClr val="tx1"/>
                </a:solidFill>
                <a:latin typeface="Times New Roman" pitchFamily="18" charset="0"/>
                <a:cs typeface="Times New Roman" pitchFamily="18" charset="0"/>
              </a:rPr>
            </a:br>
            <a:r>
              <a:rPr lang="ru-RU" sz="2000" dirty="0">
                <a:solidFill>
                  <a:schemeClr val="tx1"/>
                </a:solidFill>
                <a:latin typeface="Times New Roman" pitchFamily="18" charset="0"/>
                <a:cs typeface="Times New Roman" pitchFamily="18" charset="0"/>
              </a:rPr>
              <a:t>Чтобы снизить напряжение необходимо переключить внимание малыша на деятельность, которая приносит ему удовольствие. Это, в первую очередь, </a:t>
            </a:r>
            <a:r>
              <a:rPr lang="ru-RU" sz="2000" b="1" dirty="0">
                <a:solidFill>
                  <a:schemeClr val="tx1"/>
                </a:solidFill>
                <a:latin typeface="Times New Roman" pitchFamily="18" charset="0"/>
                <a:cs typeface="Times New Roman" pitchFamily="18" charset="0"/>
              </a:rPr>
              <a:t>игра.</a:t>
            </a:r>
            <a:br>
              <a:rPr lang="ru-RU" dirty="0">
                <a:solidFill>
                  <a:schemeClr val="tx1"/>
                </a:solidFill>
              </a:rPr>
            </a:br>
            <a:endParaRPr lang="ru-RU"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8469" y="905377"/>
            <a:ext cx="8229600" cy="774720"/>
          </a:xfrm>
          <a:noFill/>
          <a:ln>
            <a:noFill/>
          </a:ln>
        </p:spPr>
        <p:txBody>
          <a:bodyPr/>
          <a:lstStyle/>
          <a:p>
            <a:r>
              <a:rPr lang="ru-RU" sz="3200" dirty="0">
                <a:solidFill>
                  <a:schemeClr val="tx1"/>
                </a:solidFill>
                <a:latin typeface="Times New Roman" pitchFamily="18" charset="0"/>
                <a:cs typeface="Times New Roman" pitchFamily="18" charset="0"/>
              </a:rPr>
              <a:t>Советы родителям</a:t>
            </a:r>
          </a:p>
        </p:txBody>
      </p:sp>
      <p:sp>
        <p:nvSpPr>
          <p:cNvPr id="3" name="Содержимое 2"/>
          <p:cNvSpPr>
            <a:spLocks noGrp="1"/>
          </p:cNvSpPr>
          <p:nvPr>
            <p:ph idx="1"/>
          </p:nvPr>
        </p:nvSpPr>
        <p:spPr>
          <a:xfrm>
            <a:off x="611559" y="1814490"/>
            <a:ext cx="8563421" cy="5043510"/>
          </a:xfrm>
        </p:spPr>
        <p:txBody>
          <a:bodyPr/>
          <a:lstStyle/>
          <a:p>
            <a:pPr>
              <a:buFont typeface="Wingdings" pitchFamily="2" charset="2"/>
              <a:buChar char="v"/>
            </a:pPr>
            <a:r>
              <a:rPr lang="ru-RU" sz="2000" dirty="0">
                <a:latin typeface="Times New Roman" pitchFamily="18" charset="0"/>
                <a:cs typeface="Times New Roman" pitchFamily="18" charset="0"/>
              </a:rPr>
              <a:t>Чтобы привыкание к ДОУ было максимально безболезненным для ребёнка, нужно сделать его постепенным (у каждого ребенка проходит индивидуально); </a:t>
            </a:r>
          </a:p>
          <a:p>
            <a:pPr>
              <a:buFont typeface="Wingdings" pitchFamily="2" charset="2"/>
              <a:buChar char="v"/>
            </a:pPr>
            <a:r>
              <a:rPr lang="ru-RU" sz="2000" dirty="0">
                <a:latin typeface="Times New Roman" pitchFamily="18" charset="0"/>
                <a:cs typeface="Times New Roman" pitchFamily="18" charset="0"/>
              </a:rPr>
              <a:t>В течении 1-й недели ребёнок посещает детский сад 1-2 часа; </a:t>
            </a:r>
          </a:p>
          <a:p>
            <a:pPr>
              <a:buFont typeface="Wingdings" pitchFamily="2" charset="2"/>
              <a:buChar char="v"/>
            </a:pPr>
            <a:r>
              <a:rPr lang="ru-RU" sz="2000" dirty="0">
                <a:latin typeface="Times New Roman" pitchFamily="18" charset="0"/>
                <a:cs typeface="Times New Roman" pitchFamily="18" charset="0"/>
              </a:rPr>
              <a:t>Последующие увеличивающие на 1-1,5 часа. Полная адаптация -10-12 недель.</a:t>
            </a:r>
          </a:p>
          <a:p>
            <a:pPr>
              <a:buFont typeface="Wingdings" pitchFamily="2" charset="2"/>
              <a:buChar char="v"/>
            </a:pPr>
            <a:r>
              <a:rPr lang="ru-RU" sz="2000" dirty="0">
                <a:latin typeface="Times New Roman" pitchFamily="18" charset="0"/>
                <a:cs typeface="Times New Roman" pitchFamily="18" charset="0"/>
              </a:rPr>
              <a:t> При ярко выраженных отрицательных эмоциональных состояниях ребёнка целесообразно воздержаться от посещения детского сада на 2-3 дня; </a:t>
            </a:r>
          </a:p>
          <a:p>
            <a:pPr>
              <a:buFont typeface="Wingdings" pitchFamily="2" charset="2"/>
              <a:buChar char="v"/>
            </a:pPr>
            <a:r>
              <a:rPr lang="ru-RU" sz="2000" dirty="0">
                <a:latin typeface="Times New Roman" pitchFamily="18" charset="0"/>
                <a:cs typeface="Times New Roman" pitchFamily="18" charset="0"/>
              </a:rPr>
              <a:t>Расскажите родным и знакомым в присутствии ребёнка, что вы уже ходите в детский сад. Какой он молодец. Ведь он теперь взрослый, совсем как мама и папа ходит на работу. В детском саду тебе будет интересно, ты познакомишься и подружишься с другими ребятами и взрослыми. Утром я тебя отведу в детский сад, а вечером заберу. Ты мне расскажешь, что у тебя было интересного, что ты узнал нового. </a:t>
            </a:r>
          </a:p>
        </p:txBody>
      </p:sp>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12</a:t>
            </a:fld>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8096" y="908720"/>
            <a:ext cx="8229600" cy="785818"/>
          </a:xfrm>
          <a:noFill/>
          <a:ln>
            <a:noFill/>
          </a:ln>
        </p:spPr>
        <p:txBody>
          <a:bodyPr/>
          <a:lstStyle/>
          <a:p>
            <a:r>
              <a:rPr lang="ru-RU" sz="3200" dirty="0">
                <a:solidFill>
                  <a:schemeClr val="tx1"/>
                </a:solidFill>
                <a:latin typeface="Times New Roman" pitchFamily="18" charset="0"/>
                <a:cs typeface="Times New Roman" pitchFamily="18" charset="0"/>
              </a:rPr>
              <a:t>Советы родителям</a:t>
            </a:r>
          </a:p>
        </p:txBody>
      </p:sp>
      <p:sp>
        <p:nvSpPr>
          <p:cNvPr id="3" name="Содержимое 2"/>
          <p:cNvSpPr>
            <a:spLocks noGrp="1"/>
          </p:cNvSpPr>
          <p:nvPr>
            <p:ph idx="1"/>
          </p:nvPr>
        </p:nvSpPr>
        <p:spPr>
          <a:xfrm>
            <a:off x="539552" y="1844824"/>
            <a:ext cx="8318698" cy="4464536"/>
          </a:xfrm>
        </p:spPr>
        <p:txBody>
          <a:bodyPr/>
          <a:lstStyle/>
          <a:p>
            <a:pPr>
              <a:buNone/>
            </a:pPr>
            <a:r>
              <a:rPr lang="ru-RU" sz="2000" dirty="0">
                <a:latin typeface="Times New Roman" pitchFamily="18" charset="0"/>
                <a:cs typeface="Times New Roman" pitchFamily="18" charset="0"/>
              </a:rPr>
              <a:t>            Адаптационная система ребенка достаточно сильна, чтобы это испытание выдержать, даже если слезы текут рекой. Парадоксально, но факт: хорошо, что кроха плачет! Поверьте, у него настоящее горе, ведь он расстается с самым дорогим человеком – с вами! Он пока не знает, что вы обязательно придете, еще не установился режим. Но вы-то знаете, что происходит, и уверены, что заберете малыша из сада. Хуже, когда ребенок настолько зажат тисками стресса, что не может плакать. Плач – это помощник нервной системы, он не дает ей перегружаться. Поэтому не бойтесь детского плача, не сердитесь на ребенка за «нытье». Конечно, детские слезы заставляют вас переживать, но вы тоже обязательно справитесь.</a:t>
            </a:r>
          </a:p>
        </p:txBody>
      </p:sp>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13</a:t>
            </a:fld>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761836" y="788321"/>
            <a:ext cx="7620328" cy="1315510"/>
          </a:xfrm>
        </p:spPr>
        <p:txBody>
          <a:bodyPr>
            <a:normAutofit/>
          </a:bodyPr>
          <a:lstStyle/>
          <a:p>
            <a:r>
              <a:rPr lang="ru-RU" sz="2400" dirty="0">
                <a:latin typeface="Times New Roman" pitchFamily="18" charset="0"/>
                <a:cs typeface="Times New Roman" pitchFamily="18" charset="0"/>
              </a:rPr>
              <a:t>Какое счастье! Ваш малыш подрос! И многое уже умеет сам. Играет, ходит, говорит и размышляет. Пришла пора ребенка В детский сад отправить!</a:t>
            </a:r>
          </a:p>
          <a:p>
            <a:endParaRPr lang="ru-RU" dirty="0"/>
          </a:p>
        </p:txBody>
      </p:sp>
      <p:sp>
        <p:nvSpPr>
          <p:cNvPr id="6" name="Номер слайда 5"/>
          <p:cNvSpPr>
            <a:spLocks noGrp="1"/>
          </p:cNvSpPr>
          <p:nvPr>
            <p:ph type="sldNum" sz="quarter" idx="12"/>
          </p:nvPr>
        </p:nvSpPr>
        <p:spPr/>
        <p:txBody>
          <a:bodyPr/>
          <a:lstStyle/>
          <a:p>
            <a:pPr>
              <a:defRPr/>
            </a:pPr>
            <a:fld id="{129200D7-C804-447C-86BB-9A0CE4A0467B}" type="slidenum">
              <a:rPr lang="ru-RU" smtClean="0"/>
              <a:pPr>
                <a:defRPr/>
              </a:pPr>
              <a:t>2</a:t>
            </a:fld>
            <a:endParaRPr lang="ru-RU"/>
          </a:p>
        </p:txBody>
      </p:sp>
      <p:pic>
        <p:nvPicPr>
          <p:cNvPr id="8" name="Рисунок 7">
            <a:extLst>
              <a:ext uri="{FF2B5EF4-FFF2-40B4-BE49-F238E27FC236}">
                <a16:creationId xmlns:a16="http://schemas.microsoft.com/office/drawing/2014/main" id="{DFE77093-59EB-4852-B6CE-676A42136AE9}"/>
              </a:ext>
            </a:extLst>
          </p:cNvPr>
          <p:cNvPicPr>
            <a:picLocks noChangeAspect="1"/>
          </p:cNvPicPr>
          <p:nvPr/>
        </p:nvPicPr>
        <p:blipFill rotWithShape="1">
          <a:blip r:embed="rId2"/>
          <a:srcRect t="69197" b="1214"/>
          <a:stretch/>
        </p:blipFill>
        <p:spPr>
          <a:xfrm>
            <a:off x="78387" y="2996952"/>
            <a:ext cx="9085516" cy="201622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689828" y="836712"/>
            <a:ext cx="7764344" cy="1000132"/>
          </a:xfrm>
          <a:noFill/>
          <a:ln>
            <a:noFill/>
          </a:ln>
        </p:spPr>
        <p:txBody>
          <a:bodyPr>
            <a:normAutofit fontScale="90000"/>
          </a:bodyPr>
          <a:lstStyle/>
          <a:p>
            <a:r>
              <a:rPr lang="ru-RU" sz="2800" dirty="0">
                <a:solidFill>
                  <a:schemeClr val="tx1"/>
                </a:solidFill>
                <a:latin typeface="Times New Roman" pitchFamily="18" charset="0"/>
                <a:cs typeface="Times New Roman" pitchFamily="18" charset="0"/>
              </a:rPr>
              <a:t>Адаптация – это процесс вхождения в новую среду и приспособление к ее условиям. </a:t>
            </a:r>
          </a:p>
        </p:txBody>
      </p:sp>
      <p:sp>
        <p:nvSpPr>
          <p:cNvPr id="3075" name="Содержимое 2"/>
          <p:cNvSpPr>
            <a:spLocks noGrp="1"/>
          </p:cNvSpPr>
          <p:nvPr>
            <p:ph idx="1"/>
          </p:nvPr>
        </p:nvSpPr>
        <p:spPr>
          <a:xfrm>
            <a:off x="552072" y="2286000"/>
            <a:ext cx="7764344" cy="4023360"/>
          </a:xfrm>
          <a:ln>
            <a:noFill/>
          </a:ln>
          <a:effectLst/>
          <a:scene3d>
            <a:camera prst="orthographicFront">
              <a:rot lat="0" lon="0" rev="0"/>
            </a:camera>
            <a:lightRig rig="chilly" dir="t">
              <a:rot lat="0" lon="0" rev="18480000"/>
            </a:lightRig>
          </a:scene3d>
          <a:sp3d prstMaterial="clear">
            <a:bevelT h="63500"/>
          </a:sp3d>
        </p:spPr>
        <p:txBody>
          <a:bodyPr/>
          <a:lstStyle/>
          <a:p>
            <a:pPr>
              <a:buNone/>
            </a:pPr>
            <a:r>
              <a:rPr lang="ru-RU" sz="2400" dirty="0">
                <a:latin typeface="Times New Roman" pitchFamily="18" charset="0"/>
                <a:cs typeface="Times New Roman" pitchFamily="18" charset="0"/>
              </a:rPr>
              <a:t>    Детский сад - новый период в жизни ребенка. При поступлении в дошкольное учреждение у малышей происходит ломка стереотипов: из знакомой семейной обстановки ребенок попадает в непривычную среду детского сада. Четкий режим дня, новые требования, другой стиль общения, постоянный контакт со сверстниками становятся для него источником стрессовых ситуаций. Резкое предъявление нового помещения, новых игрушек, новых людей, новых правил жизни, отрыв от дома и близких могут стать для ребенка серьезной психологической травмой.</a:t>
            </a:r>
          </a:p>
        </p:txBody>
      </p:sp>
      <p:sp>
        <p:nvSpPr>
          <p:cNvPr id="5" name="Номер слайда 4"/>
          <p:cNvSpPr>
            <a:spLocks noGrp="1"/>
          </p:cNvSpPr>
          <p:nvPr>
            <p:ph type="sldNum" sz="quarter" idx="12"/>
          </p:nvPr>
        </p:nvSpPr>
        <p:spPr/>
        <p:txBody>
          <a:bodyPr/>
          <a:lstStyle/>
          <a:p>
            <a:pPr>
              <a:defRPr/>
            </a:pPr>
            <a:fld id="{5C1D4051-7868-4D23-BCD0-705A84DC205A}" type="slidenum">
              <a:rPr lang="ru-RU"/>
              <a:pPr>
                <a:defRPr/>
              </a:pPr>
              <a:t>3</a:t>
            </a:fld>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332656"/>
            <a:ext cx="5544616" cy="6412368"/>
          </a:xfrm>
          <a:ln>
            <a:noFill/>
          </a:ln>
          <a:effectLst/>
          <a:scene3d>
            <a:camera prst="orthographicFront">
              <a:rot lat="0" lon="0" rev="0"/>
            </a:camera>
            <a:lightRig rig="chilly" dir="t">
              <a:rot lat="0" lon="0" rev="18480000"/>
            </a:lightRig>
          </a:scene3d>
          <a:sp3d prstMaterial="clear">
            <a:bevelT h="63500"/>
          </a:sp3d>
        </p:spPr>
        <p:txBody>
          <a:bodyPr>
            <a:normAutofit fontScale="77500" lnSpcReduction="20000"/>
          </a:bodyPr>
          <a:lstStyle/>
          <a:p>
            <a:pPr>
              <a:buNone/>
            </a:pPr>
            <a:r>
              <a:rPr lang="ru-RU" sz="2400" dirty="0">
                <a:latin typeface="Times New Roman" pitchFamily="18" charset="0"/>
                <a:cs typeface="Times New Roman" pitchFamily="18" charset="0"/>
              </a:rPr>
              <a:t>    </a:t>
            </a:r>
            <a:r>
              <a:rPr lang="ru-RU" sz="3100" dirty="0">
                <a:latin typeface="Times New Roman" pitchFamily="18" charset="0"/>
                <a:cs typeface="Times New Roman" pitchFamily="18" charset="0"/>
              </a:rPr>
              <a:t>У детей в период адаптации могут нарушаться аппетит, сон, эмоциональное состояние. Неустойчивость и нарушения эмоционального состояния (напряженность, беспокойство или заторможенность). Дети-флегматики ведут себя заторможено, холерики излишне возбуждены, часто плачут. Повышение температуры тела. Снижение уровня речевой активности. У некоторых малышей наблюдается потеря уже сложившихся положительных привычек и навыков. Например, дома просился на горшок,  в детском саду этого не делает, дома ел самостоятельно, а в детском саду отказывается. Понижение аппетита, сна, эмоционального состояния приводит к снижению иммунитета, к ухудшению физического  развития, потере веса, иногда к заболеванию</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4" name="Дата 3"/>
          <p:cNvSpPr>
            <a:spLocks noGrp="1"/>
          </p:cNvSpPr>
          <p:nvPr>
            <p:ph type="dt" sz="half" idx="10"/>
          </p:nvPr>
        </p:nvSpPr>
        <p:spPr/>
        <p:txBody>
          <a:bodyPr/>
          <a:lstStyle/>
          <a:p>
            <a:pPr>
              <a:defRPr/>
            </a:pPr>
            <a:endParaRPr lang="ru-RU" dirty="0"/>
          </a:p>
        </p:txBody>
      </p:sp>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4</a:t>
            </a:fld>
            <a:endParaRPr lang="ru-RU"/>
          </a:p>
        </p:txBody>
      </p:sp>
      <p:pic>
        <p:nvPicPr>
          <p:cNvPr id="9" name="Рисунок 8">
            <a:extLst>
              <a:ext uri="{FF2B5EF4-FFF2-40B4-BE49-F238E27FC236}">
                <a16:creationId xmlns:a16="http://schemas.microsoft.com/office/drawing/2014/main" id="{D7E74740-2BA2-4935-934B-AF23FE85B307}"/>
              </a:ext>
            </a:extLst>
          </p:cNvPr>
          <p:cNvPicPr>
            <a:picLocks noChangeAspect="1"/>
          </p:cNvPicPr>
          <p:nvPr/>
        </p:nvPicPr>
        <p:blipFill rotWithShape="1">
          <a:blip r:embed="rId2"/>
          <a:srcRect l="59451" t="13250" r="6688" b="19551"/>
          <a:stretch/>
        </p:blipFill>
        <p:spPr>
          <a:xfrm>
            <a:off x="6228184" y="548680"/>
            <a:ext cx="2915816" cy="619634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568952" cy="5616624"/>
          </a:xfrm>
          <a:noFill/>
          <a:ln>
            <a:noFill/>
          </a:ln>
        </p:spPr>
        <p:txBody>
          <a:bodyPr>
            <a:normAutofit/>
          </a:bodyPr>
          <a:lstStyle/>
          <a:p>
            <a:r>
              <a:rPr lang="ru-RU" sz="3200" dirty="0">
                <a:solidFill>
                  <a:schemeClr val="tx1"/>
                </a:solidFill>
                <a:latin typeface="Times New Roman" pitchFamily="18" charset="0"/>
                <a:cs typeface="Times New Roman" pitchFamily="18" charset="0"/>
              </a:rPr>
              <a:t>Выделяют три степени адаптации.</a:t>
            </a:r>
            <a:br>
              <a:rPr lang="ru-RU" sz="3600" dirty="0">
                <a:solidFill>
                  <a:schemeClr val="tx1"/>
                </a:solidFill>
                <a:latin typeface="Times New Roman" pitchFamily="18" charset="0"/>
                <a:cs typeface="Times New Roman" pitchFamily="18" charset="0"/>
              </a:rPr>
            </a:br>
            <a:br>
              <a:rPr lang="ru-RU" sz="3600" dirty="0">
                <a:solidFill>
                  <a:schemeClr val="tx1"/>
                </a:solidFill>
                <a:latin typeface="Times New Roman" pitchFamily="18" charset="0"/>
                <a:cs typeface="Times New Roman" pitchFamily="18" charset="0"/>
              </a:rPr>
            </a:br>
            <a:br>
              <a:rPr lang="ru-RU" sz="3600" dirty="0">
                <a:solidFill>
                  <a:schemeClr val="tx1"/>
                </a:solidFill>
                <a:latin typeface="Times New Roman" pitchFamily="18" charset="0"/>
                <a:cs typeface="Times New Roman" pitchFamily="18" charset="0"/>
              </a:rPr>
            </a:br>
            <a:br>
              <a:rPr lang="ru-RU" sz="3600" dirty="0">
                <a:solidFill>
                  <a:schemeClr val="tx1"/>
                </a:solidFill>
                <a:latin typeface="Times New Roman" pitchFamily="18" charset="0"/>
                <a:cs typeface="Times New Roman" pitchFamily="18" charset="0"/>
              </a:rPr>
            </a:br>
            <a:br>
              <a:rPr lang="ru-RU" sz="3600" dirty="0">
                <a:solidFill>
                  <a:schemeClr val="tx1"/>
                </a:solidFill>
                <a:latin typeface="Times New Roman" pitchFamily="18" charset="0"/>
                <a:cs typeface="Times New Roman" pitchFamily="18" charset="0"/>
              </a:rPr>
            </a:br>
            <a:br>
              <a:rPr lang="ru-RU" sz="3600" dirty="0">
                <a:solidFill>
                  <a:schemeClr val="tx1"/>
                </a:solidFill>
                <a:latin typeface="Times New Roman" pitchFamily="18" charset="0"/>
                <a:cs typeface="Times New Roman" pitchFamily="18" charset="0"/>
              </a:rPr>
            </a:br>
            <a:r>
              <a:rPr lang="ru-RU" sz="2800" dirty="0">
                <a:solidFill>
                  <a:schemeClr val="tx1"/>
                </a:solidFill>
                <a:latin typeface="Times New Roman" pitchFamily="18" charset="0"/>
                <a:cs typeface="Times New Roman" pitchFamily="18" charset="0"/>
              </a:rPr>
              <a:t>Легкая</a:t>
            </a:r>
            <a:br>
              <a:rPr lang="ru-RU" sz="2800" dirty="0">
                <a:solidFill>
                  <a:schemeClr val="tx1"/>
                </a:solidFill>
                <a:latin typeface="Times New Roman" pitchFamily="18" charset="0"/>
                <a:cs typeface="Times New Roman" pitchFamily="18" charset="0"/>
              </a:rPr>
            </a:br>
            <a:br>
              <a:rPr lang="ru-RU" sz="2800" dirty="0">
                <a:solidFill>
                  <a:schemeClr val="tx1"/>
                </a:solidFill>
                <a:latin typeface="Times New Roman" pitchFamily="18" charset="0"/>
                <a:cs typeface="Times New Roman" pitchFamily="18" charset="0"/>
              </a:rPr>
            </a:br>
            <a:r>
              <a:rPr lang="ru-RU" sz="2800" dirty="0">
                <a:solidFill>
                  <a:schemeClr val="tx1"/>
                </a:solidFill>
                <a:latin typeface="Times New Roman" pitchFamily="18" charset="0"/>
                <a:cs typeface="Times New Roman" pitchFamily="18" charset="0"/>
              </a:rPr>
              <a:t>Средней тяжести</a:t>
            </a:r>
            <a:br>
              <a:rPr lang="ru-RU" sz="2800" dirty="0">
                <a:solidFill>
                  <a:schemeClr val="tx1"/>
                </a:solidFill>
                <a:latin typeface="Times New Roman" pitchFamily="18" charset="0"/>
                <a:cs typeface="Times New Roman" pitchFamily="18" charset="0"/>
              </a:rPr>
            </a:br>
            <a:br>
              <a:rPr lang="ru-RU" sz="2800" dirty="0">
                <a:solidFill>
                  <a:schemeClr val="tx1"/>
                </a:solidFill>
                <a:latin typeface="Times New Roman" pitchFamily="18" charset="0"/>
                <a:cs typeface="Times New Roman" pitchFamily="18" charset="0"/>
              </a:rPr>
            </a:br>
            <a:r>
              <a:rPr lang="ru-RU" sz="2800" dirty="0">
                <a:solidFill>
                  <a:schemeClr val="tx1"/>
                </a:solidFill>
                <a:latin typeface="Times New Roman" pitchFamily="18" charset="0"/>
                <a:cs typeface="Times New Roman" pitchFamily="18" charset="0"/>
              </a:rPr>
              <a:t>Тяжелую</a:t>
            </a:r>
            <a:endParaRPr lang="ru-RU" sz="3600" dirty="0">
              <a:solidFill>
                <a:schemeClr val="tx1"/>
              </a:solidFill>
              <a:latin typeface="Times New Roman" pitchFamily="18" charset="0"/>
              <a:cs typeface="Times New Roman" pitchFamily="18" charset="0"/>
            </a:endParaRPr>
          </a:p>
        </p:txBody>
      </p:sp>
      <p:sp>
        <p:nvSpPr>
          <p:cNvPr id="4" name="Дата 3"/>
          <p:cNvSpPr>
            <a:spLocks noGrp="1"/>
          </p:cNvSpPr>
          <p:nvPr>
            <p:ph type="dt" sz="half" idx="10"/>
          </p:nvPr>
        </p:nvSpPr>
        <p:spPr/>
        <p:txBody>
          <a:bodyPr/>
          <a:lstStyle/>
          <a:p>
            <a:pPr>
              <a:defRPr/>
            </a:pPr>
            <a:endParaRPr lang="ru-RU" dirty="0"/>
          </a:p>
        </p:txBody>
      </p:sp>
      <p:pic>
        <p:nvPicPr>
          <p:cNvPr id="5" name="Рисунок 4">
            <a:extLst>
              <a:ext uri="{FF2B5EF4-FFF2-40B4-BE49-F238E27FC236}">
                <a16:creationId xmlns:a16="http://schemas.microsoft.com/office/drawing/2014/main" id="{E218AFBA-8DD9-4D42-9C45-E10BEC2C2904}"/>
              </a:ext>
            </a:extLst>
          </p:cNvPr>
          <p:cNvPicPr>
            <a:picLocks noChangeAspect="1"/>
          </p:cNvPicPr>
          <p:nvPr/>
        </p:nvPicPr>
        <p:blipFill rotWithShape="1">
          <a:blip r:embed="rId2"/>
          <a:srcRect l="61025" t="57349" r="10625" b="5648"/>
          <a:stretch/>
        </p:blipFill>
        <p:spPr>
          <a:xfrm>
            <a:off x="4093505" y="2003439"/>
            <a:ext cx="4639425" cy="454163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129200D7-C804-447C-86BB-9A0CE4A0467B}" type="slidenum">
              <a:rPr lang="ru-RU" smtClean="0"/>
              <a:pPr>
                <a:defRPr/>
              </a:pPr>
              <a:t>6</a:t>
            </a:fld>
            <a:endParaRPr lang="ru-RU"/>
          </a:p>
        </p:txBody>
      </p:sp>
      <p:pic>
        <p:nvPicPr>
          <p:cNvPr id="10" name="Рисунок 9">
            <a:extLst>
              <a:ext uri="{FF2B5EF4-FFF2-40B4-BE49-F238E27FC236}">
                <a16:creationId xmlns:a16="http://schemas.microsoft.com/office/drawing/2014/main" id="{F80356D2-00DF-434B-BA30-96A76DDF982A}"/>
              </a:ext>
            </a:extLst>
          </p:cNvPr>
          <p:cNvPicPr>
            <a:picLocks noChangeAspect="1"/>
          </p:cNvPicPr>
          <p:nvPr/>
        </p:nvPicPr>
        <p:blipFill rotWithShape="1">
          <a:blip r:embed="rId2"/>
          <a:srcRect l="65749" t="55250" r="9838" b="11151"/>
          <a:stretch/>
        </p:blipFill>
        <p:spPr>
          <a:xfrm>
            <a:off x="4021878" y="1837885"/>
            <a:ext cx="4471247" cy="4615481"/>
          </a:xfrm>
          <a:prstGeom prst="rect">
            <a:avLst/>
          </a:prstGeom>
        </p:spPr>
      </p:pic>
      <p:sp>
        <p:nvSpPr>
          <p:cNvPr id="3" name="Объект 2">
            <a:extLst>
              <a:ext uri="{FF2B5EF4-FFF2-40B4-BE49-F238E27FC236}">
                <a16:creationId xmlns:a16="http://schemas.microsoft.com/office/drawing/2014/main" id="{770B8A93-9607-4E17-B96E-5650ABD445F7}"/>
              </a:ext>
            </a:extLst>
          </p:cNvPr>
          <p:cNvSpPr>
            <a:spLocks noGrp="1"/>
          </p:cNvSpPr>
          <p:nvPr>
            <p:ph idx="1"/>
          </p:nvPr>
        </p:nvSpPr>
        <p:spPr>
          <a:xfrm>
            <a:off x="755576" y="836676"/>
            <a:ext cx="3816424" cy="5256620"/>
          </a:xfrm>
        </p:spPr>
        <p:txBody>
          <a:bodyPr/>
          <a:lstStyle/>
          <a:p>
            <a:r>
              <a:rPr lang="ru-RU" dirty="0"/>
              <a:t>При легкой адаптации отрицательное эмоциональное состояние длится недолго. В это время малыш плохо спит, теряет аппетит, неохотно играет с детьми. Но в течение первого месяца после поступления в детский сад по мере привыкания к новым условиям все нормализуется. Ребенок как правило не заболевает в период адаптации.</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129200D7-C804-447C-86BB-9A0CE4A0467B}" type="slidenum">
              <a:rPr lang="ru-RU" smtClean="0"/>
              <a:pPr>
                <a:defRPr/>
              </a:pPr>
              <a:t>7</a:t>
            </a:fld>
            <a:endParaRPr lang="ru-RU"/>
          </a:p>
        </p:txBody>
      </p:sp>
      <p:pic>
        <p:nvPicPr>
          <p:cNvPr id="10" name="Рисунок 9">
            <a:extLst>
              <a:ext uri="{FF2B5EF4-FFF2-40B4-BE49-F238E27FC236}">
                <a16:creationId xmlns:a16="http://schemas.microsoft.com/office/drawing/2014/main" id="{90007E4D-879E-4ACC-AA29-934CF4B1F8EF}"/>
              </a:ext>
            </a:extLst>
          </p:cNvPr>
          <p:cNvPicPr>
            <a:picLocks noChangeAspect="1"/>
          </p:cNvPicPr>
          <p:nvPr/>
        </p:nvPicPr>
        <p:blipFill rotWithShape="1">
          <a:blip r:embed="rId2"/>
          <a:srcRect l="64175" t="52103" r="6688" b="8997"/>
          <a:stretch/>
        </p:blipFill>
        <p:spPr>
          <a:xfrm>
            <a:off x="3965666" y="1641354"/>
            <a:ext cx="4862314" cy="4862316"/>
          </a:xfrm>
          <a:prstGeom prst="rect">
            <a:avLst/>
          </a:prstGeom>
        </p:spPr>
      </p:pic>
      <p:sp>
        <p:nvSpPr>
          <p:cNvPr id="3" name="Объект 2">
            <a:extLst>
              <a:ext uri="{FF2B5EF4-FFF2-40B4-BE49-F238E27FC236}">
                <a16:creationId xmlns:a16="http://schemas.microsoft.com/office/drawing/2014/main" id="{3E6EDD4C-FA33-46AA-8A77-1D7760E7E4AE}"/>
              </a:ext>
            </a:extLst>
          </p:cNvPr>
          <p:cNvSpPr>
            <a:spLocks noGrp="1"/>
          </p:cNvSpPr>
          <p:nvPr>
            <p:ph idx="1"/>
          </p:nvPr>
        </p:nvSpPr>
        <p:spPr>
          <a:xfrm>
            <a:off x="755576" y="836676"/>
            <a:ext cx="4248472" cy="4032484"/>
          </a:xfrm>
        </p:spPr>
        <p:txBody>
          <a:bodyPr/>
          <a:lstStyle/>
          <a:p>
            <a:r>
              <a:rPr lang="ru-RU" dirty="0"/>
              <a:t>При адаптации средней тяжести эмоциональное состояние ребенка нормализуется более медленно и на протяжении первого месяца после поступления он болеет, как правило, острыми респираторными инфекциями. Заболевание длится 7-10 дней и завершается без каких-либо осложнений.</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129200D7-C804-447C-86BB-9A0CE4A0467B}" type="slidenum">
              <a:rPr lang="ru-RU" smtClean="0"/>
              <a:pPr>
                <a:defRPr/>
              </a:pPr>
              <a:t>8</a:t>
            </a:fld>
            <a:endParaRPr lang="ru-RU"/>
          </a:p>
        </p:txBody>
      </p:sp>
      <p:pic>
        <p:nvPicPr>
          <p:cNvPr id="9" name="Рисунок 8">
            <a:extLst>
              <a:ext uri="{FF2B5EF4-FFF2-40B4-BE49-F238E27FC236}">
                <a16:creationId xmlns:a16="http://schemas.microsoft.com/office/drawing/2014/main" id="{9FA726A9-050A-433F-919D-06BFB1250D2E}"/>
              </a:ext>
            </a:extLst>
          </p:cNvPr>
          <p:cNvPicPr>
            <a:picLocks noChangeAspect="1"/>
          </p:cNvPicPr>
          <p:nvPr/>
        </p:nvPicPr>
        <p:blipFill rotWithShape="1">
          <a:blip r:embed="rId2"/>
          <a:srcRect l="68900" t="65770" r="7475" b="3740"/>
          <a:stretch/>
        </p:blipFill>
        <p:spPr>
          <a:xfrm>
            <a:off x="3956621" y="2043016"/>
            <a:ext cx="4641205" cy="4486500"/>
          </a:xfrm>
          <a:prstGeom prst="rect">
            <a:avLst/>
          </a:prstGeom>
        </p:spPr>
      </p:pic>
      <p:sp>
        <p:nvSpPr>
          <p:cNvPr id="3" name="Объект 2">
            <a:extLst>
              <a:ext uri="{FF2B5EF4-FFF2-40B4-BE49-F238E27FC236}">
                <a16:creationId xmlns:a16="http://schemas.microsoft.com/office/drawing/2014/main" id="{962F4F31-7337-4CC7-A750-1489EE14EFCF}"/>
              </a:ext>
            </a:extLst>
          </p:cNvPr>
          <p:cNvSpPr>
            <a:spLocks noGrp="1"/>
          </p:cNvSpPr>
          <p:nvPr>
            <p:ph idx="1"/>
          </p:nvPr>
        </p:nvSpPr>
        <p:spPr>
          <a:xfrm>
            <a:off x="539552" y="836676"/>
            <a:ext cx="4536504" cy="4392524"/>
          </a:xfrm>
        </p:spPr>
        <p:txBody>
          <a:bodyPr/>
          <a:lstStyle/>
          <a:p>
            <a:r>
              <a:rPr lang="ru-RU" dirty="0"/>
              <a:t>Самой нежелательной является тяжелая адаптация, когда эмоциональное состояние ребенка нормализуется очень медленно (иногда этот процесс длится несколько месяцев). В этот период ребенок либо переносит повторные заболевания, часто протекающие с осложнениями, либо проявляет стойкие нарушения поведения. Тяжелая адаптация отрицательно влияет как на состояние здоровья, так и на развитие детей.</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1496" y="908720"/>
            <a:ext cx="8229600" cy="928694"/>
          </a:xfrm>
          <a:noFill/>
          <a:ln>
            <a:noFill/>
          </a:ln>
        </p:spPr>
        <p:txBody>
          <a:bodyPr>
            <a:normAutofit fontScale="90000"/>
          </a:bodyPr>
          <a:lstStyle/>
          <a:p>
            <a:br>
              <a:rPr lang="ru-RU" sz="2800" dirty="0">
                <a:latin typeface="Times New Roman" pitchFamily="18" charset="0"/>
                <a:cs typeface="Times New Roman" pitchFamily="18" charset="0"/>
              </a:rPr>
            </a:br>
            <a:r>
              <a:rPr lang="ru-RU" sz="2800" dirty="0">
                <a:solidFill>
                  <a:schemeClr val="tx1"/>
                </a:solidFill>
                <a:latin typeface="Times New Roman" pitchFamily="18" charset="0"/>
                <a:cs typeface="Times New Roman" pitchFamily="18" charset="0"/>
              </a:rPr>
              <a:t>От чего же зависит характер и длительность адаптационного периода?</a:t>
            </a:r>
            <a:br>
              <a:rPr lang="ru-RU" dirty="0"/>
            </a:br>
            <a:endParaRPr lang="ru-RU" dirty="0"/>
          </a:p>
        </p:txBody>
      </p:sp>
      <p:sp>
        <p:nvSpPr>
          <p:cNvPr id="3" name="Содержимое 2"/>
          <p:cNvSpPr>
            <a:spLocks noGrp="1"/>
          </p:cNvSpPr>
          <p:nvPr>
            <p:ph idx="1"/>
          </p:nvPr>
        </p:nvSpPr>
        <p:spPr>
          <a:xfrm>
            <a:off x="631496" y="1743052"/>
            <a:ext cx="8055304" cy="5114948"/>
          </a:xfrm>
          <a:ln>
            <a:noFill/>
          </a:ln>
          <a:effectLst/>
          <a:scene3d>
            <a:camera prst="orthographicFront">
              <a:rot lat="0" lon="0" rev="0"/>
            </a:camera>
            <a:lightRig rig="chilly" dir="t">
              <a:rot lat="0" lon="0" rev="18480000"/>
            </a:lightRig>
          </a:scene3d>
          <a:sp3d prstMaterial="clear">
            <a:bevelT h="63500"/>
          </a:sp3d>
        </p:spPr>
        <p:txBody>
          <a:bodyPr/>
          <a:lstStyle/>
          <a:p>
            <a:pPr>
              <a:buNone/>
            </a:pPr>
            <a:r>
              <a:rPr lang="ru-RU" sz="1600" dirty="0">
                <a:latin typeface="Times New Roman" pitchFamily="18" charset="0"/>
                <a:cs typeface="Times New Roman" pitchFamily="18" charset="0"/>
              </a:rPr>
              <a:t>       </a:t>
            </a:r>
            <a:r>
              <a:rPr lang="ru-RU" sz="1600" b="1" dirty="0">
                <a:latin typeface="Times New Roman" pitchFamily="18" charset="0"/>
                <a:cs typeface="Times New Roman" pitchFamily="18" charset="0"/>
              </a:rPr>
              <a:t>Исследования педагогов, медиков показывают, что характер адаптации зависит от следующих факторов:</a:t>
            </a:r>
          </a:p>
          <a:p>
            <a:r>
              <a:rPr lang="ru-RU" sz="1600" dirty="0">
                <a:latin typeface="Times New Roman" pitchFamily="18" charset="0"/>
                <a:cs typeface="Times New Roman" pitchFamily="18" charset="0"/>
              </a:rPr>
              <a:t> </a:t>
            </a:r>
            <a:r>
              <a:rPr lang="ru-RU" sz="1600" u="sng" dirty="0">
                <a:latin typeface="Times New Roman" pitchFamily="18" charset="0"/>
                <a:cs typeface="Times New Roman" pitchFamily="18" charset="0"/>
              </a:rPr>
              <a:t>возраст ребенка</a:t>
            </a:r>
            <a:r>
              <a:rPr lang="ru-RU" sz="1600" dirty="0">
                <a:latin typeface="Times New Roman" pitchFamily="18" charset="0"/>
                <a:cs typeface="Times New Roman" pitchFamily="18" charset="0"/>
              </a:rPr>
              <a:t>. Труднее адаптируются к новым условиям дети в возрасте от 10-11 месяцев до 2-х лет. После 2-х лет дети значительно легче могут приспосабливаться к новым условиям жизни. Это объясняется тем, что к этому возрасту они становятся более любознательными, хорошо понимают речь взрослого, у них более богатый опыт поведения в разных условиях.</a:t>
            </a:r>
          </a:p>
          <a:p>
            <a:r>
              <a:rPr lang="ru-RU" sz="1600" u="sng" dirty="0">
                <a:latin typeface="Times New Roman" pitchFamily="18" charset="0"/>
                <a:cs typeface="Times New Roman" pitchFamily="18" charset="0"/>
              </a:rPr>
              <a:t>состояния здоровья и уровня развития ребенка. </a:t>
            </a:r>
            <a:r>
              <a:rPr lang="ru-RU" sz="1600" dirty="0">
                <a:latin typeface="Times New Roman" pitchFamily="18" charset="0"/>
                <a:cs typeface="Times New Roman" pitchFamily="18" charset="0"/>
              </a:rPr>
              <a:t>Здоровый, хорошо развитый ребенок легче переносит трудности социальной адаптации.</a:t>
            </a:r>
          </a:p>
          <a:p>
            <a:r>
              <a:rPr lang="ru-RU" sz="1600" dirty="0">
                <a:latin typeface="Times New Roman" pitchFamily="18" charset="0"/>
                <a:cs typeface="Times New Roman" pitchFamily="18" charset="0"/>
              </a:rPr>
              <a:t> </a:t>
            </a:r>
            <a:r>
              <a:rPr lang="ru-RU" sz="1600" u="sng" dirty="0">
                <a:latin typeface="Times New Roman" pitchFamily="18" charset="0"/>
                <a:cs typeface="Times New Roman" pitchFamily="18" charset="0"/>
              </a:rPr>
              <a:t>сформированности предметной деятельности</a:t>
            </a:r>
            <a:r>
              <a:rPr lang="ru-RU" sz="1600" dirty="0">
                <a:latin typeface="Times New Roman" pitchFamily="18" charset="0"/>
                <a:cs typeface="Times New Roman" pitchFamily="18" charset="0"/>
              </a:rPr>
              <a:t>. Такого ребенка можно заинтересовать новой игрушкой, занятиями.</a:t>
            </a:r>
          </a:p>
          <a:p>
            <a:r>
              <a:rPr lang="ru-RU" sz="1600" dirty="0">
                <a:latin typeface="Times New Roman" pitchFamily="18" charset="0"/>
                <a:cs typeface="Times New Roman" pitchFamily="18" charset="0"/>
              </a:rPr>
              <a:t> </a:t>
            </a:r>
            <a:r>
              <a:rPr lang="ru-RU" sz="1600" u="sng" dirty="0">
                <a:latin typeface="Times New Roman" pitchFamily="18" charset="0"/>
                <a:cs typeface="Times New Roman" pitchFamily="18" charset="0"/>
              </a:rPr>
              <a:t>индивидуальных особенностей. </a:t>
            </a:r>
            <a:r>
              <a:rPr lang="ru-RU" sz="1600" dirty="0">
                <a:latin typeface="Times New Roman" pitchFamily="18" charset="0"/>
                <a:cs typeface="Times New Roman" pitchFamily="18" charset="0"/>
              </a:rPr>
              <a:t>Дети одного и того же возраста по разному ведут себя в первые дни пребывания в детском саду. Одни дети плачут, отказываются есть, спать, на каждое предложение взрослого реагируют бурным протестом. Но проходит несколько дней, и поведение ребенка меняется: аппетит, сон восстанавливаются, ребенок с интересом следит за игрой товарищей. Другие, наоборот в первый день внешне спокойны. Без возражения выполняют требования воспитателя, а в последующие дни с плачем расстаются с родителями, плохо едят, спят, не принимают участия в играх. Такое поведение может продолжаться несколько недель.</a:t>
            </a:r>
          </a:p>
          <a:p>
            <a:endParaRPr lang="ru-RU" dirty="0"/>
          </a:p>
        </p:txBody>
      </p:sp>
      <p:sp>
        <p:nvSpPr>
          <p:cNvPr id="5" name="Номер слайда 4"/>
          <p:cNvSpPr>
            <a:spLocks noGrp="1"/>
          </p:cNvSpPr>
          <p:nvPr>
            <p:ph type="sldNum" sz="quarter" idx="12"/>
          </p:nvPr>
        </p:nvSpPr>
        <p:spPr/>
        <p:txBody>
          <a:bodyPr/>
          <a:lstStyle/>
          <a:p>
            <a:pPr>
              <a:defRPr/>
            </a:pPr>
            <a:fld id="{57165412-ED4A-4886-83F9-0C03F5DE0551}" type="slidenum">
              <a:rPr lang="ru-RU" smtClean="0"/>
              <a:pPr>
                <a:defRPr/>
              </a:pPr>
              <a:t>9</a:t>
            </a:fld>
            <a:endParaRPr lang="ru-R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Интеграл">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190</TotalTime>
  <Words>1121</Words>
  <Application>Microsoft Office PowerPoint</Application>
  <PresentationFormat>Экран (4:3)</PresentationFormat>
  <Paragraphs>41</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Calibri</vt:lpstr>
      <vt:lpstr>Times New Roman</vt:lpstr>
      <vt:lpstr>Tw Cen MT</vt:lpstr>
      <vt:lpstr>Tw Cen MT Condensed</vt:lpstr>
      <vt:lpstr>Wingdings</vt:lpstr>
      <vt:lpstr>Wingdings 3</vt:lpstr>
      <vt:lpstr>Интеграл</vt:lpstr>
      <vt:lpstr>Адаптация детей к детскому саду</vt:lpstr>
      <vt:lpstr>Презентация PowerPoint</vt:lpstr>
      <vt:lpstr>Адаптация – это процесс вхождения в новую среду и приспособление к ее условиям. </vt:lpstr>
      <vt:lpstr>Презентация PowerPoint</vt:lpstr>
      <vt:lpstr>Выделяют три степени адаптации.      Легкая  Средней тяжести  Тяжелую</vt:lpstr>
      <vt:lpstr>Презентация PowerPoint</vt:lpstr>
      <vt:lpstr>Презентация PowerPoint</vt:lpstr>
      <vt:lpstr>Презентация PowerPoint</vt:lpstr>
      <vt:lpstr> От чего же зависит характер и длительность адаптационного периода? </vt:lpstr>
      <vt:lpstr>От чего же зависит характер и длительность адаптационного периода?</vt:lpstr>
      <vt:lpstr>  Чтобы снизить напряжение необходимо переключить внимание малыша на деятельность, которая приносит ему удовольствие. Это, в первую очередь, игра. </vt:lpstr>
      <vt:lpstr>Советы родителям</vt:lpstr>
      <vt:lpstr>Советы родителям</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Адаптация детей к детскому саду</dc:title>
  <dc:creator>Master</dc:creator>
  <cp:lastModifiedBy>оренгш</cp:lastModifiedBy>
  <cp:revision>3</cp:revision>
  <dcterms:created xsi:type="dcterms:W3CDTF">2014-09-12T16:34:09Z</dcterms:created>
  <dcterms:modified xsi:type="dcterms:W3CDTF">2021-05-21T08:43:24Z</dcterms:modified>
</cp:coreProperties>
</file>