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1" r:id="rId4"/>
    <p:sldId id="270" r:id="rId5"/>
    <p:sldId id="272" r:id="rId6"/>
    <p:sldId id="269" r:id="rId7"/>
    <p:sldId id="259" r:id="rId8"/>
    <p:sldId id="260" r:id="rId9"/>
    <p:sldId id="263" r:id="rId10"/>
    <p:sldId id="264" r:id="rId11"/>
    <p:sldId id="265" r:id="rId12"/>
    <p:sldId id="266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70C3E6E-BB28-449C-80E4-A47FE2187B1B}">
          <p14:sldIdLst>
            <p14:sldId id="256"/>
            <p14:sldId id="257"/>
            <p14:sldId id="271"/>
            <p14:sldId id="270"/>
            <p14:sldId id="272"/>
            <p14:sldId id="269"/>
            <p14:sldId id="259"/>
            <p14:sldId id="260"/>
            <p14:sldId id="263"/>
            <p14:sldId id="264"/>
            <p14:sldId id="265"/>
            <p14:sldId id="266"/>
            <p14:sldId id="258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315" initials="3" lastIdx="1" clrIdx="0">
    <p:extLst>
      <p:ext uri="{19B8F6BF-5375-455C-9EA6-DF929625EA0E}">
        <p15:presenceInfo xmlns="" xmlns:p15="http://schemas.microsoft.com/office/powerpoint/2012/main" userId="31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7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4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4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43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2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88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24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9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2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0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5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C9ECBB1-9112-4DA8-BC56-1C629B1D7798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8CFCB-2D6B-4B12-AE35-2C808E3622BC}" type="slidenum">
              <a:rPr lang="ru-RU" smtClean="0"/>
              <a:t>‹#›</a:t>
            </a:fld>
            <a:endParaRPr lang="ru-RU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62402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methodological_terms.academic.ru/1911/%D0%A1%D0%9F%D0%9E%D0%A1%D0%9E%D0%91%D0%9D%D0%9E%D0%A1%D0%A2%D0%9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osuchebnik.ru/material/formirovanie-funktsionalnoy-gramotnosti-na-urokakh-russkogo-yazyka-article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1965" y="390844"/>
            <a:ext cx="7689669" cy="23876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Методы и формы организации работы по формированию функциональной грамотности гимназиста на уроках русского языка и литературы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07849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440" y="0"/>
            <a:ext cx="11247120" cy="68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92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" y="0"/>
            <a:ext cx="11353800" cy="687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52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108" y="0"/>
            <a:ext cx="10790691" cy="676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1808" y="634005"/>
            <a:ext cx="7958331" cy="1077229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Методы, используемые для запоминания словарных слов</a:t>
            </a: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091" y="1711234"/>
            <a:ext cx="10136778" cy="4937760"/>
          </a:xfrm>
        </p:spPr>
        <p:txBody>
          <a:bodyPr>
            <a:normAutofit fontScale="85000" lnSpcReduction="10000"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80975" algn="l"/>
                <a:tab pos="457200" algn="l"/>
              </a:tabLst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Орфографическое проговаривание слова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написание его в воздухе кончиком носа, при этом слово нужно написать на потолке или противоположной стене. Например: «Закрой глаза, представь - это слово, написанным в книге». Назови его по буквам. Заставь помигать «опасную» букву. Прочти медленно, как будешь писать. Запиши это слово 5 раз, каждый раз проговаривай вслух то, что пишешь.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Запоминание слова по сетке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Написать слово крупными печатными буквами. Подчеркнуть каждую букву. </a:t>
            </a:r>
            <a:r>
              <a:rPr kumimoji="0" lang="ru-RU" sz="2600" b="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sng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Через некоторое время стереть буквы. Задача ребенка назвать буквы, можно вразброс.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Цицерона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того, как ребенок напишет слова в тетрадке и прочитает их орфографически (проговаривая каждую букву), предложите расставить слова по комнате.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80975" algn="l"/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«Устный кроссворд».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называете определение, а ребенок называет слово и записывает его. При выполнении этого упражнения актуализируется значение слова и закрепляется связь значения с акустическим образом слова.</a:t>
            </a:r>
            <a:endParaRPr kumimoji="0" lang="ru-RU" sz="2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>
                <a:tab pos="180975" algn="l"/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 ассоциативного запоминания слов.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4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ФУНКЦИОНАЛЬНАЯ ГРАМОТНОСТЬ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8016" y="1263922"/>
            <a:ext cx="10121537" cy="4351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Способность человека вступать в отношения с внешней средой и максимально быстро адаптироваться и функционировать в ней. В отличие от элементарной грамотности как </a:t>
            </a:r>
            <a:r>
              <a:rPr lang="ru-RU" u="sng" dirty="0" smtClean="0">
                <a:hlinkClick r:id="rId2"/>
              </a:rPr>
              <a:t>способности</a:t>
            </a:r>
            <a:r>
              <a:rPr lang="ru-RU" dirty="0" smtClean="0"/>
              <a:t> личности читать, понимать, составлять простые короткие тексты и осуществлять простейшие арифметические действия, Ф. г. есть уровень знаний, умений и навыков, обеспечивающий нормальное функционирование личности в системе социальных отношений, который считается минимально необходимым для осуществления жизнедеятельности личности в конкретной культурной среде.</a:t>
            </a:r>
          </a:p>
          <a:p>
            <a:pPr marL="0" indent="0" algn="r">
              <a:buNone/>
            </a:pPr>
            <a:r>
              <a:rPr lang="ru-RU" dirty="0" smtClean="0"/>
              <a:t>(Но</a:t>
            </a:r>
            <a:r>
              <a:rPr lang="ru-RU" i="1" dirty="0" smtClean="0"/>
              <a:t>вый словарь методических терминов и понятий, 2009г.)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092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068" y="378823"/>
            <a:ext cx="8556171" cy="6296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Функциональная грамотность сегодня — это базовое образование личности. Ребенку важно обладать: Готовностью успешно взаимодействовать с изменяющимся окружающим миром; Возможностью решать различные (в том числе нестандартные) учебные и жизненные задачи; Способностью строить социальные отношения; Совокупностью рефлексивных умений, обеспечивающих оценку своей грамотности, стремление к дальнейшему образованию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/>
              <a:t> </a:t>
            </a:r>
            <a:r>
              <a:rPr lang="ru-RU" dirty="0"/>
              <a:t>Российский педагог, член-корреспондент РАО Наталья Федоровна Виноградова, издание «Функциональная грамотность младшего школьника: книга для учителя»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8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731520" y="160988"/>
            <a:ext cx="6400800" cy="459812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Происходящие в мире глобальные изменения требуют и глобальных компетенций. Функциональная грамотность включает в себя: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Математическую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Финансовую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Естественнонаучную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Глобальные </a:t>
            </a:r>
            <a:r>
              <a:rPr lang="ru-RU" sz="2400" b="1" dirty="0">
                <a:solidFill>
                  <a:schemeClr val="bg1"/>
                </a:solidFill>
              </a:rPr>
              <a:t>компетенции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Читательскую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Критическое </a:t>
            </a:r>
            <a:r>
              <a:rPr lang="ru-RU" sz="2400" b="1" dirty="0">
                <a:solidFill>
                  <a:schemeClr val="bg1"/>
                </a:solidFill>
              </a:rPr>
              <a:t>мышление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3"/>
              </a:rPr>
              <a:t>/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71995" y="5043183"/>
            <a:ext cx="6124302" cy="1530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  <a:p>
            <a:pPr algn="ctr"/>
            <a:endParaRPr lang="ru-RU" sz="1200" dirty="0"/>
          </a:p>
          <a:p>
            <a:pPr algn="ctr"/>
            <a:endParaRPr lang="ru-RU" sz="1200" dirty="0" smtClean="0"/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«</a:t>
            </a:r>
            <a:r>
              <a:rPr lang="ru-RU" sz="1200" dirty="0">
                <a:solidFill>
                  <a:schemeClr val="bg1"/>
                </a:solidFill>
              </a:rPr>
              <a:t>Функционально грамотный человек — это человек, который способен использовать все постоянно приобретаемые в течение жизни знания, умения и навыки для решения максимально широкого диапазона жизненных задач в различных сферах человеческой деятельности, общения и социальных отношений».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34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3599" y="640080"/>
            <a:ext cx="8395144" cy="5409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«Функционально грамотный человек — это человек, который способен использовать все постоянно приобретаемые в течение жизни знания, умения и навыки для решения максимально широкого диапазона жизненных задач в различных сферах человеческой деятельности, общения и социальных отношений».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r">
              <a:buNone/>
            </a:pPr>
            <a:r>
              <a:rPr lang="ru-RU" sz="2400" dirty="0" smtClean="0"/>
              <a:t>Алексей </a:t>
            </a:r>
            <a:r>
              <a:rPr lang="ru-RU" sz="2400" dirty="0"/>
              <a:t>Алексеевич Леонтьев, академик РАО, издание «Школа 2100. Педагогика здравого смысла»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065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8834" y="222069"/>
            <a:ext cx="5943599" cy="6858000"/>
          </a:xfrm>
        </p:spPr>
        <p:txBody>
          <a:bodyPr>
            <a:normAutofit/>
          </a:bodyPr>
          <a:lstStyle/>
          <a:p>
            <a:pPr algn="ctr"/>
            <a:r>
              <a:rPr lang="ru-RU" sz="2200" dirty="0"/>
              <a:t>Функциональная грамотность – позволяет использовать приобретаемые умения, навыки, знания в жизни для решения жизненных задач.</a:t>
            </a:r>
          </a:p>
          <a:p>
            <a:pPr algn="ctr"/>
            <a:r>
              <a:rPr lang="ru-RU" sz="2200" dirty="0"/>
              <a:t>На уроках русского языка мы можем воплощать несколько приоритетных  направлений, одним из которых является грамотность чтения ( или смысловое чтение). Это способность учащихся к осмыслению письменных текстов и рефлексии на них, использования их содержания для достижения собственных целей, развития знаний и возможностей для активного участия в жизни общества.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06" y="719705"/>
            <a:ext cx="5436326" cy="543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137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263" y="182246"/>
            <a:ext cx="10515600" cy="1110978"/>
          </a:xfrm>
        </p:spPr>
        <p:txBody>
          <a:bodyPr/>
          <a:lstStyle/>
          <a:p>
            <a:pPr algn="ctr"/>
            <a:r>
              <a:rPr lang="ru-RU" dirty="0" smtClean="0"/>
              <a:t>Верные и неверные утверждения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4115" y="737735"/>
            <a:ext cx="8817428" cy="586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208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8" y="195241"/>
            <a:ext cx="8543109" cy="5656920"/>
          </a:xfrm>
        </p:spPr>
      </p:pic>
      <p:sp>
        <p:nvSpPr>
          <p:cNvPr id="5" name="Овал 4"/>
          <p:cNvSpPr/>
          <p:nvPr/>
        </p:nvSpPr>
        <p:spPr>
          <a:xfrm>
            <a:off x="7040879" y="4728754"/>
            <a:ext cx="4545875" cy="190717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Такой метод удобен как на русском языке, так и на литературе, при знакомстве с биографией писателей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00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6693" y="0"/>
            <a:ext cx="12245385" cy="6887097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09003" y="4794069"/>
            <a:ext cx="4258493" cy="1658983"/>
          </a:xfrm>
          <a:prstGeom prst="wedgeEllipseCallout">
            <a:avLst>
              <a:gd name="adj1" fmla="val 53774"/>
              <a:gd name="adj2" fmla="val -8856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Работа с кластерами по произведению «Алые паруса»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187161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TM16401375[[fn=Мэдисон]]</Template>
  <TotalTime>153</TotalTime>
  <Words>269</Words>
  <Application>Microsoft Office PowerPoint</Application>
  <PresentationFormat>Произвольный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Madison</vt:lpstr>
      <vt:lpstr>Методы и формы организации работы по формированию функциональной грамотности гимназиста на уроках русского языка и литературы</vt:lpstr>
      <vt:lpstr>ФУНКЦИОНАЛЬНАЯ ГРАМОТНОСТЬ. </vt:lpstr>
      <vt:lpstr>Презентация PowerPoint</vt:lpstr>
      <vt:lpstr>Презентация PowerPoint</vt:lpstr>
      <vt:lpstr>Презентация PowerPoint</vt:lpstr>
      <vt:lpstr>Презентация PowerPoint</vt:lpstr>
      <vt:lpstr>Верные и неверные утверждения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Методы, используемые для запоминания словарных слов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315</dc:creator>
  <cp:lastModifiedBy>userPC</cp:lastModifiedBy>
  <cp:revision>14</cp:revision>
  <dcterms:created xsi:type="dcterms:W3CDTF">2021-03-02T03:47:32Z</dcterms:created>
  <dcterms:modified xsi:type="dcterms:W3CDTF">2021-05-21T13:16:05Z</dcterms:modified>
</cp:coreProperties>
</file>