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7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62" r:id="rId28"/>
    <p:sldId id="28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41" autoAdjust="0"/>
    <p:restoredTop sz="62454" autoAdjust="0"/>
  </p:normalViewPr>
  <p:slideViewPr>
    <p:cSldViewPr>
      <p:cViewPr varScale="1">
        <p:scale>
          <a:sx n="88" d="100"/>
          <a:sy n="88" d="100"/>
        </p:scale>
        <p:origin x="1315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94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4CDB2E-C49F-4C15-BA2C-075E2B108BF0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6F830F-B803-460B-91A7-3F3B36A6C71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7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jpeg"/><Relationship Id="rId5" Type="http://schemas.openxmlformats.org/officeDocument/2006/relationships/image" Target="../media/image16.jpeg"/><Relationship Id="rId4" Type="http://schemas.openxmlformats.org/officeDocument/2006/relationships/image" Target="../media/image5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1.jpeg"/><Relationship Id="rId4" Type="http://schemas.openxmlformats.org/officeDocument/2006/relationships/image" Target="../media/image6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69.jpeg"/><Relationship Id="rId7" Type="http://schemas.openxmlformats.org/officeDocument/2006/relationships/image" Target="../media/image7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jpeg"/><Relationship Id="rId4" Type="http://schemas.openxmlformats.org/officeDocument/2006/relationships/image" Target="../media/image7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отчет по лету практика\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82800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0070C0"/>
                </a:solidFill>
              </a:rPr>
              <a:t>Муниципальное образовательное </a:t>
            </a:r>
            <a:r>
              <a:rPr lang="ru-RU" sz="1800" b="1" dirty="0" smtClean="0">
                <a:solidFill>
                  <a:srgbClr val="0070C0"/>
                </a:solidFill>
              </a:rPr>
              <a:t>автономное учреждение дополнительного </a:t>
            </a:r>
            <a:r>
              <a:rPr lang="ru-RU" sz="1800" b="1" dirty="0">
                <a:solidFill>
                  <a:srgbClr val="0070C0"/>
                </a:solidFill>
              </a:rPr>
              <a:t>образования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«Дворец детей и юношества»</a:t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800" b="1" dirty="0">
                <a:solidFill>
                  <a:srgbClr val="0070C0"/>
                </a:solidFill>
              </a:rPr>
              <a:t>городского округа города </a:t>
            </a:r>
            <a:r>
              <a:rPr lang="ru-RU" sz="1800" b="1" dirty="0" smtClean="0">
                <a:solidFill>
                  <a:srgbClr val="0070C0"/>
                </a:solidFill>
              </a:rPr>
              <a:t>Райчихинска Амурской области</a:t>
            </a:r>
            <a:endParaRPr lang="ru-RU" sz="1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Программа </a:t>
            </a:r>
            <a:r>
              <a:rPr lang="ru-RU" b="1" dirty="0">
                <a:solidFill>
                  <a:srgbClr val="FF0000"/>
                </a:solidFill>
              </a:rPr>
              <a:t>летнего лагеря с дневным пребыванием </a:t>
            </a:r>
          </a:p>
          <a:p>
            <a:r>
              <a:rPr lang="ru-RU" b="1" dirty="0">
                <a:solidFill>
                  <a:srgbClr val="FF0000"/>
                </a:solidFill>
              </a:rPr>
              <a:t>для организации летнего отдыха </a:t>
            </a:r>
            <a:r>
              <a:rPr lang="ru-RU" b="1" dirty="0" smtClean="0">
                <a:solidFill>
                  <a:srgbClr val="FF0000"/>
                </a:solidFill>
              </a:rPr>
              <a:t>детей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611560" y="3717032"/>
            <a:ext cx="7560840" cy="1224136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 Black"/>
              </a:rPr>
              <a:t>«Волшебный мир фокусов»</a:t>
            </a:r>
            <a:endParaRPr lang="ru-RU" sz="3600" kern="10" spc="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52536" y="-1"/>
            <a:ext cx="9396536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День </a:t>
            </a:r>
            <a:r>
              <a:rPr lang="ru-RU" sz="4000" b="1" dirty="0">
                <a:solidFill>
                  <a:srgbClr val="7030A0"/>
                </a:solidFill>
                <a:latin typeface="Monotype Corsiva" pitchFamily="66" charset="0"/>
              </a:rPr>
              <a:t>здоровья и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спорта»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24577" name="Picture 1" descr="J:\ЦИРКОВАЯ Студия 01.08.20\Лагерь\ПРОФИЛЬНАЯ 2018\ВИдео и фото лагерь 2018\игры на улице\DSCN19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03648" y="1556792"/>
            <a:ext cx="2952328" cy="2214497"/>
          </a:xfrm>
          <a:prstGeom prst="rect">
            <a:avLst/>
          </a:prstGeom>
          <a:noFill/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836712"/>
            <a:ext cx="4104456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День здоровья необходимо начать с кислородного чуда -коктейля!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55976" y="3429000"/>
            <a:ext cx="3851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Bookman Old Style" pitchFamily="18" charset="0"/>
              </a:rPr>
              <a:t>Создание отрядного уголка:  надо было придумать название, девиз,  </a:t>
            </a:r>
            <a:r>
              <a:rPr lang="ru-RU" b="1" dirty="0" err="1">
                <a:latin typeface="Bookman Old Style" pitchFamily="18" charset="0"/>
              </a:rPr>
              <a:t>речевку</a:t>
            </a:r>
            <a:r>
              <a:rPr lang="ru-RU" b="1" dirty="0">
                <a:latin typeface="Bookman Old Style" pitchFamily="18" charset="0"/>
              </a:rPr>
              <a:t> и эмблему отряда.</a:t>
            </a:r>
          </a:p>
        </p:txBody>
      </p:sp>
      <p:pic>
        <p:nvPicPr>
          <p:cNvPr id="24581" name="Picture 5" descr="L:\лагерь 2017\фото дети\DSCN119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3968" y="908720"/>
            <a:ext cx="3168352" cy="2376532"/>
          </a:xfrm>
          <a:prstGeom prst="rect">
            <a:avLst/>
          </a:prstGeom>
          <a:noFill/>
        </p:spPr>
      </p:pic>
      <p:pic>
        <p:nvPicPr>
          <p:cNvPr id="24583" name="Picture 7" descr="L:\лагерь 2017\фото дети\DSCN1426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437112"/>
            <a:ext cx="2932398" cy="2199547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0" y="3789040"/>
            <a:ext cx="385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Bookman Old Style" pitchFamily="18" charset="0"/>
              </a:rPr>
              <a:t>Сильнее, выше, быстрее! – спортивные состязания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4584" name="Picture 8" descr="J:\ЦИРКОВАЯ Студия 01.08.20\Лагерь\ЛАГЕРЬ 2019\Фото -видео\Фото -видео\8\DSCN36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4653136"/>
            <a:ext cx="2592288" cy="1944436"/>
          </a:xfrm>
          <a:prstGeom prst="rect">
            <a:avLst/>
          </a:prstGeom>
          <a:noFill/>
        </p:spPr>
      </p:pic>
      <p:pic>
        <p:nvPicPr>
          <p:cNvPr id="19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47864" y="4797152"/>
            <a:ext cx="1152128" cy="11521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3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фантазий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47525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Bookman Old Style" pitchFamily="18" charset="0"/>
              </a:rPr>
              <a:t>Сегодня самое </a:t>
            </a:r>
            <a:r>
              <a:rPr lang="ru-RU" dirty="0">
                <a:solidFill>
                  <a:srgbClr val="00B0F0"/>
                </a:solidFill>
                <a:latin typeface="Bookman Old Style" pitchFamily="18" charset="0"/>
              </a:rPr>
              <a:t>интересное первое практическое занятие фокусами «Фокусы с бумажными лентами» .</a:t>
            </a:r>
          </a:p>
        </p:txBody>
      </p:sp>
      <p:pic>
        <p:nvPicPr>
          <p:cNvPr id="25602" name="Picture 2" descr="L:\отчет по лету практика\img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1700808"/>
            <a:ext cx="2965463" cy="1944216"/>
          </a:xfrm>
          <a:prstGeom prst="rect">
            <a:avLst/>
          </a:prstGeom>
          <a:noFill/>
        </p:spPr>
      </p:pic>
      <p:pic>
        <p:nvPicPr>
          <p:cNvPr id="25603" name="Picture 3" descr="L:\отчет по лету практика\img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764704"/>
            <a:ext cx="2160240" cy="203966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51520" y="4653136"/>
            <a:ext cx="47373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Обязательно игры на свежем воздухе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25604" name="Picture 4" descr="J:\ЦИРКОВАЯ Студия 01.08.20\Лагерь\ЛАГЕРЬ 2019\Фото -видео\Фото -видео\8\DSCN3640.JPG"/>
          <p:cNvPicPr>
            <a:picLocks noChangeAspect="1" noChangeArrowheads="1"/>
          </p:cNvPicPr>
          <p:nvPr/>
        </p:nvPicPr>
        <p:blipFill>
          <a:blip r:embed="rId5" cstate="print"/>
          <a:srcRect t="15236"/>
          <a:stretch>
            <a:fillRect/>
          </a:stretch>
        </p:blipFill>
        <p:spPr bwMode="auto">
          <a:xfrm>
            <a:off x="1619672" y="5255608"/>
            <a:ext cx="2520280" cy="1602392"/>
          </a:xfrm>
          <a:prstGeom prst="rect">
            <a:avLst/>
          </a:prstGeom>
          <a:noFill/>
        </p:spPr>
      </p:pic>
      <p:pic>
        <p:nvPicPr>
          <p:cNvPr id="25605" name="Picture 5" descr="J:\ЦИРКОВАЯ Студия 01.08.20\Лагерь\ЛАГЕРЬ 2019\Фото -видео\Фото -видео\10\IMG20190610102744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99992" y="5013176"/>
            <a:ext cx="2808312" cy="1591376"/>
          </a:xfrm>
          <a:prstGeom prst="rect">
            <a:avLst/>
          </a:prstGeom>
          <a:noFill/>
        </p:spPr>
      </p:pic>
      <p:pic>
        <p:nvPicPr>
          <p:cNvPr id="13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888" y="1700808"/>
            <a:ext cx="1152128" cy="1152128"/>
          </a:xfrm>
          <a:prstGeom prst="rect">
            <a:avLst/>
          </a:prstGeom>
          <a:noFill/>
        </p:spPr>
      </p:pic>
      <p:pic>
        <p:nvPicPr>
          <p:cNvPr id="14" name="Picture 6" descr="J:\ЦИРКОВАЯ Студия 01.08.20\Лагерь\ЛАГЕРЬ 2019\Фото -видео\Фото -видео\13\IMG20190613133455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499992" y="2708920"/>
            <a:ext cx="2808312" cy="21062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4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истории родного города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47525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Bookman Old Style" pitchFamily="18" charset="0"/>
              </a:rPr>
              <a:t>.</a:t>
            </a:r>
            <a:endParaRPr lang="ru-RU" dirty="0">
              <a:solidFill>
                <a:srgbClr val="00B0F0"/>
              </a:solidFill>
              <a:latin typeface="Bookman Old Style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3429000"/>
            <a:ext cx="309634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  <a:latin typeface="Bookman Old Style" pitchFamily="18" charset="0"/>
              </a:rPr>
              <a:t>П</a:t>
            </a:r>
            <a:r>
              <a:rPr lang="ru-RU" sz="2000" b="1" dirty="0" smtClean="0">
                <a:solidFill>
                  <a:srgbClr val="00B050"/>
                </a:solidFill>
                <a:latin typeface="Bookman Old Style" pitchFamily="18" charset="0"/>
              </a:rPr>
              <a:t>резентация  </a:t>
            </a:r>
            <a:r>
              <a:rPr lang="ru-RU" sz="2000" b="1" dirty="0">
                <a:solidFill>
                  <a:srgbClr val="00B050"/>
                </a:solidFill>
                <a:latin typeface="Bookman Old Style" pitchFamily="18" charset="0"/>
              </a:rPr>
              <a:t>о советских иллюзионистах </a:t>
            </a:r>
            <a:r>
              <a:rPr lang="ru-RU" sz="2000" b="1" dirty="0" err="1">
                <a:solidFill>
                  <a:srgbClr val="00B050"/>
                </a:solidFill>
                <a:latin typeface="Bookman Old Style" pitchFamily="18" charset="0"/>
              </a:rPr>
              <a:t>Арутюна</a:t>
            </a:r>
            <a:r>
              <a:rPr lang="ru-RU" sz="2000" b="1" dirty="0">
                <a:solidFill>
                  <a:srgbClr val="00B050"/>
                </a:solidFill>
                <a:latin typeface="Bookman Old Style" pitchFamily="18" charset="0"/>
              </a:rPr>
              <a:t> и </a:t>
            </a:r>
            <a:r>
              <a:rPr lang="ru-RU" sz="2000" b="1" dirty="0" err="1">
                <a:solidFill>
                  <a:srgbClr val="00B050"/>
                </a:solidFill>
                <a:latin typeface="Bookman Old Style" pitchFamily="18" charset="0"/>
              </a:rPr>
              <a:t>Амаяка</a:t>
            </a:r>
            <a:r>
              <a:rPr lang="ru-RU" sz="2000" b="1" dirty="0">
                <a:solidFill>
                  <a:srgbClr val="00B050"/>
                </a:solidFill>
                <a:latin typeface="Bookman Old Style" pitchFamily="18" charset="0"/>
              </a:rPr>
              <a:t> Акопяна. 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692696"/>
            <a:ext cx="295232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Новый день был посвящен история города. История малой </a:t>
            </a:r>
            <a:endParaRPr lang="ru-RU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Родины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 - история её 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жителей. Сегодня </a:t>
            </a:r>
          </a:p>
          <a:p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мы были в Краеведческом музее и на спортивных площадках города</a:t>
            </a:r>
            <a:endParaRPr lang="ru-RU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26626" name="Picture 2" descr="L:\лагерь 2017\фото дети\DSCN120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3554996"/>
            <a:ext cx="4032448" cy="3024678"/>
          </a:xfrm>
          <a:prstGeom prst="rect">
            <a:avLst/>
          </a:prstGeom>
          <a:noFill/>
        </p:spPr>
      </p:pic>
      <p:pic>
        <p:nvPicPr>
          <p:cNvPr id="26627" name="Picture 3" descr="J:\ЦИРКОВАЯ Студия 01.08.20\ФОТО  и ВИДЕО наше\2017\МУЗйЕй фото дети март 2017\DSCN02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7544" y="764704"/>
            <a:ext cx="2520280" cy="1890423"/>
          </a:xfrm>
          <a:prstGeom prst="rect">
            <a:avLst/>
          </a:prstGeom>
          <a:noFill/>
        </p:spPr>
      </p:pic>
      <p:pic>
        <p:nvPicPr>
          <p:cNvPr id="26628" name="Picture 4" descr="J:\ЦИРКОВАЯ Студия 01.08.20\Лагерь\ЛАГЕРЬ 2019\Фото -видео\Фото -видео\7\IMG20190607120142.jpg"/>
          <p:cNvPicPr>
            <a:picLocks noChangeAspect="1" noChangeArrowheads="1"/>
          </p:cNvPicPr>
          <p:nvPr/>
        </p:nvPicPr>
        <p:blipFill>
          <a:blip r:embed="rId5" cstate="email"/>
          <a:srcRect l="10812" t="12014" r="8096" b="23113"/>
          <a:stretch>
            <a:fillRect/>
          </a:stretch>
        </p:blipFill>
        <p:spPr bwMode="auto">
          <a:xfrm>
            <a:off x="6012160" y="836712"/>
            <a:ext cx="2808312" cy="1944216"/>
          </a:xfrm>
          <a:prstGeom prst="rect">
            <a:avLst/>
          </a:prstGeom>
          <a:noFill/>
        </p:spPr>
      </p:pic>
      <p:pic>
        <p:nvPicPr>
          <p:cNvPr id="15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36096" y="5229200"/>
            <a:ext cx="1259632" cy="125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5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экскурсий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3356992"/>
            <a:ext cx="3982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Экскурсия в городской парк! 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28675" name="Picture 3" descr="J:\ЦИРКОВАЯ Студия 01.08.20\Лагерь\ЛАГЕРЬ 2019\Фото -видео\Фото -видео\10\IMG201906101008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005064"/>
            <a:ext cx="3672408" cy="2081031"/>
          </a:xfrm>
          <a:prstGeom prst="rect">
            <a:avLst/>
          </a:prstGeom>
          <a:noFill/>
        </p:spPr>
      </p:pic>
      <p:pic>
        <p:nvPicPr>
          <p:cNvPr id="28676" name="Picture 4" descr="J:\ЦИРКОВАЯ Студия 01.08.20\Лагерь\ЛАГЕРЬ 2019\Фото -видео\Фото -видео\10\IMG2019061010064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427984" y="3861048"/>
            <a:ext cx="3384376" cy="253828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067944" y="836712"/>
            <a:ext cx="28803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Bookman Old Style" pitchFamily="18" charset="0"/>
              </a:rPr>
              <a:t>Сегодня новые фокусы «Скрепки </a:t>
            </a:r>
            <a:r>
              <a:rPr lang="ru-RU" b="1" dirty="0">
                <a:solidFill>
                  <a:srgbClr val="0070C0"/>
                </a:solidFill>
                <a:latin typeface="Bookman Old Style" pitchFamily="18" charset="0"/>
              </a:rPr>
              <a:t>– </a:t>
            </a:r>
            <a:r>
              <a:rPr lang="ru-RU" b="1" dirty="0" err="1">
                <a:solidFill>
                  <a:srgbClr val="0070C0"/>
                </a:solidFill>
                <a:latin typeface="Bookman Old Style" pitchFamily="18" charset="0"/>
              </a:rPr>
              <a:t>прыгучки</a:t>
            </a:r>
            <a:r>
              <a:rPr lang="ru-RU" b="1" dirty="0">
                <a:solidFill>
                  <a:srgbClr val="0070C0"/>
                </a:solidFill>
                <a:latin typeface="Bookman Old Style" pitchFamily="18" charset="0"/>
              </a:rPr>
              <a:t>»</a:t>
            </a:r>
          </a:p>
        </p:txBody>
      </p:sp>
      <p:pic>
        <p:nvPicPr>
          <p:cNvPr id="28678" name="Picture 6" descr="L:\отчет по лету практика\xl5tmQ27taI.jpg"/>
          <p:cNvPicPr>
            <a:picLocks noChangeAspect="1" noChangeArrowheads="1"/>
          </p:cNvPicPr>
          <p:nvPr/>
        </p:nvPicPr>
        <p:blipFill>
          <a:blip r:embed="rId5" cstate="print"/>
          <a:srcRect l="2835" t="15901" r="4556" b="14800"/>
          <a:stretch>
            <a:fillRect/>
          </a:stretch>
        </p:blipFill>
        <p:spPr bwMode="auto">
          <a:xfrm>
            <a:off x="539552" y="692696"/>
            <a:ext cx="3312368" cy="1858982"/>
          </a:xfrm>
          <a:prstGeom prst="rect">
            <a:avLst/>
          </a:prstGeom>
          <a:noFill/>
        </p:spPr>
      </p:pic>
      <p:pic>
        <p:nvPicPr>
          <p:cNvPr id="12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0032" y="1844824"/>
            <a:ext cx="1259632" cy="125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6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бегунов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95736" y="3861048"/>
            <a:ext cx="5076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Сегодня новое занятие «Фокусы с канцелярскими резинками!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692696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Bookman Old Style" pitchFamily="18" charset="0"/>
              </a:rPr>
              <a:t>Спортивная </a:t>
            </a:r>
            <a:r>
              <a:rPr lang="ru-RU" sz="2000" b="1" dirty="0">
                <a:solidFill>
                  <a:srgbClr val="0070C0"/>
                </a:solidFill>
                <a:latin typeface="Bookman Old Style" pitchFamily="18" charset="0"/>
              </a:rPr>
              <a:t>эстафета – забег на роликовых коньках.</a:t>
            </a:r>
          </a:p>
        </p:txBody>
      </p:sp>
      <p:pic>
        <p:nvPicPr>
          <p:cNvPr id="29699" name="Picture 3" descr="L:\лагерь 2017\фото дети\DSCN1224.JPG"/>
          <p:cNvPicPr>
            <a:picLocks noChangeAspect="1" noChangeArrowheads="1"/>
          </p:cNvPicPr>
          <p:nvPr/>
        </p:nvPicPr>
        <p:blipFill>
          <a:blip r:embed="rId3" cstate="email"/>
          <a:srcRect l="11979" t="32924" r="18542"/>
          <a:stretch>
            <a:fillRect/>
          </a:stretch>
        </p:blipFill>
        <p:spPr bwMode="auto">
          <a:xfrm>
            <a:off x="323528" y="1052736"/>
            <a:ext cx="2376264" cy="1720743"/>
          </a:xfrm>
          <a:prstGeom prst="rect">
            <a:avLst/>
          </a:prstGeom>
          <a:noFill/>
        </p:spPr>
      </p:pic>
      <p:pic>
        <p:nvPicPr>
          <p:cNvPr id="29700" name="Picture 4" descr="L:\лагерь 2017\фото дети\DSCN125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1628800"/>
            <a:ext cx="2880320" cy="2160484"/>
          </a:xfrm>
          <a:prstGeom prst="rect">
            <a:avLst/>
          </a:prstGeom>
          <a:noFill/>
        </p:spPr>
      </p:pic>
      <p:pic>
        <p:nvPicPr>
          <p:cNvPr id="29701" name="Picture 5" descr="L:\лагерь 2017\фото дети\DSCN126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868144" y="1196752"/>
            <a:ext cx="2736304" cy="2052460"/>
          </a:xfrm>
          <a:prstGeom prst="rect">
            <a:avLst/>
          </a:prstGeom>
          <a:noFill/>
        </p:spPr>
      </p:pic>
      <p:pic>
        <p:nvPicPr>
          <p:cNvPr id="29702" name="Picture 6" descr="L:\отчет по лету практика\3.jpg_q5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4437112"/>
            <a:ext cx="2088232" cy="2088232"/>
          </a:xfrm>
          <a:prstGeom prst="rect">
            <a:avLst/>
          </a:prstGeom>
          <a:noFill/>
        </p:spPr>
      </p:pic>
      <p:pic>
        <p:nvPicPr>
          <p:cNvPr id="29703" name="Picture 7" descr="L:\отчет по лету практика\61g1UV+4PpL._AC_SL1500_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43808" y="4725144"/>
            <a:ext cx="2088232" cy="1781883"/>
          </a:xfrm>
          <a:prstGeom prst="rect">
            <a:avLst/>
          </a:prstGeom>
          <a:noFill/>
        </p:spPr>
      </p:pic>
      <p:pic>
        <p:nvPicPr>
          <p:cNvPr id="29704" name="Picture 8" descr="L:\отчет по лету практика\maxresdefault (2)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292080" y="4797152"/>
            <a:ext cx="2448272" cy="1762564"/>
          </a:xfrm>
          <a:prstGeom prst="rect">
            <a:avLst/>
          </a:prstGeom>
          <a:noFill/>
        </p:spPr>
      </p:pic>
      <p:pic>
        <p:nvPicPr>
          <p:cNvPr id="16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55576" y="2924944"/>
            <a:ext cx="1259632" cy="125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7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рекордов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2" y="3645024"/>
            <a:ext cx="51972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Конкурс </a:t>
            </a:r>
            <a:r>
              <a:rPr lang="ru-RU" b="1" dirty="0">
                <a:solidFill>
                  <a:srgbClr val="00B050"/>
                </a:solidFill>
                <a:latin typeface="Bookman Old Style" pitchFamily="18" charset="0"/>
              </a:rPr>
              <a:t>«Самый, самый среди самых».</a:t>
            </a:r>
          </a:p>
        </p:txBody>
      </p:sp>
      <p:pic>
        <p:nvPicPr>
          <p:cNvPr id="30722" name="Picture 2" descr="J:\ЦИРКОВАЯ Студия 01.08.20\Лагерь\ЛАГЕРЬ 2019\Фото -видео\Фото -видео\11\IMG20190611111108.jpg"/>
          <p:cNvPicPr>
            <a:picLocks noChangeAspect="1" noChangeArrowheads="1"/>
          </p:cNvPicPr>
          <p:nvPr/>
        </p:nvPicPr>
        <p:blipFill>
          <a:blip r:embed="rId3" cstate="email"/>
          <a:srcRect t="14161" r="-2667" b="3233"/>
          <a:stretch>
            <a:fillRect/>
          </a:stretch>
        </p:blipFill>
        <p:spPr bwMode="auto">
          <a:xfrm>
            <a:off x="395536" y="4149080"/>
            <a:ext cx="3341172" cy="2016224"/>
          </a:xfrm>
          <a:prstGeom prst="rect">
            <a:avLst/>
          </a:prstGeom>
          <a:noFill/>
        </p:spPr>
      </p:pic>
      <p:pic>
        <p:nvPicPr>
          <p:cNvPr id="30723" name="Picture 3" descr="J:\ЦИРКОВАЯ Студия 01.08.20\Лагерь\ЛАГЕРЬ 2019\Фото -видео\Фото -видео\13\IMG2019061313425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4149080"/>
            <a:ext cx="3035829" cy="2276872"/>
          </a:xfrm>
          <a:prstGeom prst="rect">
            <a:avLst/>
          </a:prstGeom>
          <a:noFill/>
        </p:spPr>
      </p:pic>
      <p:pic>
        <p:nvPicPr>
          <p:cNvPr id="30724" name="Picture 4" descr="J:\ЦИРКОВАЯ Студия 01.08.20\Лагерь\ПРОФИЛЬНАЯ 2018\ВИдео и фото лагерь 2018\дела отрядные\DSCN184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836712"/>
            <a:ext cx="2808312" cy="2106472"/>
          </a:xfrm>
          <a:prstGeom prst="rect">
            <a:avLst/>
          </a:prstGeom>
          <a:noFill/>
        </p:spPr>
      </p:pic>
      <p:pic>
        <p:nvPicPr>
          <p:cNvPr id="30725" name="Picture 5" descr="J:\ЦИРКОВАЯ Студия 01.08.20\Лагерь\ПРОФИЛЬНАЯ 2018\ВИдео и фото лагерь 2018\дела отрядные\DSCN179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0152" y="1268760"/>
            <a:ext cx="2520280" cy="1890424"/>
          </a:xfrm>
          <a:prstGeom prst="rect">
            <a:avLst/>
          </a:prstGeom>
          <a:noFill/>
        </p:spPr>
      </p:pic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3203848" y="903203"/>
            <a:ext cx="273630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Ребята познакомились и узнали интересные факты биографии великих клоунов России. Слушали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и смотрели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затаив дыхание.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12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3528" y="3068960"/>
            <a:ext cx="864096" cy="864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8</a:t>
            </a:r>
            <a:r>
              <a:rPr kumimoji="0" lang="ru-RU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природы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4077072"/>
            <a:ext cx="28803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Знакомство с новыми секретами фокусов: бумага и вода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267744" y="692696"/>
            <a:ext cx="47525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Природа – наш дом, и мы должны его беречь! Это ребята запомнили навсегда!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40962" name="Picture 2" descr="J:\ЦИРКОВАЯ Студия 01.08.20\Лагерь\ЛАГЕРЬ 2019\Фото -видео\Фото -видео\20\IMG-20190626-WA0015.jpg"/>
          <p:cNvPicPr>
            <a:picLocks noChangeAspect="1" noChangeArrowheads="1"/>
          </p:cNvPicPr>
          <p:nvPr/>
        </p:nvPicPr>
        <p:blipFill>
          <a:blip r:embed="rId3" cstate="print"/>
          <a:srcRect r="7407" b="14583"/>
          <a:stretch>
            <a:fillRect/>
          </a:stretch>
        </p:blipFill>
        <p:spPr bwMode="auto">
          <a:xfrm>
            <a:off x="323528" y="620688"/>
            <a:ext cx="1728192" cy="2834235"/>
          </a:xfrm>
          <a:prstGeom prst="rect">
            <a:avLst/>
          </a:prstGeom>
          <a:noFill/>
        </p:spPr>
      </p:pic>
      <p:pic>
        <p:nvPicPr>
          <p:cNvPr id="40963" name="Picture 3" descr="L:\отчет по лету практика\Безымянный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23728" y="1268760"/>
            <a:ext cx="4104456" cy="2821201"/>
          </a:xfrm>
          <a:prstGeom prst="rect">
            <a:avLst/>
          </a:prstGeom>
          <a:noFill/>
        </p:spPr>
      </p:pic>
      <p:pic>
        <p:nvPicPr>
          <p:cNvPr id="40964" name="Picture 4" descr="L:\отчет по лету практика\400_17_03_07_lrC8-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491880" y="4437112"/>
            <a:ext cx="3245163" cy="2162597"/>
          </a:xfrm>
          <a:prstGeom prst="rect">
            <a:avLst/>
          </a:prstGeom>
          <a:noFill/>
        </p:spPr>
      </p:pic>
      <p:pic>
        <p:nvPicPr>
          <p:cNvPr id="40965" name="Picture 5" descr="J:\ЦИРКОВАЯ Студия 01.08.20\Лагерь\ЛАГЕРЬ 2019\Фото -видео\Фото -видео\24\IMG20190624082659.jpg"/>
          <p:cNvPicPr>
            <a:picLocks noChangeAspect="1" noChangeArrowheads="1"/>
          </p:cNvPicPr>
          <p:nvPr/>
        </p:nvPicPr>
        <p:blipFill>
          <a:blip r:embed="rId6" cstate="email"/>
          <a:srcRect t="29393" r="8556" b="8556"/>
          <a:stretch>
            <a:fillRect/>
          </a:stretch>
        </p:blipFill>
        <p:spPr bwMode="auto">
          <a:xfrm>
            <a:off x="6300192" y="1772816"/>
            <a:ext cx="1872208" cy="1693902"/>
          </a:xfrm>
          <a:prstGeom prst="rect">
            <a:avLst/>
          </a:prstGeom>
          <a:noFill/>
        </p:spPr>
      </p:pic>
      <p:pic>
        <p:nvPicPr>
          <p:cNvPr id="11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619672" y="5301208"/>
            <a:ext cx="1259632" cy="125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9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художников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39937" name="Picture 1" descr="J:\ЦИРКОВАЯ Студия 01.08.20\Лагерь\ЛАГЕРЬ 2019\Фото -видео\Фото -видео\19\IMG201906191344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412776"/>
            <a:ext cx="2376264" cy="178219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692696"/>
            <a:ext cx="71287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Сегодня наши ребята  –художники. Рисовать они очень любят! Готовы рисовать день и 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ночь, и на бумаге и на асфальте!</a:t>
            </a:r>
            <a:endParaRPr lang="ru-RU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39939" name="Picture 3" descr="J:\ЦИРКОВАЯ Студия 01.08.20\Лагерь\ПРОФИЛЬНАЯ 2018\ВИдео и фото лагерь 2018\игры на улице\DSCN193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131840" y="1772816"/>
            <a:ext cx="2520280" cy="3359994"/>
          </a:xfrm>
          <a:prstGeom prst="rect">
            <a:avLst/>
          </a:prstGeom>
          <a:noFill/>
        </p:spPr>
      </p:pic>
      <p:pic>
        <p:nvPicPr>
          <p:cNvPr id="39940" name="Picture 4" descr="J:\ЦИРКОВАЯ Студия 01.08.20\Лагерь\ПРОФИЛЬНАЯ 2018\ВИдео и фото лагерь 2018\игры на улице\DSCN194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7544" y="3356992"/>
            <a:ext cx="2160240" cy="2879995"/>
          </a:xfrm>
          <a:prstGeom prst="rect">
            <a:avLst/>
          </a:prstGeom>
          <a:noFill/>
        </p:spPr>
      </p:pic>
      <p:pic>
        <p:nvPicPr>
          <p:cNvPr id="39941" name="Picture 5" descr="J:\ЦИРКОВАЯ Студия 01.08.20\Лагерь\ЛАГЕРЬ 2019\Фото -видео\Фото -видео\22\IMG20190622113448.jpg"/>
          <p:cNvPicPr>
            <a:picLocks noChangeAspect="1" noChangeArrowheads="1"/>
          </p:cNvPicPr>
          <p:nvPr/>
        </p:nvPicPr>
        <p:blipFill>
          <a:blip r:embed="rId6" cstate="email"/>
          <a:srcRect t="26837" r="5652" b="12780"/>
          <a:stretch>
            <a:fillRect/>
          </a:stretch>
        </p:blipFill>
        <p:spPr bwMode="auto">
          <a:xfrm>
            <a:off x="5796136" y="1844824"/>
            <a:ext cx="3096344" cy="1921869"/>
          </a:xfrm>
          <a:prstGeom prst="rect">
            <a:avLst/>
          </a:prstGeom>
          <a:noFill/>
        </p:spPr>
      </p:pic>
      <p:pic>
        <p:nvPicPr>
          <p:cNvPr id="12" name="Picture 2" descr="J:\ЦИРКОВАЯ Студия 01.08.20\Лагерь\ЛАГЕРЬ 2019\Фото -видео\Фото -видео\15\IMG2019061512400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6200000">
            <a:off x="5376089" y="4497119"/>
            <a:ext cx="1800200" cy="2400266"/>
          </a:xfrm>
          <a:prstGeom prst="rect">
            <a:avLst/>
          </a:prstGeom>
          <a:noFill/>
        </p:spPr>
      </p:pic>
      <p:pic>
        <p:nvPicPr>
          <p:cNvPr id="13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915816" y="5301208"/>
            <a:ext cx="1259632" cy="125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10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 правил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дорожного движения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92696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B0F0"/>
                </a:solidFill>
                <a:latin typeface="Bookman Old Style" pitchFamily="18" charset="0"/>
              </a:rPr>
              <a:t>Правила дорожного движения –</a:t>
            </a:r>
          </a:p>
          <a:p>
            <a:pPr algn="ctr"/>
            <a:r>
              <a:rPr lang="ru-RU" dirty="0" smtClean="0">
                <a:solidFill>
                  <a:srgbClr val="00B0F0"/>
                </a:solidFill>
                <a:latin typeface="Bookman Old Style" pitchFamily="18" charset="0"/>
              </a:rPr>
              <a:t>Это часть таблицы Уважения!</a:t>
            </a:r>
            <a:endParaRPr lang="ru-RU" dirty="0">
              <a:solidFill>
                <a:srgbClr val="00B0F0"/>
              </a:solidFill>
              <a:latin typeface="Bookman Old Style" pitchFamily="18" charset="0"/>
            </a:endParaRPr>
          </a:p>
        </p:txBody>
      </p:sp>
      <p:pic>
        <p:nvPicPr>
          <p:cNvPr id="27650" name="Picture 2" descr="J:\ЦИРКОВАЯ Студия 01.08.20\Лагерь\ЛАГЕРЬ 2019\Фото -видео\Фото -видео\20\IMG20190620123202.jpg"/>
          <p:cNvPicPr>
            <a:picLocks noChangeAspect="1" noChangeArrowheads="1"/>
          </p:cNvPicPr>
          <p:nvPr/>
        </p:nvPicPr>
        <p:blipFill>
          <a:blip r:embed="rId3" cstate="email"/>
          <a:srcRect r="2866" b="21946"/>
          <a:stretch>
            <a:fillRect/>
          </a:stretch>
        </p:blipFill>
        <p:spPr bwMode="auto">
          <a:xfrm>
            <a:off x="4644008" y="764704"/>
            <a:ext cx="2448272" cy="2623149"/>
          </a:xfrm>
          <a:prstGeom prst="rect">
            <a:avLst/>
          </a:prstGeom>
          <a:noFill/>
        </p:spPr>
      </p:pic>
      <p:pic>
        <p:nvPicPr>
          <p:cNvPr id="27651" name="Picture 3" descr="J:\ЦИРКОВАЯ Студия 01.08.20\Лагерь\ЛАГЕРЬ 2019\Фото -видео\Фото -видео\10\IMG2019061009535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1412776"/>
            <a:ext cx="2304256" cy="18902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683568" y="3429000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B050"/>
                </a:solidFill>
                <a:latin typeface="Bookman Old Style" pitchFamily="18" charset="0"/>
              </a:rPr>
              <a:t>И какой же день без фокусов? Сегодня Фокусы с исчезновением предметов.</a:t>
            </a:r>
          </a:p>
        </p:txBody>
      </p:sp>
      <p:pic>
        <p:nvPicPr>
          <p:cNvPr id="27652" name="Picture 4" descr="L:\лагерь 2017\фото дети\DSCN1219.JPG"/>
          <p:cNvPicPr>
            <a:picLocks noChangeAspect="1" noChangeArrowheads="1"/>
          </p:cNvPicPr>
          <p:nvPr/>
        </p:nvPicPr>
        <p:blipFill>
          <a:blip r:embed="rId5" cstate="email"/>
          <a:srcRect t="18933" r="24052"/>
          <a:stretch>
            <a:fillRect/>
          </a:stretch>
        </p:blipFill>
        <p:spPr bwMode="auto">
          <a:xfrm>
            <a:off x="323528" y="4149080"/>
            <a:ext cx="2843808" cy="2276872"/>
          </a:xfrm>
          <a:prstGeom prst="rect">
            <a:avLst/>
          </a:prstGeom>
          <a:noFill/>
        </p:spPr>
      </p:pic>
      <p:pic>
        <p:nvPicPr>
          <p:cNvPr id="27653" name="Picture 5" descr="L:\лагерь 2017\фото дети\DSCN146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427984" y="4221088"/>
            <a:ext cx="3024336" cy="2268509"/>
          </a:xfrm>
          <a:prstGeom prst="rect">
            <a:avLst/>
          </a:prstGeom>
          <a:noFill/>
        </p:spPr>
      </p:pic>
      <p:pic>
        <p:nvPicPr>
          <p:cNvPr id="11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03848" y="4797152"/>
            <a:ext cx="1115616" cy="11156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11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 исчезновений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4293096"/>
            <a:ext cx="49888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Обязательно игры на свежем воздухе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915816" y="908720"/>
            <a:ext cx="3888432" cy="92333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Сегодня продолжаем знакомиться с понятием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телепортация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– исчезновение».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38914" name="Picture 2" descr="L:\лагерь 2017\фото дети\DSCN146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836712"/>
            <a:ext cx="2483768" cy="3311317"/>
          </a:xfrm>
          <a:prstGeom prst="rect">
            <a:avLst/>
          </a:prstGeom>
          <a:noFill/>
        </p:spPr>
      </p:pic>
      <p:pic>
        <p:nvPicPr>
          <p:cNvPr id="38915" name="Picture 3" descr="L:\лагерь 2017\фото дети\DSCN117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11960" y="1916832"/>
            <a:ext cx="2952328" cy="2214496"/>
          </a:xfrm>
          <a:prstGeom prst="rect">
            <a:avLst/>
          </a:prstGeom>
          <a:noFill/>
        </p:spPr>
      </p:pic>
      <p:pic>
        <p:nvPicPr>
          <p:cNvPr id="38916" name="Picture 4" descr="J:\ЦИРКОВАЯ Студия 01.08.20\Лагерь\ЛАГЕРЬ 2019\Фото -видео\Фото -видео\8\DSCN3643.JPG"/>
          <p:cNvPicPr>
            <a:picLocks noChangeAspect="1" noChangeArrowheads="1"/>
          </p:cNvPicPr>
          <p:nvPr/>
        </p:nvPicPr>
        <p:blipFill>
          <a:blip r:embed="rId5" cstate="email"/>
          <a:srcRect t="9585" r="30499" b="23319"/>
          <a:stretch>
            <a:fillRect/>
          </a:stretch>
        </p:blipFill>
        <p:spPr bwMode="auto">
          <a:xfrm>
            <a:off x="467544" y="5013176"/>
            <a:ext cx="2088232" cy="1512168"/>
          </a:xfrm>
          <a:prstGeom prst="rect">
            <a:avLst/>
          </a:prstGeom>
          <a:noFill/>
        </p:spPr>
      </p:pic>
      <p:pic>
        <p:nvPicPr>
          <p:cNvPr id="38917" name="Picture 5" descr="L:\лагерь 2017\фото дети\DSCN141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915816" y="4653136"/>
            <a:ext cx="2592288" cy="1944436"/>
          </a:xfrm>
          <a:prstGeom prst="rect">
            <a:avLst/>
          </a:prstGeom>
          <a:noFill/>
        </p:spPr>
      </p:pic>
      <p:pic>
        <p:nvPicPr>
          <p:cNvPr id="38918" name="Picture 6" descr="L:\лагерь 2017\фото дети\DSCN143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4653136"/>
            <a:ext cx="1383774" cy="1844824"/>
          </a:xfrm>
          <a:prstGeom prst="rect">
            <a:avLst/>
          </a:prstGeom>
          <a:noFill/>
        </p:spPr>
      </p:pic>
      <p:pic>
        <p:nvPicPr>
          <p:cNvPr id="12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71800" y="2492896"/>
            <a:ext cx="1259632" cy="1259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:\отчет по лету практика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512" y="1844824"/>
            <a:ext cx="864096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Участники программы: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Летний оздоровительный лагерь для детей с дневным пребыванием реализовывался в сроки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01.07.2020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г. по 11.07.2020 г. </a:t>
            </a:r>
          </a:p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Продолжительностью смены 18 дней. </a:t>
            </a:r>
          </a:p>
          <a:p>
            <a:pPr marL="0" marR="0" lvl="0" indent="4572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Количество детей, посещавших лагерь – 20 человек.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Основной состав лагеря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обучающиеся в возрасте 7–14 лет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12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 талантов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836712"/>
            <a:ext cx="5187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  <a:latin typeface="Bookman Old Style" pitchFamily="18" charset="0"/>
              </a:rPr>
              <a:t>Конкурс  «Искусство звучащего слова».</a:t>
            </a:r>
          </a:p>
        </p:txBody>
      </p:sp>
      <p:pic>
        <p:nvPicPr>
          <p:cNvPr id="37889" name="Picture 1" descr="J:\ЦИРКОВАЯ Студия 01.08.20\Лагерь\ПРОФИЛЬНАЯ 2018\ВИдео и фото лагерь 2018\тренинги\DSCN19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196752"/>
            <a:ext cx="3551994" cy="2664296"/>
          </a:xfrm>
          <a:prstGeom prst="rect">
            <a:avLst/>
          </a:prstGeom>
          <a:noFill/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4139952" y="1340768"/>
            <a:ext cx="31683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Ребята ждали его давно. Какие  сюрпризы они подготовили! На что были способны наши ребята! Песни, танцы, пантомимы!  Молодцы!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37892" name="Picture 4" descr="J:\ЦИРКОВАЯ Студия 01.08.20\Лагерь\ПРОФИЛЬНАЯ 2018\ВИдео и фото лагерь 2018\спектакль\DSCN198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39952" y="3284984"/>
            <a:ext cx="3456384" cy="2592581"/>
          </a:xfrm>
          <a:prstGeom prst="rect">
            <a:avLst/>
          </a:prstGeom>
          <a:noFill/>
        </p:spPr>
      </p:pic>
      <p:pic>
        <p:nvPicPr>
          <p:cNvPr id="11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43808" y="4941168"/>
            <a:ext cx="1259632" cy="1259632"/>
          </a:xfrm>
          <a:prstGeom prst="rect">
            <a:avLst/>
          </a:prstGeom>
          <a:noFill/>
        </p:spPr>
      </p:pic>
      <p:pic>
        <p:nvPicPr>
          <p:cNvPr id="12" name="Picture 3" descr="J:\ЦИРКОВАЯ Студия 01.08.20\Лагерь\ПРОФИЛЬНАЯ 2018\ВИдео и фото лагерь 2018\тренинги\DSCN196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3528" y="4149080"/>
            <a:ext cx="2664296" cy="1998448"/>
          </a:xfrm>
          <a:prstGeom prst="rect">
            <a:avLst/>
          </a:prstGeom>
          <a:noFill/>
        </p:spPr>
      </p:pic>
      <p:pic>
        <p:nvPicPr>
          <p:cNvPr id="13" name="Picture 3" descr="J:\ЦИРКОВАЯ Студия 01.08.20\Лагерь\ПРОФИЛЬНАЯ 2018\ВИдео и фото лагерь 2018\тренинги\DSCN196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95536" y="4149080"/>
            <a:ext cx="2664296" cy="19984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13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</a:t>
            </a:r>
            <a:r>
              <a:rPr lang="ru-RU" sz="4000" b="1" dirty="0" err="1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спасайкина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47864" y="836712"/>
            <a:ext cx="44644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Спасти себя и других в трудные минуты жизни- это должен уметь каждый. 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Сегодня 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ребята учились спасать друг друга и оказывать первую помощь. </a:t>
            </a:r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Также попробовали на практике как пользоваться огнетушителем.</a:t>
            </a:r>
            <a:endParaRPr lang="ru-RU" dirty="0">
              <a:solidFill>
                <a:srgbClr val="0070C0"/>
              </a:solidFill>
              <a:latin typeface="Bookman Old Style" pitchFamily="18" charset="0"/>
            </a:endParaRPr>
          </a:p>
        </p:txBody>
      </p:sp>
      <p:pic>
        <p:nvPicPr>
          <p:cNvPr id="36865" name="Picture 1" descr="J:\ЦИРКОВАЯ Студия 01.08.20\Лагерь\ПРОФИЛЬНАЯ 2018\ВИдео и фото лагерь 2018\пожарные учения\DSCN209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764704"/>
            <a:ext cx="2956130" cy="2217348"/>
          </a:xfrm>
          <a:prstGeom prst="rect">
            <a:avLst/>
          </a:prstGeom>
          <a:noFill/>
        </p:spPr>
      </p:pic>
      <p:pic>
        <p:nvPicPr>
          <p:cNvPr id="36866" name="Picture 2" descr="J:\ЦИРКОВАЯ Студия 01.08.20\Лагерь\ПРОФИЛЬНАЯ 2018\ВИдео и фото лагерь 2018\пожарные учения\DSCN2110.JPG"/>
          <p:cNvPicPr>
            <a:picLocks noChangeAspect="1" noChangeArrowheads="1"/>
          </p:cNvPicPr>
          <p:nvPr/>
        </p:nvPicPr>
        <p:blipFill>
          <a:blip r:embed="rId4" cstate="email"/>
          <a:srcRect l="38271" r="12346" b="6184"/>
          <a:stretch>
            <a:fillRect/>
          </a:stretch>
        </p:blipFill>
        <p:spPr bwMode="auto">
          <a:xfrm>
            <a:off x="827584" y="3356992"/>
            <a:ext cx="2232248" cy="3180953"/>
          </a:xfrm>
          <a:prstGeom prst="rect">
            <a:avLst/>
          </a:prstGeom>
          <a:noFill/>
        </p:spPr>
      </p:pic>
      <p:pic>
        <p:nvPicPr>
          <p:cNvPr id="36867" name="Picture 3" descr="J:\ЦИРКОВАЯ Студия 01.08.20\Лагерь\ПРОФИЛЬНАЯ 2018\ВИдео и фото лагерь 2018\пожарные учения\DSCN210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563888" y="3356992"/>
            <a:ext cx="3600400" cy="2700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14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волшебных сказок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836712"/>
            <a:ext cx="23042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Сегодня ребята оказались в этом мире. «Викторина по сказкам»! А потом началось  «Путешествие в сказку» –</a:t>
            </a:r>
            <a:r>
              <a:rPr lang="ru-RU" dirty="0" err="1">
                <a:solidFill>
                  <a:srgbClr val="0070C0"/>
                </a:solidFill>
                <a:latin typeface="Bookman Old Style" pitchFamily="18" charset="0"/>
              </a:rPr>
              <a:t>инсценирование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. </a:t>
            </a:r>
          </a:p>
        </p:txBody>
      </p:sp>
      <p:pic>
        <p:nvPicPr>
          <p:cNvPr id="35841" name="Picture 1" descr="J:\ЦИРКОВАЯ Студия 01.08.20\Лагерь\ПРОФИЛЬНАЯ 2018\ВИдео и фото лагерь 2018\спектакль\DSCN207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140968"/>
            <a:ext cx="2952328" cy="2214496"/>
          </a:xfrm>
          <a:prstGeom prst="rect">
            <a:avLst/>
          </a:prstGeom>
          <a:noFill/>
        </p:spPr>
      </p:pic>
      <p:pic>
        <p:nvPicPr>
          <p:cNvPr id="35842" name="Picture 2" descr="J:\ЦИРКОВАЯ Студия 01.08.20\Лагерь\ЛАГЕРЬ 2019\Фото -видео\Фото -видео\7\IMG2019060710522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836712"/>
            <a:ext cx="2736304" cy="2052228"/>
          </a:xfrm>
          <a:prstGeom prst="rect">
            <a:avLst/>
          </a:prstGeom>
          <a:noFill/>
        </p:spPr>
      </p:pic>
      <p:pic>
        <p:nvPicPr>
          <p:cNvPr id="35843" name="Picture 3" descr="J:\ЦИРКОВАЯ Студия 01.08.20\Лагерь\ЛАГЕРЬ 2019\Фото -видео\Фото -видео\7\IMG20190607111119.jpg"/>
          <p:cNvPicPr>
            <a:picLocks noChangeAspect="1" noChangeArrowheads="1"/>
          </p:cNvPicPr>
          <p:nvPr/>
        </p:nvPicPr>
        <p:blipFill>
          <a:blip r:embed="rId5" cstate="email"/>
          <a:srcRect t="25861" r="1852" b="3306"/>
          <a:stretch>
            <a:fillRect/>
          </a:stretch>
        </p:blipFill>
        <p:spPr bwMode="auto">
          <a:xfrm>
            <a:off x="5148064" y="908720"/>
            <a:ext cx="2376264" cy="2286594"/>
          </a:xfrm>
          <a:prstGeom prst="rect">
            <a:avLst/>
          </a:prstGeom>
          <a:noFill/>
        </p:spPr>
      </p:pic>
      <p:pic>
        <p:nvPicPr>
          <p:cNvPr id="35844" name="Picture 4" descr="J:\ЦИРКОВАЯ Студия 01.08.20\Лагерь\ЛАГЕРЬ 2019\Фото -видео\Фото -видео\21\IMG20190621115340.jpg"/>
          <p:cNvPicPr>
            <a:picLocks noChangeAspect="1" noChangeArrowheads="1"/>
          </p:cNvPicPr>
          <p:nvPr/>
        </p:nvPicPr>
        <p:blipFill>
          <a:blip r:embed="rId6" cstate="email"/>
          <a:srcRect b="20000"/>
          <a:stretch>
            <a:fillRect/>
          </a:stretch>
        </p:blipFill>
        <p:spPr bwMode="auto">
          <a:xfrm>
            <a:off x="3491880" y="3933056"/>
            <a:ext cx="3960440" cy="2376264"/>
          </a:xfrm>
          <a:prstGeom prst="rect">
            <a:avLst/>
          </a:prstGeom>
          <a:noFill/>
        </p:spPr>
      </p:pic>
      <p:pic>
        <p:nvPicPr>
          <p:cNvPr id="11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43608" y="5445224"/>
            <a:ext cx="1187624" cy="11876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15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 загадок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923928" y="831195"/>
            <a:ext cx="331236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Ребята не только отгадывали загадки, а каждому было дано домашнее задание (придумать и изобразить загадку). Это была игра «Удиви меня».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34818" name="Picture 2" descr="J:\ЦИРКОВАЯ Студия 01.08.20\Лагерь\ПРОФИЛЬНАЯ 2018\ВИдео и фото лагерь 2018\дела отрядные\DSCN17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836712"/>
            <a:ext cx="3024336" cy="2268508"/>
          </a:xfrm>
          <a:prstGeom prst="rect">
            <a:avLst/>
          </a:prstGeom>
          <a:noFill/>
        </p:spPr>
      </p:pic>
      <p:pic>
        <p:nvPicPr>
          <p:cNvPr id="34819" name="Picture 3" descr="J:\ЦИРКОВАЯ Студия 01.08.20\Лагерь\ПРОФИЛЬНАЯ 2018\ВИдео и фото лагерь 2018\дела отрядные\DSCN183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3573016"/>
            <a:ext cx="3384376" cy="2538569"/>
          </a:xfrm>
          <a:prstGeom prst="rect">
            <a:avLst/>
          </a:prstGeom>
          <a:noFill/>
        </p:spPr>
      </p:pic>
      <p:pic>
        <p:nvPicPr>
          <p:cNvPr id="34820" name="Picture 4" descr="J:\ЦИРКОВАЯ Студия 01.08.20\Лагерь\ПРОФИЛЬНАЯ 2018\ВИдео и фото лагерь 2018\тренинги\DSCN18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2852936"/>
            <a:ext cx="3096344" cy="2322521"/>
          </a:xfrm>
          <a:prstGeom prst="rect">
            <a:avLst/>
          </a:prstGeom>
          <a:noFill/>
        </p:spPr>
      </p:pic>
      <p:pic>
        <p:nvPicPr>
          <p:cNvPr id="10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4048" y="5373216"/>
            <a:ext cx="1224136" cy="1224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16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 неожиданностей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4365104"/>
            <a:ext cx="6893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Началась подготовка к большому магическому шоу!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pic>
        <p:nvPicPr>
          <p:cNvPr id="33793" name="Picture 1" descr="J:\ЦИРКОВАЯ Студия 01.08.20\Лагерь\ЛАГЕРЬ 2019\Фото -видео\Фото -видео\7\IMG201906071038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908720"/>
            <a:ext cx="2520280" cy="1593810"/>
          </a:xfrm>
          <a:prstGeom prst="rect">
            <a:avLst/>
          </a:prstGeom>
          <a:noFill/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3419872" y="908720"/>
            <a:ext cx="237626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Ребята ждали приятные неожиданности. Ребята все вместе  отправились «По следам Шерлока Холмса», так называлась игровая программа, в которой они соревновались.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33795" name="Picture 3" descr="J:\ЦИРКОВАЯ Студия 01.08.20\Лагерь\ЛАГЕРЬ 2019\Фото -видео\Фото -видео\7\IMG201906071054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12160" y="1052736"/>
            <a:ext cx="2268252" cy="3024336"/>
          </a:xfrm>
          <a:prstGeom prst="rect">
            <a:avLst/>
          </a:prstGeom>
          <a:noFill/>
        </p:spPr>
      </p:pic>
      <p:pic>
        <p:nvPicPr>
          <p:cNvPr id="33796" name="Picture 4" descr="J:\ЦИРКОВАЯ Студия 01.08.20\Лагерь\ЛАГЕРЬ 2019\Фото -видео\Фото -видео\7\IMG20190607110220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2564904"/>
            <a:ext cx="2304256" cy="1728192"/>
          </a:xfrm>
          <a:prstGeom prst="rect">
            <a:avLst/>
          </a:prstGeom>
          <a:noFill/>
        </p:spPr>
      </p:pic>
      <p:pic>
        <p:nvPicPr>
          <p:cNvPr id="33797" name="Picture 5" descr="L:\лагерь 2017\фото дети\DSCN144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4725144"/>
            <a:ext cx="2448272" cy="1836412"/>
          </a:xfrm>
          <a:prstGeom prst="rect">
            <a:avLst/>
          </a:prstGeom>
          <a:noFill/>
        </p:spPr>
      </p:pic>
      <p:pic>
        <p:nvPicPr>
          <p:cNvPr id="33798" name="Picture 6" descr="L:\лагерь 2017\фото дети\DSCN1465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148064" y="4895593"/>
            <a:ext cx="2616246" cy="1962407"/>
          </a:xfrm>
          <a:prstGeom prst="rect">
            <a:avLst/>
          </a:prstGeom>
          <a:noFill/>
        </p:spPr>
      </p:pic>
      <p:pic>
        <p:nvPicPr>
          <p:cNvPr id="12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5085184"/>
            <a:ext cx="1368152" cy="14532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17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«День  красоты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7" y="3645024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Bookman Old Style" pitchFamily="18" charset="0"/>
              </a:rPr>
              <a:t>Репетиции Большого магического шоу – продолжаются!</a:t>
            </a:r>
            <a:endParaRPr lang="ru-RU" b="1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836712"/>
            <a:ext cx="4608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Сегодня – «День красоты». Значит все вокруг должно быть красивым: и люди, </a:t>
            </a:r>
            <a:endParaRPr lang="ru-RU" dirty="0" smtClean="0">
              <a:solidFill>
                <a:srgbClr val="0070C0"/>
              </a:solidFill>
              <a:latin typeface="Bookman Old Style" pitchFamily="18" charset="0"/>
            </a:endParaRPr>
          </a:p>
          <a:p>
            <a:r>
              <a:rPr lang="ru-RU" dirty="0" smtClean="0">
                <a:solidFill>
                  <a:srgbClr val="0070C0"/>
                </a:solidFill>
                <a:latin typeface="Bookman Old Style" pitchFamily="18" charset="0"/>
              </a:rPr>
              <a:t>и </a:t>
            </a:r>
            <a:r>
              <a:rPr lang="ru-RU" dirty="0">
                <a:solidFill>
                  <a:srgbClr val="0070C0"/>
                </a:solidFill>
                <a:latin typeface="Bookman Old Style" pitchFamily="18" charset="0"/>
              </a:rPr>
              <a:t>природа. </a:t>
            </a:r>
          </a:p>
        </p:txBody>
      </p:sp>
      <p:pic>
        <p:nvPicPr>
          <p:cNvPr id="32769" name="Picture 1" descr="L:\лагерь 2017\фото дети\DSCN14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484784"/>
            <a:ext cx="2908634" cy="2181722"/>
          </a:xfrm>
          <a:prstGeom prst="rect">
            <a:avLst/>
          </a:prstGeom>
          <a:noFill/>
        </p:spPr>
      </p:pic>
      <p:pic>
        <p:nvPicPr>
          <p:cNvPr id="32770" name="Picture 2" descr="J:\ЦИРКОВАЯ Студия 01.08.20\Лагерь\ЛАГЕРЬ 2019\Фото -видео\Фото -видео\10\IMG2019061010004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9" y="764704"/>
            <a:ext cx="1800200" cy="2400267"/>
          </a:xfrm>
          <a:prstGeom prst="rect">
            <a:avLst/>
          </a:prstGeom>
          <a:noFill/>
        </p:spPr>
      </p:pic>
      <p:pic>
        <p:nvPicPr>
          <p:cNvPr id="32771" name="Picture 3" descr="L:\лагерь 2017\фото дети\DSCN1470.JPG"/>
          <p:cNvPicPr>
            <a:picLocks noChangeAspect="1" noChangeArrowheads="1"/>
          </p:cNvPicPr>
          <p:nvPr/>
        </p:nvPicPr>
        <p:blipFill>
          <a:blip r:embed="rId5" cstate="email"/>
          <a:srcRect l="10722" t="26423" r="3506" b="24175"/>
          <a:stretch>
            <a:fillRect/>
          </a:stretch>
        </p:blipFill>
        <p:spPr bwMode="auto">
          <a:xfrm>
            <a:off x="323528" y="4293096"/>
            <a:ext cx="2871451" cy="2204864"/>
          </a:xfrm>
          <a:prstGeom prst="rect">
            <a:avLst/>
          </a:prstGeom>
          <a:noFill/>
        </p:spPr>
      </p:pic>
      <p:pic>
        <p:nvPicPr>
          <p:cNvPr id="32772" name="Picture 4" descr="L:\лагерь 2017\фото дети\DSCN146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88024" y="4149080"/>
            <a:ext cx="2952328" cy="2214496"/>
          </a:xfrm>
          <a:prstGeom prst="rect">
            <a:avLst/>
          </a:prstGeom>
          <a:noFill/>
        </p:spPr>
      </p:pic>
      <p:pic>
        <p:nvPicPr>
          <p:cNvPr id="11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347864" y="4941168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35280" cy="908720"/>
          </a:xfrm>
        </p:spPr>
        <p:txBody>
          <a:bodyPr>
            <a:normAutofit fontScale="90000"/>
          </a:bodyPr>
          <a:lstStyle/>
          <a:p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18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- «Закрытие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лагеря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endParaRPr lang="ru-RU" dirty="0">
              <a:latin typeface="Monotype Corsiva" pitchFamily="66" charset="0"/>
            </a:endParaRPr>
          </a:p>
        </p:txBody>
      </p:sp>
      <p:pic>
        <p:nvPicPr>
          <p:cNvPr id="31745" name="Picture 1" descr="L:\лагерь 2017\фото дети\DSCN1482.JPG"/>
          <p:cNvPicPr>
            <a:picLocks noChangeAspect="1" noChangeArrowheads="1"/>
          </p:cNvPicPr>
          <p:nvPr/>
        </p:nvPicPr>
        <p:blipFill>
          <a:blip r:embed="rId3" cstate="email"/>
          <a:srcRect t="25221"/>
          <a:stretch>
            <a:fillRect/>
          </a:stretch>
        </p:blipFill>
        <p:spPr bwMode="auto">
          <a:xfrm>
            <a:off x="2627784" y="3356992"/>
            <a:ext cx="6241710" cy="3501008"/>
          </a:xfrm>
          <a:prstGeom prst="rect">
            <a:avLst/>
          </a:prstGeom>
          <a:noFill/>
        </p:spPr>
      </p:pic>
      <p:sp>
        <p:nvSpPr>
          <p:cNvPr id="31746" name="Rectangle 2"/>
          <p:cNvSpPr>
            <a:spLocks noChangeArrowheads="1"/>
          </p:cNvSpPr>
          <p:nvPr/>
        </p:nvSpPr>
        <p:spPr bwMode="auto">
          <a:xfrm flipH="1">
            <a:off x="3419872" y="908720"/>
            <a:ext cx="47525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Сегодня в лагере день необычный: и радостный, и грустный. Ведь сегодня - «Закрытие лагеря». Радостный, потому что весело и ярко прошла концертная программа для родителей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Большое магическое шоу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 Демонстрация фокусов детьми для зрителей.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31747" name="Picture 3" descr="L:\отчет по лету практика\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764704"/>
            <a:ext cx="3090443" cy="2448272"/>
          </a:xfrm>
          <a:prstGeom prst="rect">
            <a:avLst/>
          </a:prstGeom>
          <a:noFill/>
        </p:spPr>
      </p:pic>
      <p:pic>
        <p:nvPicPr>
          <p:cNvPr id="31748" name="Picture 4" descr="L:\отчет по лету практика\unnamed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4293096"/>
            <a:ext cx="1835696" cy="1835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:\отчет по лету практика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512" y="3352929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412776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 работы: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23528" y="1819563"/>
            <a:ext cx="6336704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Были сформированы   навыки общения и толерантности. Укрепление дружбы и сотрудничества между детьми разных возрастов и национальностей.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Развиты  навыки здорового образа жизни, укрепление здоровья.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Развита  мотивация детей к получению дополнительных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знаний в области основного жанра циркового искусства – фокусы.</a:t>
            </a:r>
            <a:endParaRPr kumimoji="0" lang="ru-RU" sz="2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Обучающиеся познакомились  с различными фокусами и знаменитыми иллюзионистами;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Получили навыки исполнения выученных трюков (фокусов).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L:\отчет по лету практика\unname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4365104"/>
            <a:ext cx="2054002" cy="20540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:\отчет по лету практика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512" y="3352929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986" name="Picture 2" descr="L:\отчет по лету практика\img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060848"/>
            <a:ext cx="5688632" cy="42664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:\отчет по лету практика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512" y="3352929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412776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ОТЛИЧИТЕЛЬНЫЕ ОСОБЕННОСТИ </a:t>
            </a:r>
            <a:r>
              <a:rPr lang="ru-RU" sz="2800" dirty="0" smtClean="0">
                <a:solidFill>
                  <a:srgbClr val="FF0000"/>
                </a:solidFill>
              </a:rPr>
              <a:t>данной вариативной программы состоят в: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2492896"/>
            <a:ext cx="784887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000" algn="just">
              <a:buBlip>
                <a:blip r:embed="rId3"/>
              </a:buBlip>
            </a:pPr>
            <a:r>
              <a:rPr lang="ru-RU" sz="2400" dirty="0" smtClean="0"/>
              <a:t>Разнообразии направлений деятельности, форм и методов работы. </a:t>
            </a:r>
          </a:p>
          <a:p>
            <a:pPr indent="540000" algn="just">
              <a:buBlip>
                <a:blip r:embed="rId3"/>
              </a:buBlip>
            </a:pPr>
            <a:r>
              <a:rPr lang="ru-RU" sz="2400" dirty="0" smtClean="0"/>
              <a:t>Дети имеют возможность ознакомиться с основным жанром циркового искусства «Фокусы» не только посредством рассказа, наглядных пособий, но и непосредственного участия в творческом процессе: изготовление атрибутики  и демонстрация фокусов</a:t>
            </a:r>
            <a:r>
              <a:rPr lang="ru-RU" sz="2400" dirty="0"/>
              <a:t> </a:t>
            </a:r>
            <a:r>
              <a:rPr lang="ru-RU" sz="2400" dirty="0" smtClean="0"/>
              <a:t>перед сверстниками и друзьями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:\отчет по лету практика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512" y="3352929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412776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Краткое содержание программы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988840"/>
            <a:ext cx="842493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взрослый мечтает быть здоровым. Дети, к сожалению, не думают об этом. Мы обязаны помочь ребенку осознать, что нет ничего прекраснее здоровья. “Здоровому каждый день – праздник”, – гласит восточная мудрость. Считаем, что в основе игротеки летнего оздоровительного лагеря должны быть спортивные и подвижные игры, а так же соревнования и физические упражнения.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Целью программы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пришкольного оздоровительного лагеря является пришкольного оздоровительного лагеря является  выявление способностей ребенка и его развитие в спорте, искусстве, творчестве и других видов игровой деятельности.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Основа программы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игровой проект «Волшебный мир фокусов».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Согласно сюжету игры участники программы становятся студентами филиала Школы магии и чародейства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Хогвардств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сюжетно – ролевой игре принимают участие дети, вожатые и воспитатели.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:\отчет по лету практика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512" y="3352929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1484784"/>
            <a:ext cx="70567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Цели и задачи воспитательной работы  пришкольного лагеря: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51520" y="2127340"/>
            <a:ext cx="8496944" cy="42473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ель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обеспечить полноценный отдых детей, их оздоровление и творческое развитие. 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у детей и подростков  навыков общения и толерантности.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Привитие навыков здорового образа жизни, укрепление здоровья.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  <a:tabLst>
                <a:tab pos="457200" algn="l"/>
              </a:tabLs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и развитие у учащихся разносторонних интересов, культуры мышления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Развитие творческих способностей школьников.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Развитие мотивации детей к получению дополнительных знаний в области основного жанра циркового искусства – фокусы.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Познакомить  детей с различными фокусами и знаменитыми иллюзионистами;</a:t>
            </a:r>
            <a:endParaRPr kumimoji="0" lang="ru-RU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Обеспечить поэтапное освоение детьми различных видов фокусов.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Программа разделена на 2 блока: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Утренний блок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проведение организационных мероприятий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Дневной блок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проведение занятий, спортивных мероприятий, игр, ролевых игр </a:t>
            </a:r>
            <a:endParaRPr kumimoji="0" lang="ru-RU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L:\отчет по лету практика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512" y="3352929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067175" algn="r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15616" y="1412776"/>
            <a:ext cx="70567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Режим дня: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51520" y="1916831"/>
            <a:ext cx="85689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8.00 – 8.30 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Сбор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рады приветствовать вас!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8.30 – 8.45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Утренняя зарядка 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день твой был в порядке, ты начни его с зарядки!</a:t>
            </a: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8.45 – 9.00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Сбор (организационная линейка)</a:t>
            </a: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9.00 -  9.30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–Завтрак</a:t>
            </a: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9.30 – 10.00 –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«Хочу всё знать»</a:t>
            </a: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10.00 – 11.00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-  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–КЛАСС  «Удиви»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11.00 – 12.00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-  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ИГРОВАЯ ДЕЯТЕЛЬНОСТЬ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12.00 – 12.30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-  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ОБЕД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12.30 – 13.00-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Рефлексия дня. </a:t>
            </a: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Уход детей домой. </a:t>
            </a: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Индивидуальная  работа   с родителями  </a:t>
            </a: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</a:t>
            </a: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Режим занятий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just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Занятия проходят по 1 академическому часу в день.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L:\отчет по лету практика\maxresdefault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40" y="0"/>
            <a:ext cx="913856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916832"/>
            <a:ext cx="8229600" cy="1143000"/>
          </a:xfrm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/>
              <a:t>Как это было?</a:t>
            </a:r>
            <a:endParaRPr lang="ru-RU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-1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35280" cy="936104"/>
          </a:xfrm>
        </p:spPr>
        <p:txBody>
          <a:bodyPr>
            <a:normAutofit fontScale="90000"/>
          </a:bodyPr>
          <a:lstStyle/>
          <a:p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/>
            </a:r>
            <a:b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</a:b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>Каждый день начинался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cs typeface="Times New Roman" pitchFamily="18" charset="0"/>
              </a:rPr>
              <a:t> с утренней зарядки!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>Обязательно на свежем воздухе!</a:t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755576" y="477253"/>
            <a:ext cx="691276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Чтобы день твой был в порядке,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ты начни его с зарядки!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  <p:pic>
        <p:nvPicPr>
          <p:cNvPr id="23557" name="Picture 5" descr="J:\ЦИРКОВАЯ Студия 01.08.20\Лагерь\ПРОФИЛЬНАЯ 2018\ВИдео и фото лагерь 2018\утро\DSCN199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2996952"/>
            <a:ext cx="4032448" cy="3024678"/>
          </a:xfrm>
          <a:prstGeom prst="rect">
            <a:avLst/>
          </a:prstGeom>
          <a:noFill/>
        </p:spPr>
      </p:pic>
      <p:pic>
        <p:nvPicPr>
          <p:cNvPr id="8" name="Picture 4" descr="J:\ЦИРКОВАЯ Студия 01.08.20\Лагерь\ПРОФИЛЬНАЯ 2018\ВИдео и фото лагерь 2018\утро\DSCN17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4221088"/>
            <a:ext cx="3168351" cy="2376532"/>
          </a:xfrm>
          <a:prstGeom prst="rect">
            <a:avLst/>
          </a:prstGeom>
          <a:noFill/>
        </p:spPr>
      </p:pic>
      <p:pic>
        <p:nvPicPr>
          <p:cNvPr id="9" name="Picture 2" descr="J:\ЦИРКОВАЯ Студия 01.08.20\Лагерь\ПРОФИЛЬНАЯ 2018\ВИдео и фото лагерь 2018\утро\DSCN178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1520" y="1916832"/>
            <a:ext cx="2879994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:\отчет по лету практика\maxresdefaul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День 1  - «Здравствуй, лагерь!»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Picture 5" descr="L:\лагерь 2017\фото дети\DSCN12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1196752"/>
            <a:ext cx="3240360" cy="18002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63888" y="1196752"/>
            <a:ext cx="46085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Работа  лагеря началась с организационных вопросов: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ТБ и ППБ, законы и режим лагеря и конечно же игра на знакомство, 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3" descr="J:\ЦИРКОВАЯ Студия 01.08.20\Лагерь\ПРОФИЛЬНАЯ 2018\ВИдео и фото лагерь 2018\дела отрядные\DSCN184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536" y="3645024"/>
            <a:ext cx="3672408" cy="275461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211960" y="5157192"/>
            <a:ext cx="39837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Посещение музея истории циркового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искусства  Дальнего Востока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 Цирковой студии</a:t>
            </a:r>
            <a:endParaRPr lang="ru-RU" dirty="0"/>
          </a:p>
        </p:txBody>
      </p:sp>
      <p:pic>
        <p:nvPicPr>
          <p:cNvPr id="22532" name="Picture 4" descr="J:\ЦИРКОВАЯ Студия 01.08.20\Лагерь\ЛАГЕРЬ 2019\Фото -видео\Фото -видео\6\IMG2019060611053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860032" y="3140968"/>
            <a:ext cx="2952328" cy="1948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963</Words>
  <Application>Microsoft Office PowerPoint</Application>
  <PresentationFormat>Экран (4:3)</PresentationFormat>
  <Paragraphs>123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Arial Black</vt:lpstr>
      <vt:lpstr>Bookman Old Style</vt:lpstr>
      <vt:lpstr>Calibri</vt:lpstr>
      <vt:lpstr>Monotype Corsiva</vt:lpstr>
      <vt:lpstr>Times New Roman</vt:lpstr>
      <vt:lpstr>Тема Office</vt:lpstr>
      <vt:lpstr>Муниципальное образовательное автономное учреждение дополнительного образования «Дворец детей и юношества» городского округа города Райчихинска Амурской области</vt:lpstr>
      <vt:lpstr> </vt:lpstr>
      <vt:lpstr> </vt:lpstr>
      <vt:lpstr> </vt:lpstr>
      <vt:lpstr> </vt:lpstr>
      <vt:lpstr> </vt:lpstr>
      <vt:lpstr>Как это было?</vt:lpstr>
      <vt:lpstr> Каждый день начинался  с утренней зарядки! Обязательно на свежем воздухе! !</vt:lpstr>
      <vt:lpstr>День 1  - «Здравствуй, лагерь!» </vt:lpstr>
      <vt:lpstr>День 2- «День здоровья и спорта» </vt:lpstr>
      <vt:lpstr>День 3- «День фантазий» </vt:lpstr>
      <vt:lpstr>День 4- «День истории родного города» </vt:lpstr>
      <vt:lpstr>День 5- «День экскурсий» </vt:lpstr>
      <vt:lpstr>День 6- «День бегунов» </vt:lpstr>
      <vt:lpstr>День 7- «День рекордов» </vt:lpstr>
      <vt:lpstr>День 8 - «День природы» </vt:lpstr>
      <vt:lpstr>День 9- «День художников» </vt:lpstr>
      <vt:lpstr>День 10 - «День  правил дорожного движения» </vt:lpstr>
      <vt:lpstr>День 11- «День  исчезновений» </vt:lpstr>
      <vt:lpstr>День 12- «День  талантов» </vt:lpstr>
      <vt:lpstr>День 13- «День спасайкина» </vt:lpstr>
      <vt:lpstr>День 14- «День волшебных сказок» </vt:lpstr>
      <vt:lpstr>День 15- «День  загадок» </vt:lpstr>
      <vt:lpstr>День 16- «День  неожиданностей» </vt:lpstr>
      <vt:lpstr>День 17- «День  красоты» </vt:lpstr>
      <vt:lpstr>День 18- «Закрытие лагеря» </vt:lpstr>
      <vt:lpstr> </vt:lpstr>
      <vt:lpstr>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kokain3331@gmail.com</dc:creator>
  <cp:lastModifiedBy>Пользователь Windows</cp:lastModifiedBy>
  <cp:revision>41</cp:revision>
  <dcterms:created xsi:type="dcterms:W3CDTF">2021-04-11T12:46:27Z</dcterms:created>
  <dcterms:modified xsi:type="dcterms:W3CDTF">2021-04-12T08:55:18Z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1739158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