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7" r:id="rId3"/>
    <p:sldId id="259" r:id="rId4"/>
    <p:sldId id="260" r:id="rId5"/>
    <p:sldId id="261" r:id="rId6"/>
    <p:sldId id="262" r:id="rId7"/>
    <p:sldId id="263" r:id="rId8"/>
  </p:sldIdLst>
  <p:sldSz cx="6858000" cy="9144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1" d="100"/>
          <a:sy n="51" d="100"/>
        </p:scale>
        <p:origin x="-2280" y="1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14350" y="2840569"/>
            <a:ext cx="5829300" cy="196003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72050" y="366186"/>
            <a:ext cx="1543050" cy="780203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366186"/>
            <a:ext cx="4514850" cy="780203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41735" y="3875620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42900" y="2133602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86150" y="2133602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1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2901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3483770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3483770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22.04.2019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22.04.2019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22.04.2019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1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681288" y="364069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42901" y="1913469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4216" y="6400801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344216" y="7156452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22.04.2019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133602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342900" y="8475136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22.04.2019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343150" y="8475136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4914900" y="8475136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92696" y="1588138"/>
            <a:ext cx="4176464" cy="17912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  <a:latin typeface="Times New Roman"/>
                <a:ea typeface="Times New Roman"/>
                <a:cs typeface="Times New Roman"/>
              </a:rPr>
              <a:t>Игры по обогащению активного словаря дошкольников.</a:t>
            </a:r>
            <a:endParaRPr lang="ru-RU" sz="3200" b="1" dirty="0">
              <a:solidFill>
                <a:schemeClr val="tx2">
                  <a:lumMod val="75000"/>
                </a:schemeClr>
              </a:solidFill>
              <a:ea typeface="Calibri"/>
              <a:cs typeface="Times New Roman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451722" y="6516216"/>
            <a:ext cx="3429000" cy="1938992"/>
          </a:xfrm>
          <a:prstGeom prst="rect">
            <a:avLst/>
          </a:prstGeom>
        </p:spPr>
        <p:txBody>
          <a:bodyPr>
            <a:spAutoFit/>
          </a:bodyPr>
          <a:lstStyle/>
          <a:p>
            <a:pPr lvl="0"/>
            <a:r>
              <a:rPr lang="ru-RU" sz="2400" b="1" dirty="0">
                <a:solidFill>
                  <a:schemeClr val="tx2">
                    <a:lumMod val="75000"/>
                  </a:schemeClr>
                </a:solidFill>
              </a:rPr>
              <a:t>Подготовила:   воспитатель старшей группы Денега Н. Н.</a:t>
            </a:r>
          </a:p>
          <a:p>
            <a:pPr lvl="0"/>
            <a:r>
              <a:rPr lang="ru-RU" sz="2400" b="1" dirty="0">
                <a:solidFill>
                  <a:schemeClr val="tx2">
                    <a:lumMod val="75000"/>
                  </a:schemeClr>
                </a:solidFill>
              </a:rPr>
              <a:t>МКДОУ д/с № 14 с. Борисовка.</a:t>
            </a:r>
            <a:endParaRPr lang="ru-RU" sz="2400" b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1026" name="Picture 2" descr="ÐºÐ°ÑÑÐ¸Ð½ÐºÐ¸ Ð½Ð° Ð¿ÑÐ¾Ð·ÑÐ°ÑÐ½Ð¾Ð¼ ÑÐ¾Ð½Ðµ Ð´Ð»Ñ Ð´ÐµÑÑÐºÐ¾Ð³Ð¾ ÑÐ°Ð´Ð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921" y="3130388"/>
            <a:ext cx="6513785" cy="43557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48381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92696" y="614194"/>
            <a:ext cx="3960440" cy="360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b="1" dirty="0" smtClean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  <a:t>С</a:t>
            </a:r>
            <a:r>
              <a:rPr lang="ru-RU" sz="2000" b="1" dirty="0" smtClean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  <a:t>ловарная работа </a:t>
            </a:r>
            <a:r>
              <a:rPr lang="ru-RU" sz="2000" b="1" dirty="0" smtClean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в детском саду – это планомерное расширение активного словаря детей за счёт незнакомых или трудных для них слов. Известно, что обогащение и расширение словаря идёт одновременно с ознакомлением детей с окружающей действительностью.</a:t>
            </a:r>
            <a:endParaRPr lang="ru-RU" sz="2000" b="1" dirty="0">
              <a:solidFill>
                <a:srgbClr val="002060"/>
              </a:solidFill>
              <a:ea typeface="Calibri"/>
              <a:cs typeface="Times New Roman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48680" y="4067944"/>
            <a:ext cx="5688632" cy="43396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000" dirty="0">
                <a:solidFill>
                  <a:srgbClr val="000000"/>
                </a:solidFill>
                <a:latin typeface="Times New Roman"/>
                <a:ea typeface="Times New Roman"/>
                <a:cs typeface="Times New Roman"/>
              </a:rPr>
              <a:t> </a:t>
            </a:r>
            <a:r>
              <a:rPr lang="ru-RU" sz="2000" b="1" dirty="0" smtClean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  <a:t>Активный </a:t>
            </a:r>
            <a:r>
              <a:rPr lang="ru-RU" sz="2000" b="1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  <a:t>словарь</a:t>
            </a:r>
            <a:r>
              <a:rPr lang="ru-RU" sz="2000" b="1" dirty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 – это слова, которые говорящий не только понимает, но и употребляет (более или менее часто). Активный словарь во многом определяет богатство и культуру речи.</a:t>
            </a:r>
            <a:endParaRPr lang="ru-RU" sz="2000" b="1" dirty="0">
              <a:solidFill>
                <a:srgbClr val="002060"/>
              </a:solidFill>
              <a:ea typeface="Calibri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000" b="1" dirty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   </a:t>
            </a:r>
            <a:r>
              <a:rPr lang="ru-RU" sz="2000" b="1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  <a:t>Пассивный словарь </a:t>
            </a:r>
            <a:r>
              <a:rPr lang="ru-RU" sz="2000" b="1" dirty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– слова, которые говорящий на данном языке понимает, но сам их не употребляет. Пассивный словарь гораздо больше активного, сюда относятся слова, о значении которых человек догадывается по контексту, которые всплывают в сознании лишь тогда, когда их слышат. </a:t>
            </a:r>
            <a:endParaRPr lang="ru-RU" sz="2000" b="1" dirty="0" smtClean="0">
              <a:solidFill>
                <a:srgbClr val="002060"/>
              </a:solidFill>
              <a:latin typeface="Times New Roman"/>
              <a:ea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32126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692696" y="539552"/>
            <a:ext cx="5832648" cy="87100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Дидактическая игра «Образуй слова»</a:t>
            </a:r>
          </a:p>
          <a:p>
            <a:r>
              <a:rPr lang="ru-RU" sz="20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Цель: расширять и активизировать </a:t>
            </a:r>
            <a:endParaRPr lang="ru-RU" sz="2000" b="1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словарный </a:t>
            </a:r>
            <a:r>
              <a:rPr lang="ru-RU" sz="20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запас. Упражнять в образовании действительных причастий настоящего времени.</a:t>
            </a:r>
          </a:p>
          <a:p>
            <a:r>
              <a:rPr lang="ru-RU" sz="20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Материал: предметные картинки перелетных птиц, мяч.</a:t>
            </a:r>
          </a:p>
          <a:p>
            <a:r>
              <a:rPr lang="ru-RU" sz="20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Поет                                    </a:t>
            </a:r>
            <a:r>
              <a:rPr lang="ru-RU" sz="2000" b="1" i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Поющая</a:t>
            </a:r>
            <a:endParaRPr lang="ru-RU" sz="20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Щебечет                            </a:t>
            </a:r>
            <a:r>
              <a:rPr lang="ru-RU" sz="2000" b="1" i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Щебечущая</a:t>
            </a:r>
            <a:endParaRPr lang="ru-RU" sz="20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Улетает                              </a:t>
            </a:r>
            <a:r>
              <a:rPr lang="ru-RU" sz="2000" b="1" i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Улетающая</a:t>
            </a:r>
            <a:endParaRPr lang="ru-RU" sz="20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Кормит                               </a:t>
            </a:r>
            <a:r>
              <a:rPr lang="ru-RU" sz="2000" b="1" i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Кормящая</a:t>
            </a:r>
            <a:endParaRPr lang="ru-RU" sz="20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Плывет                               </a:t>
            </a:r>
            <a:r>
              <a:rPr lang="ru-RU" sz="2000" b="1" i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Плывущая</a:t>
            </a:r>
            <a:endParaRPr lang="ru-RU" sz="20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Кричит                               </a:t>
            </a:r>
            <a:r>
              <a:rPr lang="ru-RU" sz="2000" b="1" i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Кричащая</a:t>
            </a:r>
            <a:endParaRPr lang="ru-RU" sz="20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Голодает                           </a:t>
            </a:r>
            <a:r>
              <a:rPr lang="ru-RU" sz="20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Голодающая</a:t>
            </a:r>
          </a:p>
          <a:p>
            <a:r>
              <a:rPr lang="ru-RU" sz="2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Дидактическая игра «Кто чем управляет»</a:t>
            </a:r>
          </a:p>
          <a:p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sz="20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:  расширять и активизировать словарный запас.</a:t>
            </a:r>
          </a:p>
          <a:p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Материал</a:t>
            </a:r>
            <a:r>
              <a:rPr lang="ru-RU" sz="20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: иллюстрации с изображением людей транспортных профессий, мяч.</a:t>
            </a:r>
          </a:p>
          <a:p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Дети </a:t>
            </a:r>
            <a:r>
              <a:rPr lang="ru-RU" sz="20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рассматривают иллюстрации и называют профессии людей, работающих на транспорте.</a:t>
            </a:r>
          </a:p>
          <a:p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Чем </a:t>
            </a:r>
            <a:r>
              <a:rPr lang="ru-RU" sz="20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управляет:</a:t>
            </a:r>
          </a:p>
          <a:p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машинист </a:t>
            </a:r>
            <a:r>
              <a:rPr lang="ru-RU" sz="20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- …</a:t>
            </a:r>
          </a:p>
          <a:p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водитель </a:t>
            </a:r>
            <a:r>
              <a:rPr lang="ru-RU" sz="20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- …</a:t>
            </a:r>
          </a:p>
          <a:p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мотоциклист </a:t>
            </a:r>
            <a:r>
              <a:rPr lang="ru-RU" sz="20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- …</a:t>
            </a:r>
          </a:p>
          <a:p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шофер </a:t>
            </a:r>
            <a:r>
              <a:rPr lang="ru-RU" sz="20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… и т. д.</a:t>
            </a:r>
            <a:endParaRPr lang="ru-RU" sz="20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0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0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65143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69167" y="467544"/>
            <a:ext cx="5904656" cy="87100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Дидактическая игра «Волшебный паровозик»</a:t>
            </a:r>
          </a:p>
          <a:p>
            <a:r>
              <a:rPr lang="ru-RU" sz="20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Цель :расширять и обогащать словарь. Закреплять навыки образования и правильного использования существительных с помощью суффикса </a:t>
            </a:r>
            <a:r>
              <a:rPr lang="ru-RU" sz="2000" b="1" i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ниц</a:t>
            </a:r>
            <a:r>
              <a:rPr lang="ru-RU" sz="20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 со значением вместилища.</a:t>
            </a:r>
          </a:p>
          <a:p>
            <a:r>
              <a:rPr lang="ru-RU" sz="20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Материал: большая картинка с изображением паровозика, 9 средних карточек – вагончиков, 9 маленьких картинок (сахар, сухарь, хлеб, суп, конфеты, селедка, салат, салфетка, перец).На стол выкладываются маленькие предметные картинки с изображением продуктов и предлагает «сходить в магазин за продуктами». Дети по желанию выбирают любую картинку и составляют предложение.</a:t>
            </a:r>
          </a:p>
          <a:p>
            <a:r>
              <a:rPr lang="ru-RU" sz="20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-Я купил хлеб. Я купил конфеты.</a:t>
            </a:r>
          </a:p>
          <a:p>
            <a:r>
              <a:rPr lang="ru-RU" sz="20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Педагог напоминает, что для каждого продукта есть своя посуда: для хлеба – хлебница, для конфет – </a:t>
            </a:r>
            <a:r>
              <a:rPr lang="ru-RU" sz="2000" b="1" dirty="0" err="1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конфетница</a:t>
            </a:r>
            <a:r>
              <a:rPr lang="ru-RU" sz="20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 И с помощью интонации выделяет часть слова </a:t>
            </a:r>
            <a:r>
              <a:rPr lang="ru-RU" sz="2000" b="1" i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ниц</a:t>
            </a:r>
            <a:r>
              <a:rPr lang="ru-RU" sz="20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, подчеркивая, что с ее помощью образуется новое слово.</a:t>
            </a:r>
          </a:p>
          <a:p>
            <a:r>
              <a:rPr lang="ru-RU" sz="20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 Затем педагог предлагает покататься на «Волшебном паровозике», где в вагончиках едет волшебная </a:t>
            </a: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частичка </a:t>
            </a:r>
            <a:r>
              <a:rPr lang="ru-RU" sz="2000" b="1" i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ниц</a:t>
            </a:r>
            <a:r>
              <a:rPr lang="ru-RU" sz="20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 Надо купленные продукты положить в вагончики и отгадать, какое новое слово получится (сахарница, сухарница, хлебница, супница, </a:t>
            </a:r>
            <a:r>
              <a:rPr lang="ru-RU" sz="2000" b="1" dirty="0" err="1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конфетница</a:t>
            </a:r>
            <a:r>
              <a:rPr lang="ru-RU" sz="20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, селедочница, </a:t>
            </a: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салатница</a:t>
            </a:r>
            <a:r>
              <a:rPr lang="ru-RU" sz="20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 т. д.</a:t>
            </a:r>
            <a:endParaRPr lang="ru-RU" sz="20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2925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20688" y="611560"/>
            <a:ext cx="5760640" cy="93256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000" b="1" dirty="0" smtClean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  <a:t>Игра </a:t>
            </a:r>
            <a:r>
              <a:rPr lang="ru-RU" sz="2000" b="1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  <a:t>«Найди ошибки»</a:t>
            </a:r>
          </a:p>
          <a:p>
            <a:pPr lvl="0"/>
            <a:r>
              <a:rPr lang="ru-RU" sz="2000" b="1" dirty="0" smtClean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Цели</a:t>
            </a:r>
            <a:r>
              <a:rPr lang="ru-RU" sz="2000" b="1" dirty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:  развивать слуховое </a:t>
            </a:r>
            <a:endParaRPr lang="ru-RU" sz="2000" b="1" dirty="0" smtClean="0">
              <a:solidFill>
                <a:srgbClr val="002060"/>
              </a:solidFill>
              <a:latin typeface="Times New Roman"/>
              <a:ea typeface="Times New Roman"/>
              <a:cs typeface="Times New Roman"/>
            </a:endParaRPr>
          </a:p>
          <a:p>
            <a:pPr lvl="0"/>
            <a:r>
              <a:rPr lang="ru-RU" sz="2000" b="1" dirty="0" smtClean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внимание</a:t>
            </a:r>
            <a:r>
              <a:rPr lang="ru-RU" sz="2000" b="1" dirty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,  обогащать словарный запас по теме</a:t>
            </a:r>
            <a:r>
              <a:rPr lang="ru-RU" sz="2000" b="1" dirty="0" smtClean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.</a:t>
            </a:r>
            <a:endParaRPr lang="ru-RU" sz="2000" b="1" dirty="0">
              <a:solidFill>
                <a:srgbClr val="002060"/>
              </a:solidFill>
              <a:latin typeface="Times New Roman"/>
              <a:ea typeface="Times New Roman"/>
              <a:cs typeface="Times New Roman"/>
            </a:endParaRPr>
          </a:p>
          <a:p>
            <a:pPr lvl="0"/>
            <a:r>
              <a:rPr lang="ru-RU" sz="2000" b="1" dirty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Ход игры. Воспитатель предлагает детям найти ошибки в тексте </a:t>
            </a:r>
          </a:p>
          <a:p>
            <a:pPr lvl="0"/>
            <a:r>
              <a:rPr lang="ru-RU" sz="2000" b="1" dirty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Вот  и  наступила   весна.  Весело журчат  ручьи,   с   крыш капают  сосульки   —   начался  листопад   (капель).   День становится всё  короче  (длиннее),  а  ночи  длиннее  (короче). Возвращаются   зимующие  (перелётные)   птицы.   Люди   уже позаботились   о  грачах  (скворцах)  —  сколотили   скворечники. Просыпаются   от   зимнего  сна  насекомые:   мухи,  бабушки (бабочки),  пчёлы.  Вот-вот  зацветут  первые весенние цветы </a:t>
            </a:r>
            <a:r>
              <a:rPr lang="ru-RU" sz="2000" b="1" dirty="0" smtClean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— колокольчики </a:t>
            </a:r>
            <a:r>
              <a:rPr lang="ru-RU" sz="2000" b="1" dirty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(подснежники). </a:t>
            </a:r>
            <a:endParaRPr lang="ru-RU" sz="2000" b="1" dirty="0" smtClean="0">
              <a:solidFill>
                <a:srgbClr val="002060"/>
              </a:solidFill>
              <a:latin typeface="Times New Roman"/>
              <a:ea typeface="Times New Roman"/>
              <a:cs typeface="Times New Roman"/>
            </a:endParaRPr>
          </a:p>
          <a:p>
            <a:pPr lvl="0"/>
            <a:r>
              <a:rPr lang="ru-RU" sz="2000" b="1" dirty="0" smtClean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  <a:t>Игра </a:t>
            </a:r>
            <a:r>
              <a:rPr lang="ru-RU" sz="2000" b="1" dirty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  <a:t>«Нарисуй-ка</a:t>
            </a:r>
            <a:r>
              <a:rPr lang="ru-RU" sz="2000" b="1" dirty="0" smtClean="0">
                <a:solidFill>
                  <a:srgbClr val="FF0000"/>
                </a:solidFill>
                <a:latin typeface="Times New Roman"/>
                <a:ea typeface="Times New Roman"/>
                <a:cs typeface="Times New Roman"/>
              </a:rPr>
              <a:t>»</a:t>
            </a:r>
            <a:endParaRPr lang="ru-RU" sz="2000" b="1" dirty="0">
              <a:solidFill>
                <a:srgbClr val="FF0000"/>
              </a:solidFill>
              <a:latin typeface="Times New Roman"/>
              <a:ea typeface="Times New Roman"/>
              <a:cs typeface="Times New Roman"/>
            </a:endParaRPr>
          </a:p>
          <a:p>
            <a:pPr lvl="0"/>
            <a:r>
              <a:rPr lang="ru-RU" sz="2000" b="1" dirty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Цели:  актуализировать словарный запас по теме, развивать связную речь,  учить планированию рассказа — описания по</a:t>
            </a:r>
          </a:p>
          <a:p>
            <a:pPr lvl="0"/>
            <a:r>
              <a:rPr lang="ru-RU" sz="2000" b="1" dirty="0" smtClean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картинке</a:t>
            </a:r>
            <a:r>
              <a:rPr lang="ru-RU" sz="2000" b="1" dirty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.</a:t>
            </a:r>
          </a:p>
          <a:p>
            <a:pPr lvl="0"/>
            <a:r>
              <a:rPr lang="ru-RU" sz="2000" b="1" dirty="0" smtClean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Ход   </a:t>
            </a:r>
            <a:r>
              <a:rPr lang="ru-RU" sz="2000" b="1" dirty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игры.  Детям   предлагается   нарисовать   летнюю картину.  Воспитатель просит  кого-либо из  детей составить</a:t>
            </a:r>
          </a:p>
          <a:p>
            <a:pPr lvl="0"/>
            <a:r>
              <a:rPr lang="ru-RU" sz="2000" b="1" dirty="0" smtClean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рассказ </a:t>
            </a:r>
            <a:r>
              <a:rPr lang="ru-RU" sz="2000" b="1" dirty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по своей   картине.   </a:t>
            </a:r>
          </a:p>
          <a:p>
            <a:pPr lvl="0"/>
            <a:endParaRPr lang="ru-RU" sz="2000" b="1" dirty="0">
              <a:solidFill>
                <a:srgbClr val="002060"/>
              </a:solidFill>
              <a:latin typeface="Times New Roman"/>
              <a:ea typeface="Times New Roman"/>
              <a:cs typeface="Times New Roman"/>
            </a:endParaRPr>
          </a:p>
          <a:p>
            <a:pPr lvl="0"/>
            <a:r>
              <a:rPr lang="ru-RU" sz="2000" b="1" dirty="0">
                <a:solidFill>
                  <a:srgbClr val="002060"/>
                </a:solidFill>
                <a:latin typeface="Times New Roman"/>
                <a:ea typeface="Times New Roman"/>
                <a:cs typeface="Times New Roman"/>
              </a:rPr>
              <a:t> </a:t>
            </a:r>
          </a:p>
          <a:p>
            <a:pPr lvl="0"/>
            <a:endParaRPr lang="ru-RU" sz="2000" b="1" dirty="0">
              <a:solidFill>
                <a:srgbClr val="002060"/>
              </a:solidFill>
              <a:latin typeface="Times New Roman"/>
              <a:ea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06459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20688" y="467544"/>
            <a:ext cx="5760640" cy="84023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u="sng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"Кто кем был или что чем было"</a:t>
            </a:r>
            <a:endParaRPr lang="ru-RU" sz="2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(активизация словаря и расширение </a:t>
            </a:r>
            <a:endParaRPr lang="ru-RU" sz="2000" b="1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знаний </a:t>
            </a:r>
            <a:r>
              <a:rPr lang="ru-RU" sz="20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 окружающем).</a:t>
            </a:r>
          </a:p>
          <a:p>
            <a:r>
              <a:rPr lang="ru-RU" sz="20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Кем или чем раньше был цыплёнок </a:t>
            </a:r>
            <a:endParaRPr lang="ru-RU" sz="2000" b="1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0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яйцом), лошадь (жеребёнком</a:t>
            </a: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), лягушка </a:t>
            </a:r>
            <a:r>
              <a:rPr lang="ru-RU" sz="20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(головастиком), бабочка (гусеницей), ботинки (кожей), рубашка (тканью), рыба (икринкой), шкаф (доской), хлеб (мукой), велосипед (железом), свитер (шерстью) и т.д.?</a:t>
            </a:r>
          </a:p>
          <a:p>
            <a:r>
              <a:rPr lang="ru-RU" sz="2000" b="1" u="sng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"Назови как можно больше </a:t>
            </a:r>
            <a:r>
              <a:rPr lang="ru-RU" sz="2000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предметов«</a:t>
            </a:r>
          </a:p>
          <a:p>
            <a:r>
              <a:rPr lang="ru-RU" sz="2000" b="1" u="sng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20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(активизация словаря, развитие внимания).</a:t>
            </a:r>
          </a:p>
          <a:p>
            <a:r>
              <a:rPr lang="ru-RU" sz="20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Ребенок со взрослым становятся в ряд. Взрослый предлагает по очереди называть предметы, которые их окружают. Назвавший слово - делает шаг вперёд. Выигрывает тот, кто правильно и чётко произносил слова и назвал большее количество предметов, не повторяясь, и таким образом оказался впереди всех. </a:t>
            </a:r>
            <a:endParaRPr lang="ru-RU" sz="2000" b="1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"</a:t>
            </a:r>
            <a:r>
              <a:rPr lang="ru-RU" sz="2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Назови три слова"</a:t>
            </a:r>
            <a:r>
              <a:rPr lang="ru-RU" sz="20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 (активизация словаря)</a:t>
            </a:r>
          </a:p>
          <a:p>
            <a:r>
              <a:rPr lang="ru-RU" sz="20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Ребенок становится перед взрослым. Ему задаются вопросы. Нужно, делая три шага вперёд, давать с каждым шагом три слова- ответа, не замедляя темпа ходьбы.</a:t>
            </a:r>
          </a:p>
          <a:p>
            <a:r>
              <a:rPr lang="ru-RU" sz="20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-Что можно купить? (платье, костюм, брюки)</a:t>
            </a:r>
          </a:p>
          <a:p>
            <a:r>
              <a:rPr lang="ru-RU" sz="20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-Что можно варить?</a:t>
            </a:r>
          </a:p>
          <a:p>
            <a:r>
              <a:rPr lang="ru-RU" sz="20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-Что можно читать?</a:t>
            </a:r>
          </a:p>
          <a:p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--</a:t>
            </a:r>
            <a:r>
              <a:rPr lang="ru-RU" sz="20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Что (кто) может скакать? И т. д.</a:t>
            </a:r>
            <a:endParaRPr lang="ru-RU" sz="2000" b="1" i="0" dirty="0">
              <a:solidFill>
                <a:schemeClr val="tx2">
                  <a:lumMod val="7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19167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48680" y="467544"/>
            <a:ext cx="5688632" cy="87100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"Всё наоборот</a:t>
            </a:r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"</a:t>
            </a:r>
            <a:endParaRPr lang="ru-RU" sz="2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Цель: активизация словарного </a:t>
            </a:r>
            <a:endParaRPr lang="ru-RU" sz="2000" b="1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запаса.</a:t>
            </a:r>
            <a:endParaRPr lang="ru-RU" sz="20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Ход </a:t>
            </a: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игры. Ведущий </a:t>
            </a:r>
            <a:r>
              <a:rPr lang="ru-RU" sz="20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кидает мяч </a:t>
            </a:r>
            <a:endParaRPr lang="ru-RU" sz="2000" b="1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ребенку</a:t>
            </a:r>
            <a:r>
              <a:rPr lang="ru-RU" sz="20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, называет слово, а ребенок бросает мяч обратно и называет слово с противоположным </a:t>
            </a: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значением: Длинный </a:t>
            </a:r>
            <a:r>
              <a:rPr lang="ru-RU" sz="20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-. короткий, глубокий -. мелкий, мягкий -. твердый, легкий -. тяжелый, тонкий -. толстый, густой -. редкий, жидкий, сильный -. слабый.</a:t>
            </a:r>
          </a:p>
          <a:p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Говорить </a:t>
            </a:r>
            <a:r>
              <a:rPr lang="ru-RU" sz="20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-. молчать, смешить -. довести до слез, разрешить -. запретить, падать -. вставать, смеяться -. плакать, зажечь -. потушить, помогать -. </a:t>
            </a: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Мешать</a:t>
            </a:r>
          </a:p>
          <a:p>
            <a:endParaRPr lang="ru-RU" sz="2000" b="1" dirty="0" smtClean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Опиши, какая (какой, что делает</a:t>
            </a:r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?»</a:t>
            </a:r>
            <a:endParaRPr lang="ru-RU" sz="20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Цель: активизация словарного запаса</a:t>
            </a: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0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Ход игры: взрослый просит описать членов семьи, например мама – весёлая, любимая, заботливая, ласковая, трудолюбивая, строгая, красивая, стройная, умная, работает, заботится, помогает, читает, готовит, стирает, убирает, гладит, шьёт, моет</a:t>
            </a: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0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Бабушка - </a:t>
            </a: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…</a:t>
            </a:r>
            <a:endParaRPr lang="ru-RU" sz="20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Дедушка - </a:t>
            </a: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…</a:t>
            </a:r>
            <a:endParaRPr lang="ru-RU" sz="20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Папа - </a:t>
            </a:r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…</a:t>
            </a:r>
            <a:endParaRPr lang="ru-RU" sz="20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Брат - …</a:t>
            </a:r>
          </a:p>
          <a:p>
            <a:endParaRPr lang="ru-RU" sz="20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61609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155</TotalTime>
  <Words>487</Words>
  <Application>Microsoft Office PowerPoint</Application>
  <PresentationFormat>Экран (4:3)</PresentationFormat>
  <Paragraphs>74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Марина</dc:creator>
  <cp:lastModifiedBy>Администратор</cp:lastModifiedBy>
  <cp:revision>18</cp:revision>
  <dcterms:modified xsi:type="dcterms:W3CDTF">2019-04-22T08:33:00Z</dcterms:modified>
</cp:coreProperties>
</file>