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6" r:id="rId10"/>
    <p:sldId id="267" r:id="rId11"/>
    <p:sldId id="269"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21.05.2021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vepirp.ru/gordeeva-e-a/" TargetMode="External"/><Relationship Id="rId2" Type="http://schemas.openxmlformats.org/officeDocument/2006/relationships/hyperlink" Target="http://www.vepirp.ru/kurto-mariya-roza/" TargetMode="External"/><Relationship Id="rId1" Type="http://schemas.openxmlformats.org/officeDocument/2006/relationships/slideLayout" Target="../slideLayouts/slideLayout2.xml"/><Relationship Id="rId4" Type="http://schemas.openxmlformats.org/officeDocument/2006/relationships/hyperlink" Target="http://www.vepirp.ru/rastorguev-s-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44008" y="5517232"/>
            <a:ext cx="4280520" cy="982960"/>
          </a:xfrm>
        </p:spPr>
        <p:txBody>
          <a:bodyPr>
            <a:normAutofit fontScale="85000" lnSpcReduction="10000"/>
          </a:bodyPr>
          <a:lstStyle/>
          <a:p>
            <a:r>
              <a:rPr lang="ru-RU" dirty="0" smtClean="0">
                <a:solidFill>
                  <a:schemeClr val="tx2">
                    <a:lumMod val="60000"/>
                    <a:lumOff val="40000"/>
                  </a:schemeClr>
                </a:solidFill>
              </a:rPr>
              <a:t>Поделка </a:t>
            </a:r>
            <a:r>
              <a:rPr lang="ru-RU" dirty="0" smtClean="0">
                <a:solidFill>
                  <a:schemeClr val="tx2">
                    <a:lumMod val="60000"/>
                    <a:lumOff val="40000"/>
                  </a:schemeClr>
                </a:solidFill>
              </a:rPr>
              <a:t>из бумаги </a:t>
            </a:r>
            <a:endParaRPr lang="ru-RU" dirty="0" smtClean="0">
              <a:solidFill>
                <a:schemeClr val="tx2">
                  <a:lumMod val="60000"/>
                  <a:lumOff val="40000"/>
                </a:schemeClr>
              </a:solidFill>
            </a:endParaRPr>
          </a:p>
          <a:p>
            <a:r>
              <a:rPr lang="ru-RU" dirty="0" smtClean="0">
                <a:solidFill>
                  <a:schemeClr val="tx2">
                    <a:lumMod val="60000"/>
                    <a:lumOff val="40000"/>
                  </a:schemeClr>
                </a:solidFill>
              </a:rPr>
              <a:t>д</a:t>
            </a:r>
            <a:r>
              <a:rPr lang="ru-RU" dirty="0" smtClean="0">
                <a:solidFill>
                  <a:schemeClr val="tx2">
                    <a:lumMod val="60000"/>
                    <a:lumOff val="40000"/>
                  </a:schemeClr>
                </a:solidFill>
              </a:rPr>
              <a:t>ля детей старшей группы</a:t>
            </a:r>
            <a:endParaRPr lang="ru-RU" dirty="0">
              <a:solidFill>
                <a:schemeClr val="tx2">
                  <a:lumMod val="60000"/>
                  <a:lumOff val="40000"/>
                </a:schemeClr>
              </a:solidFill>
            </a:endParaRPr>
          </a:p>
        </p:txBody>
      </p:sp>
      <p:sp>
        <p:nvSpPr>
          <p:cNvPr id="4" name="Прямоугольник 3"/>
          <p:cNvSpPr/>
          <p:nvPr/>
        </p:nvSpPr>
        <p:spPr>
          <a:xfrm>
            <a:off x="1475656" y="260648"/>
            <a:ext cx="5976664" cy="1200329"/>
          </a:xfrm>
          <a:prstGeom prst="rect">
            <a:avLst/>
          </a:prstGeom>
          <a:noFill/>
        </p:spPr>
        <p:txBody>
          <a:bodyPr wrap="square" lIns="91440" tIns="45720" rIns="91440" bIns="45720">
            <a:spAutoFit/>
          </a:bodyPr>
          <a:lstStyle/>
          <a:p>
            <a:pPr algn="ctr"/>
            <a:r>
              <a:rPr lang="ru-RU" sz="72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Снежинки </a:t>
            </a:r>
            <a:endParaRPr lang="ru-RU" sz="72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12290" name="Picture 2" descr="https://im0-tub-ru.yandex.net/i?id=2cab27b6ac398281a30d472c240dfe23&amp;n=33&amp;h=215&amp;w=382"/>
          <p:cNvPicPr>
            <a:picLocks noChangeAspect="1" noChangeArrowheads="1"/>
          </p:cNvPicPr>
          <p:nvPr/>
        </p:nvPicPr>
        <p:blipFill>
          <a:blip r:embed="rId2" cstate="print"/>
          <a:srcRect/>
          <a:stretch>
            <a:fillRect/>
          </a:stretch>
        </p:blipFill>
        <p:spPr bwMode="auto">
          <a:xfrm>
            <a:off x="1619672" y="1772816"/>
            <a:ext cx="5976664" cy="3363831"/>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tx2">
                    <a:lumMod val="60000"/>
                    <a:lumOff val="40000"/>
                  </a:schemeClr>
                </a:solidFill>
              </a:rPr>
              <a:t>Завершающие  этапы создания </a:t>
            </a:r>
            <a:r>
              <a:rPr lang="en-US" dirty="0" smtClean="0">
                <a:solidFill>
                  <a:schemeClr val="tx2">
                    <a:lumMod val="60000"/>
                    <a:lumOff val="40000"/>
                  </a:schemeClr>
                </a:solidFill>
              </a:rPr>
              <a:t>3D </a:t>
            </a:r>
            <a:r>
              <a:rPr lang="ru-RU" dirty="0" smtClean="0">
                <a:solidFill>
                  <a:schemeClr val="tx2">
                    <a:lumMod val="60000"/>
                    <a:lumOff val="40000"/>
                  </a:schemeClr>
                </a:solidFill>
              </a:rPr>
              <a:t>снежинки</a:t>
            </a:r>
            <a:endParaRPr lang="ru-RU" dirty="0"/>
          </a:p>
        </p:txBody>
      </p:sp>
      <p:sp>
        <p:nvSpPr>
          <p:cNvPr id="3" name="Содержимое 2"/>
          <p:cNvSpPr>
            <a:spLocks noGrp="1"/>
          </p:cNvSpPr>
          <p:nvPr>
            <p:ph idx="1"/>
          </p:nvPr>
        </p:nvSpPr>
        <p:spPr>
          <a:xfrm>
            <a:off x="457200" y="1484784"/>
            <a:ext cx="8229600" cy="3024337"/>
          </a:xfrm>
        </p:spPr>
        <p:txBody>
          <a:bodyPr>
            <a:normAutofit lnSpcReduction="10000"/>
          </a:bodyPr>
          <a:lstStyle/>
          <a:p>
            <a:pPr>
              <a:buNone/>
            </a:pPr>
            <a:r>
              <a:rPr lang="ru-RU" dirty="0" smtClean="0"/>
              <a:t>7.Соединить </a:t>
            </a:r>
            <a:r>
              <a:rPr lang="ru-RU" dirty="0" err="1" smtClean="0"/>
              <a:t>степлером</a:t>
            </a:r>
            <a:r>
              <a:rPr lang="ru-RU" dirty="0" smtClean="0"/>
              <a:t> 3 детали. С оставшимися 3 штуками поступить так же; </a:t>
            </a:r>
          </a:p>
          <a:p>
            <a:pPr>
              <a:buNone/>
            </a:pPr>
            <a:r>
              <a:rPr lang="ru-RU" dirty="0" smtClean="0"/>
              <a:t>8.Соединить все детали так, как показано на фото. </a:t>
            </a:r>
          </a:p>
          <a:p>
            <a:pPr>
              <a:buNone/>
            </a:pPr>
            <a:r>
              <a:rPr lang="ru-RU" dirty="0" smtClean="0"/>
              <a:t>9.Снежинка готова!</a:t>
            </a:r>
            <a:br>
              <a:rPr lang="ru-RU" dirty="0" smtClean="0"/>
            </a:br>
            <a:endParaRPr lang="ru-RU" dirty="0"/>
          </a:p>
        </p:txBody>
      </p:sp>
      <p:pic>
        <p:nvPicPr>
          <p:cNvPr id="4" name="Рисунок 3" descr="Объемная снежинка из бумаги мастерим сами"/>
          <p:cNvPicPr/>
          <p:nvPr/>
        </p:nvPicPr>
        <p:blipFill>
          <a:blip r:embed="rId2" cstate="print"/>
          <a:srcRect t="67683" r="8786"/>
          <a:stretch>
            <a:fillRect/>
          </a:stretch>
        </p:blipFill>
        <p:spPr bwMode="auto">
          <a:xfrm>
            <a:off x="971600" y="4293096"/>
            <a:ext cx="7200800" cy="208823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chemeClr val="tx2">
                    <a:lumMod val="60000"/>
                    <a:lumOff val="40000"/>
                  </a:schemeClr>
                </a:solidFill>
              </a:rPr>
              <a:t>Список литературы:</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10000"/>
          </a:bodyPr>
          <a:lstStyle/>
          <a:p>
            <a:pPr lvl="0"/>
            <a:r>
              <a:rPr lang="ru-RU" dirty="0" smtClean="0"/>
              <a:t>А. Зайцева: Снежинки из бумаги "Зимний день".</a:t>
            </a:r>
          </a:p>
          <a:p>
            <a:pPr lvl="0"/>
            <a:r>
              <a:rPr lang="ru-RU" dirty="0" smtClean="0"/>
              <a:t>Людмила Наумова: Объемные снежинки из бумаги</a:t>
            </a:r>
          </a:p>
          <a:p>
            <a:pPr lvl="0"/>
            <a:r>
              <a:rPr lang="ru-RU" dirty="0" smtClean="0"/>
              <a:t>«Поделки из бумаги: Прекрасные идеи поделок из бумаги и открыток» </a:t>
            </a:r>
            <a:r>
              <a:rPr lang="ru-RU" u="sng" dirty="0" err="1" smtClean="0">
                <a:hlinkClick r:id="rId2"/>
              </a:rPr>
              <a:t>Курто</a:t>
            </a:r>
            <a:r>
              <a:rPr lang="ru-RU" u="sng" dirty="0" smtClean="0">
                <a:hlinkClick r:id="rId2"/>
              </a:rPr>
              <a:t> Мария Роза</a:t>
            </a:r>
            <a:endParaRPr lang="ru-RU" b="1" dirty="0" smtClean="0"/>
          </a:p>
          <a:p>
            <a:pPr lvl="0"/>
            <a:r>
              <a:rPr lang="ru-RU" dirty="0" smtClean="0"/>
              <a:t> «Снежинки и гирлянды на ёлку» </a:t>
            </a:r>
            <a:r>
              <a:rPr lang="ru-RU" u="sng" dirty="0" smtClean="0">
                <a:hlinkClick r:id="rId3"/>
              </a:rPr>
              <a:t>Гордеева Е.А.</a:t>
            </a:r>
            <a:endParaRPr lang="ru-RU" b="1" dirty="0" smtClean="0"/>
          </a:p>
          <a:p>
            <a:pPr lvl="0"/>
            <a:r>
              <a:rPr lang="ru-RU" dirty="0" smtClean="0"/>
              <a:t>«Новогодние открытки и игрушки» </a:t>
            </a:r>
            <a:r>
              <a:rPr lang="ru-RU" u="sng" dirty="0" smtClean="0">
                <a:hlinkClick r:id="rId4"/>
              </a:rPr>
              <a:t>Расторгуев С.А.</a:t>
            </a:r>
            <a:endParaRPr lang="ru-RU" u="sng" dirty="0" smtClean="0"/>
          </a:p>
          <a:p>
            <a:pPr lvl="0"/>
            <a:r>
              <a:rPr lang="en-US" b="1" dirty="0" smtClean="0"/>
              <a:t>http://ladynumber1.com/home/hobby/paper-craft/sxemy-obemnyx-snezhinok-iz-bumagi-i-instrukcii-po-izgotovleniyu.html</a:t>
            </a:r>
            <a:endParaRPr lang="ru-RU" b="1"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5472608" cy="1368152"/>
          </a:xfrm>
        </p:spPr>
        <p:txBody>
          <a:bodyPr>
            <a:normAutofit/>
          </a:bodyPr>
          <a:lstStyle/>
          <a:p>
            <a:r>
              <a:rPr lang="ru-RU" sz="6600" dirty="0" smtClean="0">
                <a:solidFill>
                  <a:schemeClr val="tx2">
                    <a:lumMod val="60000"/>
                    <a:lumOff val="40000"/>
                  </a:schemeClr>
                </a:solidFill>
              </a:rPr>
              <a:t>Введение</a:t>
            </a:r>
            <a:r>
              <a:rPr lang="ru-RU" sz="5400" dirty="0" smtClean="0">
                <a:solidFill>
                  <a:schemeClr val="tx2">
                    <a:lumMod val="60000"/>
                    <a:lumOff val="40000"/>
                  </a:schemeClr>
                </a:solidFill>
              </a:rPr>
              <a:t> </a:t>
            </a:r>
            <a:endParaRPr lang="ru-RU" sz="5400" dirty="0">
              <a:solidFill>
                <a:schemeClr val="tx2">
                  <a:lumMod val="60000"/>
                  <a:lumOff val="40000"/>
                </a:schemeClr>
              </a:solidFill>
            </a:endParaRPr>
          </a:p>
        </p:txBody>
      </p:sp>
      <p:sp>
        <p:nvSpPr>
          <p:cNvPr id="3" name="Содержимое 2"/>
          <p:cNvSpPr>
            <a:spLocks noGrp="1"/>
          </p:cNvSpPr>
          <p:nvPr>
            <p:ph idx="1"/>
          </p:nvPr>
        </p:nvSpPr>
        <p:spPr>
          <a:xfrm>
            <a:off x="323528" y="1988840"/>
            <a:ext cx="8301608" cy="4741987"/>
          </a:xfrm>
        </p:spPr>
        <p:txBody>
          <a:bodyPr>
            <a:normAutofit fontScale="77500" lnSpcReduction="20000"/>
          </a:bodyPr>
          <a:lstStyle/>
          <a:p>
            <a:r>
              <a:rPr lang="ru-RU" dirty="0" smtClean="0"/>
              <a:t>Новый год замечательный праздник и конечно хочется, чтобы он был нарядным. Каждый год я с мамой и папой ставим и наряжаем елку, украшаем комнаты мишурой, гирляндами и, конечно же, снежинками.  Снежинки мы вырезаем всей семьей, будь они объемные или обычные. Снежинки из простой бумаги можно клеить на стекла, украшать ими помещения, елочку создавая праздничное настроение. </a:t>
            </a:r>
          </a:p>
          <a:p>
            <a:r>
              <a:rPr lang="ru-RU" dirty="0" smtClean="0"/>
              <a:t>   И впрямь, без таких нарядных красавиц, разбросанных по стеклам окон, стенам, по пушистым зеленым ветвям либо собранных в гирлянды, Новый год точно потеряет часть своей прелести. </a:t>
            </a:r>
          </a:p>
          <a:p>
            <a:r>
              <a:rPr lang="ru-RU" dirty="0" smtClean="0"/>
              <a:t>   Моей целью было создать много разных неповторимых снежинок </a:t>
            </a:r>
          </a:p>
          <a:p>
            <a:endParaRPr lang="ru-RU" dirty="0"/>
          </a:p>
        </p:txBody>
      </p:sp>
      <p:pic>
        <p:nvPicPr>
          <p:cNvPr id="11267" name="Picture 3" descr="C:\Program Files\Microsoft Office\MEDIA\CAGCAT10\j0299587.wmf"/>
          <p:cNvPicPr>
            <a:picLocks noChangeAspect="1" noChangeArrowheads="1"/>
          </p:cNvPicPr>
          <p:nvPr/>
        </p:nvPicPr>
        <p:blipFill>
          <a:blip r:embed="rId2" cstate="print"/>
          <a:srcRect/>
          <a:stretch>
            <a:fillRect/>
          </a:stretch>
        </p:blipFill>
        <p:spPr bwMode="auto">
          <a:xfrm>
            <a:off x="7524328" y="5445224"/>
            <a:ext cx="1201975" cy="1198969"/>
          </a:xfrm>
          <a:prstGeom prst="rect">
            <a:avLst/>
          </a:prstGeom>
          <a:noFill/>
        </p:spPr>
      </p:pic>
      <p:pic>
        <p:nvPicPr>
          <p:cNvPr id="11269" name="Picture 5" descr="http://www.funlib.ru/cimg/2014/101716/4928019"/>
          <p:cNvPicPr>
            <a:picLocks noChangeAspect="1" noChangeArrowheads="1"/>
          </p:cNvPicPr>
          <p:nvPr/>
        </p:nvPicPr>
        <p:blipFill>
          <a:blip r:embed="rId3" cstate="print"/>
          <a:srcRect/>
          <a:stretch>
            <a:fillRect/>
          </a:stretch>
        </p:blipFill>
        <p:spPr bwMode="auto">
          <a:xfrm>
            <a:off x="6228184" y="116632"/>
            <a:ext cx="2232248" cy="167418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5868144" cy="1224136"/>
          </a:xfrm>
        </p:spPr>
        <p:txBody>
          <a:bodyPr>
            <a:normAutofit/>
          </a:bodyPr>
          <a:lstStyle/>
          <a:p>
            <a:r>
              <a:rPr lang="ru-RU" sz="6000" dirty="0" smtClean="0">
                <a:solidFill>
                  <a:schemeClr val="tx2">
                    <a:lumMod val="60000"/>
                    <a:lumOff val="40000"/>
                  </a:schemeClr>
                </a:solidFill>
              </a:rPr>
              <a:t>Задачи </a:t>
            </a:r>
            <a:endParaRPr lang="ru-RU" sz="6000" dirty="0">
              <a:solidFill>
                <a:schemeClr val="tx2">
                  <a:lumMod val="60000"/>
                  <a:lumOff val="40000"/>
                </a:schemeClr>
              </a:solidFill>
            </a:endParaRPr>
          </a:p>
        </p:txBody>
      </p:sp>
      <p:sp>
        <p:nvSpPr>
          <p:cNvPr id="3" name="Содержимое 2"/>
          <p:cNvSpPr>
            <a:spLocks noGrp="1"/>
          </p:cNvSpPr>
          <p:nvPr>
            <p:ph idx="1"/>
          </p:nvPr>
        </p:nvSpPr>
        <p:spPr/>
        <p:txBody>
          <a:bodyPr>
            <a:normAutofit/>
          </a:bodyPr>
          <a:lstStyle/>
          <a:p>
            <a:pPr lvl="0">
              <a:buNone/>
            </a:pPr>
            <a:r>
              <a:rPr lang="ru-RU" dirty="0" smtClean="0"/>
              <a:t>1.Изучить информацию.</a:t>
            </a:r>
          </a:p>
          <a:p>
            <a:pPr lvl="0"/>
            <a:r>
              <a:rPr lang="ru-RU" dirty="0" smtClean="0"/>
              <a:t>Для изготовления новогодних украшений – снежинок, я с родителями начала подбирать и  изучать материал. Для этого мы сходили в библиотеку и взяли книги по изготовлению поделок из бумаги, а также перелистали огромное количество сайтов по интернету. </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864096"/>
          </a:xfrm>
        </p:spPr>
        <p:txBody>
          <a:bodyPr>
            <a:normAutofit fontScale="90000"/>
          </a:bodyPr>
          <a:lstStyle/>
          <a:p>
            <a:r>
              <a:rPr lang="ru-RU" sz="5400" dirty="0" smtClean="0">
                <a:solidFill>
                  <a:schemeClr val="tx2">
                    <a:lumMod val="60000"/>
                    <a:lumOff val="40000"/>
                  </a:schemeClr>
                </a:solidFill>
              </a:rPr>
              <a:t>Задачи </a:t>
            </a:r>
            <a:endParaRPr lang="ru-RU" sz="5400" dirty="0"/>
          </a:p>
        </p:txBody>
      </p:sp>
      <p:sp>
        <p:nvSpPr>
          <p:cNvPr id="3" name="Содержимое 2"/>
          <p:cNvSpPr>
            <a:spLocks noGrp="1"/>
          </p:cNvSpPr>
          <p:nvPr>
            <p:ph idx="1"/>
          </p:nvPr>
        </p:nvSpPr>
        <p:spPr>
          <a:xfrm>
            <a:off x="457200" y="1268760"/>
            <a:ext cx="8003232" cy="5040559"/>
          </a:xfrm>
        </p:spPr>
        <p:txBody>
          <a:bodyPr>
            <a:normAutofit/>
          </a:bodyPr>
          <a:lstStyle/>
          <a:p>
            <a:pPr lvl="0">
              <a:buNone/>
            </a:pPr>
            <a:r>
              <a:rPr lang="ru-RU" dirty="0" smtClean="0"/>
              <a:t>2.Подбор материала и инструмента для работы:</a:t>
            </a:r>
          </a:p>
          <a:p>
            <a:r>
              <a:rPr lang="ru-RU" dirty="0" smtClean="0"/>
              <a:t>Карандаш;</a:t>
            </a:r>
          </a:p>
          <a:p>
            <a:r>
              <a:rPr lang="ru-RU" dirty="0" smtClean="0"/>
              <a:t>линейка;</a:t>
            </a:r>
          </a:p>
          <a:p>
            <a:r>
              <a:rPr lang="ru-RU" dirty="0" smtClean="0"/>
              <a:t>Ножницы; </a:t>
            </a:r>
          </a:p>
          <a:p>
            <a:r>
              <a:rPr lang="ru-RU" dirty="0" err="1" smtClean="0"/>
              <a:t>Степлер</a:t>
            </a:r>
            <a:r>
              <a:rPr lang="ru-RU" dirty="0" smtClean="0"/>
              <a:t>, клей или скотч;</a:t>
            </a:r>
          </a:p>
          <a:p>
            <a:r>
              <a:rPr lang="ru-RU" dirty="0" smtClean="0"/>
              <a:t> Цветную или белую бумагу.</a:t>
            </a:r>
          </a:p>
        </p:txBody>
      </p:sp>
      <p:pic>
        <p:nvPicPr>
          <p:cNvPr id="9218" name="Picture 2" descr="http://volna.org/wp-content/uploads/2014/11/dielaiem_sniezhinku_iz_bumaghi1.png"/>
          <p:cNvPicPr>
            <a:picLocks noChangeAspect="1" noChangeArrowheads="1"/>
          </p:cNvPicPr>
          <p:nvPr/>
        </p:nvPicPr>
        <p:blipFill>
          <a:blip r:embed="rId2" cstate="print"/>
          <a:srcRect l="16632" t="26278" r="13817" b="4996"/>
          <a:stretch>
            <a:fillRect/>
          </a:stretch>
        </p:blipFill>
        <p:spPr bwMode="auto">
          <a:xfrm>
            <a:off x="5436096" y="1988840"/>
            <a:ext cx="3240360" cy="239504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2">
                    <a:lumMod val="60000"/>
                    <a:lumOff val="40000"/>
                  </a:schemeClr>
                </a:solidFill>
              </a:rPr>
              <a:t>Задачи </a:t>
            </a:r>
            <a:endParaRPr lang="ru-RU" dirty="0"/>
          </a:p>
        </p:txBody>
      </p:sp>
      <p:sp>
        <p:nvSpPr>
          <p:cNvPr id="3" name="Содержимое 2"/>
          <p:cNvSpPr>
            <a:spLocks noGrp="1"/>
          </p:cNvSpPr>
          <p:nvPr>
            <p:ph idx="1"/>
          </p:nvPr>
        </p:nvSpPr>
        <p:spPr/>
        <p:txBody>
          <a:bodyPr/>
          <a:lstStyle/>
          <a:p>
            <a:pPr lvl="0">
              <a:buNone/>
            </a:pPr>
            <a:r>
              <a:rPr lang="ru-RU" dirty="0" smtClean="0"/>
              <a:t>3.Работа по шаблону, образцу.</a:t>
            </a:r>
          </a:p>
          <a:p>
            <a:pPr lvl="0">
              <a:buNone/>
            </a:pPr>
            <a:endParaRPr lang="ru-RU" dirty="0" smtClean="0"/>
          </a:p>
          <a:p>
            <a:endParaRPr lang="ru-RU" dirty="0"/>
          </a:p>
        </p:txBody>
      </p:sp>
      <p:pic>
        <p:nvPicPr>
          <p:cNvPr id="8198" name="Picture 6" descr="http://novogodnij-ru.ru/wp-content/uploads/2015/12/objemnaja-snezhinka-768x536.jpg"/>
          <p:cNvPicPr>
            <a:picLocks noChangeAspect="1" noChangeArrowheads="1"/>
          </p:cNvPicPr>
          <p:nvPr/>
        </p:nvPicPr>
        <p:blipFill>
          <a:blip r:embed="rId2" cstate="print"/>
          <a:srcRect/>
          <a:stretch>
            <a:fillRect/>
          </a:stretch>
        </p:blipFill>
        <p:spPr bwMode="auto">
          <a:xfrm>
            <a:off x="2051720" y="2348880"/>
            <a:ext cx="5832648" cy="407070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6130"/>
          </a:xfrm>
        </p:spPr>
        <p:txBody>
          <a:bodyPr/>
          <a:lstStyle/>
          <a:p>
            <a:r>
              <a:rPr lang="ru-RU" dirty="0" smtClean="0">
                <a:solidFill>
                  <a:schemeClr val="tx2">
                    <a:lumMod val="60000"/>
                    <a:lumOff val="40000"/>
                  </a:schemeClr>
                </a:solidFill>
              </a:rPr>
              <a:t>Задачи </a:t>
            </a:r>
            <a:endParaRPr lang="ru-RU" dirty="0"/>
          </a:p>
        </p:txBody>
      </p:sp>
      <p:sp>
        <p:nvSpPr>
          <p:cNvPr id="3" name="Содержимое 2"/>
          <p:cNvSpPr>
            <a:spLocks noGrp="1"/>
          </p:cNvSpPr>
          <p:nvPr>
            <p:ph idx="1"/>
          </p:nvPr>
        </p:nvSpPr>
        <p:spPr>
          <a:xfrm>
            <a:off x="457200" y="1340768"/>
            <a:ext cx="8229600" cy="4785395"/>
          </a:xfrm>
        </p:spPr>
        <p:txBody>
          <a:bodyPr/>
          <a:lstStyle/>
          <a:p>
            <a:pPr>
              <a:buNone/>
            </a:pPr>
            <a:r>
              <a:rPr lang="ru-RU" dirty="0" smtClean="0"/>
              <a:t>4.Создание собственной снежинки,</a:t>
            </a:r>
          </a:p>
          <a:p>
            <a:pPr>
              <a:buNone/>
            </a:pPr>
            <a:r>
              <a:rPr lang="ru-RU" dirty="0" smtClean="0"/>
              <a:t>по образцу представленного выше.</a:t>
            </a:r>
          </a:p>
          <a:p>
            <a:pPr>
              <a:buNone/>
            </a:pPr>
            <a:r>
              <a:rPr lang="ru-RU" dirty="0" smtClean="0"/>
              <a:t>Должна получится вот такая снежинка.</a:t>
            </a:r>
            <a:endParaRPr lang="ru-RU" dirty="0"/>
          </a:p>
        </p:txBody>
      </p:sp>
      <p:pic>
        <p:nvPicPr>
          <p:cNvPr id="4" name="Рисунок 3" descr="Итак, начнем. Что вам понадобится для бумажных снежинок:"/>
          <p:cNvPicPr/>
          <p:nvPr/>
        </p:nvPicPr>
        <p:blipFill>
          <a:blip r:embed="rId2" cstate="print"/>
          <a:srcRect/>
          <a:stretch>
            <a:fillRect/>
          </a:stretch>
        </p:blipFill>
        <p:spPr bwMode="auto">
          <a:xfrm>
            <a:off x="3059832" y="3356992"/>
            <a:ext cx="4104456" cy="311924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88640"/>
            <a:ext cx="8373616" cy="1152128"/>
          </a:xfrm>
        </p:spPr>
        <p:txBody>
          <a:bodyPr>
            <a:normAutofit fontScale="90000"/>
          </a:bodyPr>
          <a:lstStyle/>
          <a:p>
            <a:r>
              <a:rPr lang="ru-RU" dirty="0" smtClean="0">
                <a:solidFill>
                  <a:schemeClr val="tx2">
                    <a:lumMod val="60000"/>
                    <a:lumOff val="40000"/>
                  </a:schemeClr>
                </a:solidFill>
              </a:rPr>
              <a:t/>
            </a:r>
            <a:br>
              <a:rPr lang="ru-RU" dirty="0" smtClean="0">
                <a:solidFill>
                  <a:schemeClr val="tx2">
                    <a:lumMod val="60000"/>
                    <a:lumOff val="40000"/>
                  </a:schemeClr>
                </a:solidFill>
              </a:rPr>
            </a:br>
            <a:r>
              <a:rPr lang="ru-RU" dirty="0" smtClean="0">
                <a:solidFill>
                  <a:schemeClr val="tx2">
                    <a:lumMod val="60000"/>
                    <a:lumOff val="40000"/>
                  </a:schemeClr>
                </a:solidFill>
              </a:rPr>
              <a:t>Создание 3</a:t>
            </a:r>
            <a:r>
              <a:rPr lang="en-US" dirty="0" smtClean="0">
                <a:solidFill>
                  <a:schemeClr val="tx2">
                    <a:lumMod val="60000"/>
                    <a:lumOff val="40000"/>
                  </a:schemeClr>
                </a:solidFill>
              </a:rPr>
              <a:t>D</a:t>
            </a:r>
            <a:r>
              <a:rPr lang="ru-RU" dirty="0" smtClean="0">
                <a:solidFill>
                  <a:schemeClr val="tx2">
                    <a:lumMod val="60000"/>
                    <a:lumOff val="40000"/>
                  </a:schemeClr>
                </a:solidFill>
              </a:rPr>
              <a:t> снежинки</a:t>
            </a:r>
            <a:br>
              <a:rPr lang="ru-RU" dirty="0" smtClean="0">
                <a:solidFill>
                  <a:schemeClr val="tx2">
                    <a:lumMod val="60000"/>
                    <a:lumOff val="40000"/>
                  </a:schemeClr>
                </a:solidFill>
              </a:rPr>
            </a:br>
            <a:r>
              <a:rPr lang="ru-RU" dirty="0" smtClean="0">
                <a:solidFill>
                  <a:schemeClr val="tx2">
                    <a:lumMod val="60000"/>
                    <a:lumOff val="40000"/>
                  </a:schemeClr>
                </a:solidFill>
              </a:rPr>
              <a:t>1 и2 этапы создания</a:t>
            </a:r>
            <a:r>
              <a:rPr lang="ru-RU" dirty="0" smtClean="0"/>
              <a:t/>
            </a:r>
            <a:br>
              <a:rPr lang="ru-RU" dirty="0" smtClean="0"/>
            </a:br>
            <a:r>
              <a:rPr lang="ru-RU" dirty="0" smtClean="0">
                <a:solidFill>
                  <a:schemeClr val="tx2">
                    <a:lumMod val="60000"/>
                    <a:lumOff val="40000"/>
                  </a:schemeClr>
                </a:solidFill>
              </a:rPr>
              <a:t> </a:t>
            </a:r>
            <a:endParaRPr lang="ru-RU" dirty="0">
              <a:solidFill>
                <a:schemeClr val="tx2">
                  <a:lumMod val="60000"/>
                  <a:lumOff val="40000"/>
                </a:schemeClr>
              </a:solidFill>
            </a:endParaRPr>
          </a:p>
        </p:txBody>
      </p:sp>
      <p:sp>
        <p:nvSpPr>
          <p:cNvPr id="3" name="Содержимое 2"/>
          <p:cNvSpPr>
            <a:spLocks noGrp="1"/>
          </p:cNvSpPr>
          <p:nvPr>
            <p:ph sz="half" idx="1"/>
          </p:nvPr>
        </p:nvSpPr>
        <p:spPr>
          <a:xfrm>
            <a:off x="323528" y="1340768"/>
            <a:ext cx="7931224" cy="2952328"/>
          </a:xfrm>
        </p:spPr>
        <p:txBody>
          <a:bodyPr>
            <a:normAutofit fontScale="92500"/>
          </a:bodyPr>
          <a:lstStyle/>
          <a:p>
            <a:pPr marL="514350" indent="-514350">
              <a:buFont typeface="+mj-lt"/>
              <a:buAutoNum type="arabicPeriod"/>
            </a:pPr>
            <a:r>
              <a:rPr lang="ru-RU" dirty="0" smtClean="0"/>
              <a:t>Квадрат сложить по диагонали. На получившемся треугольнике наметить и надрезать линии, как показано на фото 1. Количество разрезов зависит от размеров бумаги. Для квадрата 20х20 см их нужно по 6 штук с каждой стороны;</a:t>
            </a:r>
          </a:p>
          <a:p>
            <a:pPr marL="514350" indent="-514350">
              <a:buFont typeface="+mj-lt"/>
              <a:buAutoNum type="arabicPeriod"/>
            </a:pPr>
            <a:r>
              <a:rPr lang="ru-RU" dirty="0" smtClean="0"/>
              <a:t>Развернуть деталь; </a:t>
            </a:r>
            <a:br>
              <a:rPr lang="ru-RU" dirty="0" smtClean="0"/>
            </a:br>
            <a:endParaRPr lang="ru-RU" dirty="0"/>
          </a:p>
        </p:txBody>
      </p:sp>
      <p:pic>
        <p:nvPicPr>
          <p:cNvPr id="5" name="Рисунок 4" descr="Объемная снежинка из бумаги мастерим сами"/>
          <p:cNvPicPr/>
          <p:nvPr/>
        </p:nvPicPr>
        <p:blipFill>
          <a:blip r:embed="rId2" cstate="print"/>
          <a:srcRect r="66970" b="67683"/>
          <a:stretch>
            <a:fillRect/>
          </a:stretch>
        </p:blipFill>
        <p:spPr bwMode="auto">
          <a:xfrm>
            <a:off x="251520" y="4077072"/>
            <a:ext cx="3168352" cy="2376264"/>
          </a:xfrm>
          <a:prstGeom prst="rect">
            <a:avLst/>
          </a:prstGeom>
          <a:noFill/>
          <a:ln w="9525">
            <a:noFill/>
            <a:miter lim="800000"/>
            <a:headEnd/>
            <a:tailEnd/>
          </a:ln>
        </p:spPr>
      </p:pic>
      <p:pic>
        <p:nvPicPr>
          <p:cNvPr id="6" name="Рисунок 5" descr="Объемная снежинка из бумаги мастерим сами"/>
          <p:cNvPicPr/>
          <p:nvPr/>
        </p:nvPicPr>
        <p:blipFill>
          <a:blip r:embed="rId2" cstate="print"/>
          <a:srcRect l="33030" r="33029" b="67683"/>
          <a:stretch>
            <a:fillRect/>
          </a:stretch>
        </p:blipFill>
        <p:spPr bwMode="auto">
          <a:xfrm>
            <a:off x="4788024" y="4149080"/>
            <a:ext cx="3672408" cy="234888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003232" cy="922114"/>
          </a:xfrm>
        </p:spPr>
        <p:txBody>
          <a:bodyPr>
            <a:normAutofit fontScale="90000"/>
          </a:bodyPr>
          <a:lstStyle/>
          <a:p>
            <a:r>
              <a:rPr lang="ru-RU" dirty="0" smtClean="0">
                <a:solidFill>
                  <a:schemeClr val="tx2">
                    <a:lumMod val="60000"/>
                    <a:lumOff val="40000"/>
                  </a:schemeClr>
                </a:solidFill>
              </a:rPr>
              <a:t>3и4 этапы создания </a:t>
            </a:r>
            <a:r>
              <a:rPr lang="en-US" dirty="0" smtClean="0">
                <a:solidFill>
                  <a:schemeClr val="tx2">
                    <a:lumMod val="60000"/>
                    <a:lumOff val="40000"/>
                  </a:schemeClr>
                </a:solidFill>
              </a:rPr>
              <a:t>3D </a:t>
            </a:r>
            <a:r>
              <a:rPr lang="ru-RU" dirty="0" smtClean="0">
                <a:solidFill>
                  <a:schemeClr val="tx2">
                    <a:lumMod val="60000"/>
                    <a:lumOff val="40000"/>
                  </a:schemeClr>
                </a:solidFill>
              </a:rPr>
              <a:t>снежинки</a:t>
            </a:r>
            <a:endParaRPr lang="ru-RU" dirty="0"/>
          </a:p>
        </p:txBody>
      </p:sp>
      <p:sp>
        <p:nvSpPr>
          <p:cNvPr id="3" name="Содержимое 2"/>
          <p:cNvSpPr>
            <a:spLocks noGrp="1"/>
          </p:cNvSpPr>
          <p:nvPr>
            <p:ph idx="1"/>
          </p:nvPr>
        </p:nvSpPr>
        <p:spPr>
          <a:xfrm>
            <a:off x="323528" y="1052736"/>
            <a:ext cx="4330824" cy="4565104"/>
          </a:xfrm>
        </p:spPr>
        <p:txBody>
          <a:bodyPr>
            <a:normAutofit fontScale="77500" lnSpcReduction="20000"/>
          </a:bodyPr>
          <a:lstStyle/>
          <a:p>
            <a:pPr>
              <a:buNone/>
            </a:pPr>
            <a:r>
              <a:rPr lang="ru-RU" dirty="0" smtClean="0"/>
              <a:t>3.Склеить или скрепить </a:t>
            </a:r>
            <a:r>
              <a:rPr lang="ru-RU" dirty="0" err="1" smtClean="0"/>
              <a:t>степлером</a:t>
            </a:r>
            <a:r>
              <a:rPr lang="ru-RU" dirty="0" smtClean="0"/>
              <a:t> первую пару противоположных уголков. Клей наноситься на кончики. Чтобы не склеить лишнее, можно подложить карандаш; </a:t>
            </a:r>
          </a:p>
          <a:p>
            <a:pPr>
              <a:buNone/>
            </a:pPr>
            <a:r>
              <a:rPr lang="ru-RU" dirty="0" smtClean="0"/>
              <a:t>4. Следующую пару нужно склеивать или скреплять в другую сторону. Деталь переворачиваем и продолжаем клеить(скреплять); </a:t>
            </a:r>
            <a:br>
              <a:rPr lang="ru-RU" dirty="0" smtClean="0"/>
            </a:br>
            <a:endParaRPr lang="ru-RU" dirty="0"/>
          </a:p>
        </p:txBody>
      </p:sp>
      <p:pic>
        <p:nvPicPr>
          <p:cNvPr id="4" name="Рисунок 3" descr="Объемная снежинка из бумаги мастерим сами"/>
          <p:cNvPicPr/>
          <p:nvPr/>
        </p:nvPicPr>
        <p:blipFill>
          <a:blip r:embed="rId2" cstate="print"/>
          <a:srcRect l="66970" b="67683"/>
          <a:stretch>
            <a:fillRect/>
          </a:stretch>
        </p:blipFill>
        <p:spPr bwMode="auto">
          <a:xfrm>
            <a:off x="4716016" y="1196752"/>
            <a:ext cx="2088232" cy="1728192"/>
          </a:xfrm>
          <a:prstGeom prst="rect">
            <a:avLst/>
          </a:prstGeom>
          <a:noFill/>
          <a:ln w="9525">
            <a:noFill/>
            <a:miter lim="800000"/>
            <a:headEnd/>
            <a:tailEnd/>
          </a:ln>
        </p:spPr>
      </p:pic>
      <p:pic>
        <p:nvPicPr>
          <p:cNvPr id="5" name="Рисунок 4" descr="http://img-fotki.yandex.ru/get/6618/1083212.d2/0_9d8b7_b0be1d64_XL.jpg"/>
          <p:cNvPicPr/>
          <p:nvPr/>
        </p:nvPicPr>
        <p:blipFill>
          <a:blip r:embed="rId3" cstate="print"/>
          <a:srcRect/>
          <a:stretch>
            <a:fillRect/>
          </a:stretch>
        </p:blipFill>
        <p:spPr bwMode="auto">
          <a:xfrm>
            <a:off x="6804248" y="2996952"/>
            <a:ext cx="2088232" cy="1656184"/>
          </a:xfrm>
          <a:prstGeom prst="rect">
            <a:avLst/>
          </a:prstGeom>
          <a:noFill/>
          <a:ln w="9525">
            <a:noFill/>
            <a:miter lim="800000"/>
            <a:headEnd/>
            <a:tailEnd/>
          </a:ln>
        </p:spPr>
      </p:pic>
      <p:pic>
        <p:nvPicPr>
          <p:cNvPr id="6" name="Рисунок 5" descr="Объемная снежинка из бумаги мастерим сами"/>
          <p:cNvPicPr/>
          <p:nvPr/>
        </p:nvPicPr>
        <p:blipFill>
          <a:blip r:embed="rId2" cstate="print"/>
          <a:srcRect t="34086" r="66970" b="34085"/>
          <a:stretch>
            <a:fillRect/>
          </a:stretch>
        </p:blipFill>
        <p:spPr bwMode="auto">
          <a:xfrm>
            <a:off x="4499992" y="4725144"/>
            <a:ext cx="2664296" cy="1844824"/>
          </a:xfrm>
          <a:prstGeom prst="rect">
            <a:avLst/>
          </a:prstGeom>
          <a:noFill/>
          <a:ln w="9525">
            <a:noFill/>
            <a:miter lim="800000"/>
            <a:headEnd/>
            <a:tailEnd/>
          </a:ln>
        </p:spPr>
      </p:pic>
      <p:pic>
        <p:nvPicPr>
          <p:cNvPr id="7" name="Рисунок 6" descr="https://im2-tub-ru.yandex.net/i?id=0f9135ec5dccd6e81e023437ebd7ac3c&amp;n=33&amp;h=215&amp;w=287"/>
          <p:cNvPicPr/>
          <p:nvPr/>
        </p:nvPicPr>
        <p:blipFill>
          <a:blip r:embed="rId4" cstate="print"/>
          <a:srcRect t="22540" r="7843" b="12657"/>
          <a:stretch>
            <a:fillRect/>
          </a:stretch>
        </p:blipFill>
        <p:spPr bwMode="auto">
          <a:xfrm>
            <a:off x="611560" y="5157192"/>
            <a:ext cx="3024336" cy="151216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2">
                    <a:lumMod val="60000"/>
                    <a:lumOff val="40000"/>
                  </a:schemeClr>
                </a:solidFill>
              </a:rPr>
              <a:t>5и6 этапы создания </a:t>
            </a:r>
            <a:r>
              <a:rPr lang="en-US" dirty="0" smtClean="0">
                <a:solidFill>
                  <a:schemeClr val="tx2">
                    <a:lumMod val="60000"/>
                    <a:lumOff val="40000"/>
                  </a:schemeClr>
                </a:solidFill>
              </a:rPr>
              <a:t>3D </a:t>
            </a:r>
            <a:r>
              <a:rPr lang="ru-RU" dirty="0" smtClean="0">
                <a:solidFill>
                  <a:schemeClr val="tx2">
                    <a:lumMod val="60000"/>
                    <a:lumOff val="40000"/>
                  </a:schemeClr>
                </a:solidFill>
              </a:rPr>
              <a:t>снежинки</a:t>
            </a:r>
            <a:endParaRPr lang="ru-RU" dirty="0"/>
          </a:p>
        </p:txBody>
      </p:sp>
      <p:sp>
        <p:nvSpPr>
          <p:cNvPr id="3" name="Содержимое 2"/>
          <p:cNvSpPr>
            <a:spLocks noGrp="1"/>
          </p:cNvSpPr>
          <p:nvPr>
            <p:ph idx="1"/>
          </p:nvPr>
        </p:nvSpPr>
        <p:spPr/>
        <p:txBody>
          <a:bodyPr/>
          <a:lstStyle/>
          <a:p>
            <a:pPr>
              <a:buNone/>
            </a:pPr>
            <a:r>
              <a:rPr lang="ru-RU" dirty="0" smtClean="0"/>
              <a:t>5.Переворачиваем и склеиваем до тех пор, пока не закончатся полоски; </a:t>
            </a:r>
          </a:p>
          <a:p>
            <a:pPr>
              <a:buNone/>
            </a:pPr>
            <a:r>
              <a:rPr lang="ru-RU" dirty="0" smtClean="0"/>
              <a:t>6.Получилась деталь, которая является 1/6 снежинки. Сделать ещё 5 таких деталей</a:t>
            </a:r>
            <a:br>
              <a:rPr lang="ru-RU" dirty="0" smtClean="0"/>
            </a:br>
            <a:endParaRPr lang="ru-RU" dirty="0"/>
          </a:p>
        </p:txBody>
      </p:sp>
      <p:pic>
        <p:nvPicPr>
          <p:cNvPr id="6" name="Рисунок 5" descr="Объемная снежинка из бумаги мастерим сами"/>
          <p:cNvPicPr/>
          <p:nvPr/>
        </p:nvPicPr>
        <p:blipFill>
          <a:blip r:embed="rId2" cstate="print"/>
          <a:srcRect l="32729" t="33597" b="32806"/>
          <a:stretch>
            <a:fillRect/>
          </a:stretch>
        </p:blipFill>
        <p:spPr bwMode="auto">
          <a:xfrm>
            <a:off x="827584" y="4005064"/>
            <a:ext cx="6696744" cy="2304256"/>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367</Words>
  <Application>Microsoft Office PowerPoint</Application>
  <PresentationFormat>Экран (4:3)</PresentationFormat>
  <Paragraphs>43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Введение </vt:lpstr>
      <vt:lpstr>Задачи </vt:lpstr>
      <vt:lpstr>Задачи </vt:lpstr>
      <vt:lpstr>Задачи </vt:lpstr>
      <vt:lpstr>Задачи </vt:lpstr>
      <vt:lpstr> Создание 3D снежинки 1 и2 этапы создания  </vt:lpstr>
      <vt:lpstr>3и4 этапы создания 3D снежинки</vt:lpstr>
      <vt:lpstr>5и6 этапы создания 3D снежинки</vt:lpstr>
      <vt:lpstr>Завершающие  этапы создания 3D снежинки</vt:lpstr>
      <vt:lpstr> Список литературы: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Снежинки </dc:title>
  <dc:creator>Администратор</dc:creator>
  <cp:lastModifiedBy>FirstUser</cp:lastModifiedBy>
  <cp:revision>20</cp:revision>
  <dcterms:created xsi:type="dcterms:W3CDTF">2016-03-24T05:01:33Z</dcterms:created>
  <dcterms:modified xsi:type="dcterms:W3CDTF">2021-05-21T12:58:33Z</dcterms:modified>
</cp:coreProperties>
</file>