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60" r:id="rId4"/>
    <p:sldId id="265" r:id="rId5"/>
    <p:sldId id="296" r:id="rId6"/>
    <p:sldId id="303" r:id="rId7"/>
    <p:sldId id="280" r:id="rId8"/>
    <p:sldId id="305" r:id="rId9"/>
    <p:sldId id="311" r:id="rId10"/>
    <p:sldId id="297" r:id="rId11"/>
    <p:sldId id="291" r:id="rId12"/>
    <p:sldId id="306" r:id="rId13"/>
    <p:sldId id="307" r:id="rId14"/>
    <p:sldId id="308" r:id="rId15"/>
    <p:sldId id="309" r:id="rId16"/>
    <p:sldId id="312" r:id="rId17"/>
    <p:sldId id="310" r:id="rId18"/>
    <p:sldId id="287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36" autoAdjust="0"/>
    <p:restoredTop sz="94660"/>
  </p:normalViewPr>
  <p:slideViewPr>
    <p:cSldViewPr>
      <p:cViewPr varScale="1">
        <p:scale>
          <a:sx n="110" d="100"/>
          <a:sy n="110" d="100"/>
        </p:scale>
        <p:origin x="-172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52F32-1693-4F00-A640-3C10803B5F2A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C0040-2D81-4876-8169-CD3F6DC17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5040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C0040-2D81-4876-8169-CD3F6DC17B5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7ED6-5A03-4EFC-87F0-E613DF38492D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AB1A-2A9D-404F-8BDB-50CAF7F62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7ED6-5A03-4EFC-87F0-E613DF38492D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AB1A-2A9D-404F-8BDB-50CAF7F62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7ED6-5A03-4EFC-87F0-E613DF38492D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AB1A-2A9D-404F-8BDB-50CAF7F62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7ED6-5A03-4EFC-87F0-E613DF38492D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AB1A-2A9D-404F-8BDB-50CAF7F62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7ED6-5A03-4EFC-87F0-E613DF38492D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AB1A-2A9D-404F-8BDB-50CAF7F62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7ED6-5A03-4EFC-87F0-E613DF38492D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AB1A-2A9D-404F-8BDB-50CAF7F62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7ED6-5A03-4EFC-87F0-E613DF38492D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AB1A-2A9D-404F-8BDB-50CAF7F62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7ED6-5A03-4EFC-87F0-E613DF38492D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AB1A-2A9D-404F-8BDB-50CAF7F62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7ED6-5A03-4EFC-87F0-E613DF38492D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AB1A-2A9D-404F-8BDB-50CAF7F62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7ED6-5A03-4EFC-87F0-E613DF38492D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EAB1A-2A9D-404F-8BDB-50CAF7F62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7ED6-5A03-4EFC-87F0-E613DF38492D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3EAB1A-2A9D-404F-8BDB-50CAF7F621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E07ED6-5A03-4EFC-87F0-E613DF38492D}" type="datetimeFigureOut">
              <a:rPr lang="ru-RU" smtClean="0"/>
              <a:pPr/>
              <a:t>02.03.2021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3EAB1A-2A9D-404F-8BDB-50CAF7F621E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Admin\AppData\Local\Microsoft\Windows\Temporary Internet Files\Content.IE5\U43IBI73\200999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0" y="571500"/>
            <a:ext cx="6350000" cy="5715000"/>
          </a:xfrm>
          <a:prstGeom prst="rect">
            <a:avLst/>
          </a:prstGeom>
          <a:noFill/>
        </p:spPr>
      </p:pic>
      <p:pic>
        <p:nvPicPr>
          <p:cNvPr id="1032" name="Picture 8" descr="C:\Users\Admin\AppData\Local\Microsoft\Windows\Temporary Internet Files\Content.IE5\U43IBI73\200999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0" y="571500"/>
            <a:ext cx="6350000" cy="5715000"/>
          </a:xfrm>
          <a:prstGeom prst="rect">
            <a:avLst/>
          </a:prstGeom>
          <a:noFill/>
        </p:spPr>
      </p:pic>
      <p:pic>
        <p:nvPicPr>
          <p:cNvPr id="1033" name="Picture 9" descr="C:\Users\Admin\AppData\Local\Microsoft\Windows\Temporary Internet Files\Content.IE5\U43IBI73\200999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0" y="571500"/>
            <a:ext cx="6350000" cy="5715000"/>
          </a:xfrm>
          <a:prstGeom prst="rect">
            <a:avLst/>
          </a:prstGeom>
          <a:noFill/>
        </p:spPr>
      </p:pic>
      <p:pic>
        <p:nvPicPr>
          <p:cNvPr id="1034" name="Picture 10" descr="C:\Users\Admin\AppData\Local\Microsoft\Windows\Temporary Internet Files\Content.IE5\U43IBI73\200999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0" y="571500"/>
            <a:ext cx="6350000" cy="5715000"/>
          </a:xfrm>
          <a:prstGeom prst="rect">
            <a:avLst/>
          </a:prstGeom>
          <a:noFill/>
        </p:spPr>
      </p:pic>
      <p:pic>
        <p:nvPicPr>
          <p:cNvPr id="1035" name="Picture 11" descr="C:\Users\Admin\AppData\Local\Microsoft\Windows\Temporary Internet Files\Content.IE5\U43IBI73\2009998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7000" y="571500"/>
            <a:ext cx="635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9024" y="1484784"/>
            <a:ext cx="878497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добр</a:t>
            </a:r>
            <a:r>
              <a:rPr lang="ru-RU" sz="8800" dirty="0" smtClean="0">
                <a:solidFill>
                  <a:srgbClr val="FF0000"/>
                </a:solidFill>
              </a:rPr>
              <a:t>ый</a:t>
            </a:r>
            <a:r>
              <a:rPr lang="ru-RU" sz="8800" dirty="0" smtClean="0"/>
              <a:t> взгляд</a:t>
            </a:r>
          </a:p>
          <a:p>
            <a:r>
              <a:rPr lang="ru-RU" sz="8800" dirty="0" smtClean="0"/>
              <a:t>добр</a:t>
            </a:r>
            <a:r>
              <a:rPr lang="ru-RU" sz="8800" dirty="0" smtClean="0">
                <a:solidFill>
                  <a:srgbClr val="FF0000"/>
                </a:solidFill>
              </a:rPr>
              <a:t>ая</a:t>
            </a:r>
            <a:r>
              <a:rPr lang="ru-RU" sz="8800" dirty="0" smtClean="0"/>
              <a:t> улыбка</a:t>
            </a:r>
          </a:p>
          <a:p>
            <a:r>
              <a:rPr lang="ru-RU" sz="8800" dirty="0" smtClean="0"/>
              <a:t>добр</a:t>
            </a:r>
            <a:r>
              <a:rPr lang="ru-RU" sz="8800" dirty="0" smtClean="0">
                <a:solidFill>
                  <a:srgbClr val="FF0000"/>
                </a:solidFill>
              </a:rPr>
              <a:t>ое</a:t>
            </a:r>
            <a:r>
              <a:rPr lang="ru-RU" sz="8800" dirty="0" smtClean="0"/>
              <a:t> лицо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052736"/>
          <a:ext cx="8280920" cy="4752528"/>
        </p:xfrm>
        <a:graphic>
          <a:graphicData uri="http://schemas.openxmlformats.org/drawingml/2006/table">
            <a:tbl>
              <a:tblPr/>
              <a:tblGrid>
                <a:gridCol w="2761204"/>
                <a:gridCol w="2760307"/>
                <a:gridCol w="2759409"/>
              </a:tblGrid>
              <a:tr h="15688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Мужской род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какой?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Женский род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какая?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Средний род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Calibri"/>
                          <a:ea typeface="Calibri"/>
                          <a:cs typeface="Times New Roman"/>
                        </a:rPr>
                        <a:t>какое?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-ой/-</a:t>
                      </a:r>
                      <a:r>
                        <a:rPr lang="ru-RU" sz="320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ый</a:t>
                      </a:r>
                      <a:r>
                        <a:rPr lang="ru-RU" sz="3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/-</a:t>
                      </a:r>
                      <a:r>
                        <a:rPr lang="ru-RU" sz="320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ий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320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ая</a:t>
                      </a:r>
                      <a:r>
                        <a:rPr lang="ru-RU" sz="3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/-</a:t>
                      </a:r>
                      <a:r>
                        <a:rPr lang="ru-RU" sz="320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яя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320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ое</a:t>
                      </a:r>
                      <a:r>
                        <a:rPr lang="ru-RU" sz="3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/-ее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5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Calibri"/>
                          <a:ea typeface="Calibri"/>
                          <a:cs typeface="Times New Roman"/>
                        </a:rPr>
                        <a:t>добр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ый</a:t>
                      </a:r>
                      <a:r>
                        <a:rPr lang="ru-RU" sz="3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(день)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дальн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ий</a:t>
                      </a:r>
                      <a:r>
                        <a:rPr lang="ru-RU" sz="3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(путь)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лесн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ой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 (зверь)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добр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ая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 (весть)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дальн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яя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 (роща)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лесн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ая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 (тишь)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добр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ое</a:t>
                      </a: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(дело)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дальн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ее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 (поле)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лесн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ое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 (эхо)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араллелограмм 5"/>
          <p:cNvSpPr/>
          <p:nvPr/>
        </p:nvSpPr>
        <p:spPr>
          <a:xfrm rot="1004323" flipH="1">
            <a:off x="849824" y="3434793"/>
            <a:ext cx="64339" cy="16390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араллелограмм 6"/>
          <p:cNvSpPr/>
          <p:nvPr/>
        </p:nvSpPr>
        <p:spPr>
          <a:xfrm rot="1004323" flipH="1">
            <a:off x="849823" y="3938849"/>
            <a:ext cx="64339" cy="16390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 rot="1004323" flipH="1">
            <a:off x="1425887" y="4514912"/>
            <a:ext cx="64339" cy="16390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288" y="260350"/>
            <a:ext cx="8424862" cy="831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/>
              <a:t>Спишите, вставьте окончание, укажите род имён прилагательных.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0825" y="1557338"/>
            <a:ext cx="8642350" cy="37856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800" b="1" dirty="0"/>
              <a:t>Кленов…  лист, топлён… молоко, быстр… лань, </a:t>
            </a:r>
            <a:r>
              <a:rPr lang="ru-RU" sz="4800" b="1" dirty="0" err="1"/>
              <a:t>верн</a:t>
            </a:r>
            <a:r>
              <a:rPr lang="ru-RU" sz="4800" b="1" dirty="0"/>
              <a:t>… друг, </a:t>
            </a:r>
            <a:r>
              <a:rPr lang="ru-RU" sz="4800" b="1" dirty="0" err="1"/>
              <a:t>звёздн</a:t>
            </a:r>
            <a:r>
              <a:rPr lang="ru-RU" sz="4800" b="1" dirty="0"/>
              <a:t>… ночь, </a:t>
            </a:r>
            <a:r>
              <a:rPr lang="ru-RU" sz="4800" b="1" dirty="0" smtClean="0"/>
              <a:t>чист</a:t>
            </a:r>
            <a:r>
              <a:rPr lang="ru-RU" sz="4800" b="1" dirty="0"/>
              <a:t>…  стекло, широк… двор, </a:t>
            </a:r>
            <a:r>
              <a:rPr lang="ru-RU" sz="4800" b="1" dirty="0" err="1"/>
              <a:t>дальн</a:t>
            </a:r>
            <a:r>
              <a:rPr lang="ru-RU" sz="4800" b="1" dirty="0"/>
              <a:t>… </a:t>
            </a:r>
            <a:r>
              <a:rPr lang="ru-RU" sz="4800" b="1" dirty="0" smtClean="0"/>
              <a:t>озеро.</a:t>
            </a:r>
            <a:endParaRPr lang="ru-RU" sz="4800" b="1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85113" y="5492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Desktop\b9346c33-4a23-11e9-8c86-a4bf014f73a0_72d44bf1-4ef4-11e9-8c87-a4bf014f73a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643446"/>
            <a:ext cx="1951037" cy="19510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565400"/>
            <a:ext cx="8510588" cy="863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>
                <a:solidFill>
                  <a:srgbClr val="D60093"/>
                </a:solidFill>
              </a:rPr>
              <a:t>1 ряд – в ж. р. </a:t>
            </a:r>
            <a:br>
              <a:rPr lang="ru-RU" sz="2800" b="1" dirty="0">
                <a:solidFill>
                  <a:srgbClr val="D60093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			</a:t>
            </a:r>
            <a:r>
              <a:rPr lang="ru-RU" sz="2800" b="1" dirty="0">
                <a:solidFill>
                  <a:srgbClr val="D60093"/>
                </a:solidFill>
              </a:rPr>
              <a:t>2 ряд – в м. р. </a:t>
            </a:r>
            <a:br>
              <a:rPr lang="ru-RU" sz="2800" b="1" dirty="0">
                <a:solidFill>
                  <a:srgbClr val="D60093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						 </a:t>
            </a:r>
            <a:r>
              <a:rPr lang="ru-RU" sz="2800" b="1" dirty="0">
                <a:solidFill>
                  <a:srgbClr val="D60093"/>
                </a:solidFill>
              </a:rPr>
              <a:t>3 ряд – в с. р</a:t>
            </a:r>
            <a:r>
              <a:rPr lang="ru-RU" sz="3600" b="1" dirty="0">
                <a:solidFill>
                  <a:srgbClr val="D60093"/>
                </a:solidFill>
              </a:rPr>
              <a:t>.</a:t>
            </a:r>
            <a:r>
              <a:rPr lang="ru-RU" dirty="0"/>
              <a:t> </a:t>
            </a:r>
          </a:p>
        </p:txBody>
      </p:sp>
      <p:sp>
        <p:nvSpPr>
          <p:cNvPr id="808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3644900"/>
            <a:ext cx="9396413" cy="3213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i="1" dirty="0" smtClean="0">
                <a:effectLst/>
                <a:latin typeface="Times New Roman" pitchFamily="18" charset="0"/>
                <a:cs typeface="Times New Roman" pitchFamily="18" charset="0"/>
              </a:rPr>
              <a:t>Берёзовая роща, холодное озеро, восточный ветер, весенняя погода</a:t>
            </a:r>
            <a:r>
              <a:rPr lang="ru-RU" sz="4000" b="1" i="1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i="1" dirty="0" smtClean="0">
                <a:effectLst/>
                <a:latin typeface="Times New Roman" pitchFamily="18" charset="0"/>
                <a:cs typeface="Times New Roman" pitchFamily="18" charset="0"/>
              </a:rPr>
              <a:t>овощной магазин</a:t>
            </a:r>
            <a:r>
              <a:rPr lang="ru-RU" sz="4000" b="1" i="1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i="1" dirty="0" smtClean="0">
                <a:effectLst/>
                <a:latin typeface="Times New Roman" pitchFamily="18" charset="0"/>
                <a:cs typeface="Times New Roman" pitchFamily="18" charset="0"/>
              </a:rPr>
              <a:t>столичное метро</a:t>
            </a:r>
            <a:r>
              <a:rPr lang="ru-RU" sz="4000" b="1" i="1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endParaRPr lang="ru-RU" sz="4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900" name="AutoShape 4"/>
          <p:cNvSpPr>
            <a:spLocks noChangeArrowheads="1"/>
          </p:cNvSpPr>
          <p:nvPr/>
        </p:nvSpPr>
        <p:spPr bwMode="auto">
          <a:xfrm>
            <a:off x="0" y="260350"/>
            <a:ext cx="9144000" cy="576263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Задание по рядам.</a:t>
            </a: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0" y="1052513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Выписать словосочетания, в которых имена прилагательные употреблены: </a:t>
            </a:r>
            <a:endParaRPr lang="ru-RU" sz="3200" b="1" dirty="0" smtClean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3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200" b="1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90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90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090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80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0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0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0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09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09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09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900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0099"/>
                </a:solidFill>
              </a:rPr>
              <a:t>Проверь </a:t>
            </a:r>
            <a:r>
              <a:rPr lang="ru-RU" dirty="0" smtClean="0">
                <a:solidFill>
                  <a:srgbClr val="000099"/>
                </a:solidFill>
              </a:rPr>
              <a:t>себя!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86020" name="Picture 4" descr="loki0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4825" y="404813"/>
            <a:ext cx="431800" cy="1035050"/>
          </a:xfrm>
          <a:prstGeom prst="rect">
            <a:avLst/>
          </a:prstGeom>
          <a:noFill/>
        </p:spPr>
      </p:pic>
      <p:sp>
        <p:nvSpPr>
          <p:cNvPr id="86025" name="AutoShape 9"/>
          <p:cNvSpPr>
            <a:spLocks noChangeArrowheads="1"/>
          </p:cNvSpPr>
          <p:nvPr/>
        </p:nvSpPr>
        <p:spPr bwMode="auto">
          <a:xfrm>
            <a:off x="0" y="1916113"/>
            <a:ext cx="2987675" cy="2017712"/>
          </a:xfrm>
          <a:prstGeom prst="downArrowCallout">
            <a:avLst>
              <a:gd name="adj1" fmla="val 37018"/>
              <a:gd name="adj2" fmla="val 37018"/>
              <a:gd name="adj3" fmla="val 16667"/>
              <a:gd name="adj4" fmla="val 66667"/>
            </a:avLst>
          </a:prstGeom>
          <a:solidFill>
            <a:srgbClr val="FFFF00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Берёзовая роща,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весенняя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погода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chemeClr val="bg2"/>
              </a:solidFill>
            </a:endParaRPr>
          </a:p>
        </p:txBody>
      </p:sp>
      <p:sp>
        <p:nvSpPr>
          <p:cNvPr id="86026" name="AutoShape 10"/>
          <p:cNvSpPr>
            <a:spLocks noChangeArrowheads="1"/>
          </p:cNvSpPr>
          <p:nvPr/>
        </p:nvSpPr>
        <p:spPr bwMode="auto">
          <a:xfrm>
            <a:off x="3132138" y="1916113"/>
            <a:ext cx="2952750" cy="1944687"/>
          </a:xfrm>
          <a:prstGeom prst="downArrowCallout">
            <a:avLst>
              <a:gd name="adj1" fmla="val 37959"/>
              <a:gd name="adj2" fmla="val 37959"/>
              <a:gd name="adj3" fmla="val 16667"/>
              <a:gd name="adj4" fmla="val 66667"/>
            </a:avLst>
          </a:prstGeom>
          <a:solidFill>
            <a:srgbClr val="00FF00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Восточный ветер,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овощной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магазин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027" name="AutoShape 11"/>
          <p:cNvSpPr>
            <a:spLocks noChangeArrowheads="1"/>
          </p:cNvSpPr>
          <p:nvPr/>
        </p:nvSpPr>
        <p:spPr bwMode="auto">
          <a:xfrm>
            <a:off x="6227763" y="1928802"/>
            <a:ext cx="2916237" cy="2017712"/>
          </a:xfrm>
          <a:prstGeom prst="downArrowCallout">
            <a:avLst>
              <a:gd name="adj1" fmla="val 36133"/>
              <a:gd name="adj2" fmla="val 36133"/>
              <a:gd name="adj3" fmla="val 16667"/>
              <a:gd name="adj4" fmla="val 66667"/>
            </a:avLst>
          </a:prstGeom>
          <a:solidFill>
            <a:srgbClr val="FF99CC"/>
          </a:solidFill>
          <a:ln w="2857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Столичное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метро,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холодное озеро.</a:t>
            </a:r>
          </a:p>
          <a:p>
            <a:pPr algn="ctr"/>
            <a:endParaRPr lang="ru-RU" sz="2000" b="1" dirty="0">
              <a:solidFill>
                <a:schemeClr val="bg2"/>
              </a:solidFill>
            </a:endParaRPr>
          </a:p>
        </p:txBody>
      </p:sp>
      <p:sp>
        <p:nvSpPr>
          <p:cNvPr id="86028" name="Litebulb"/>
          <p:cNvSpPr>
            <a:spLocks noEditPoints="1" noChangeArrowheads="1"/>
          </p:cNvSpPr>
          <p:nvPr/>
        </p:nvSpPr>
        <p:spPr bwMode="auto">
          <a:xfrm>
            <a:off x="539750" y="4808538"/>
            <a:ext cx="1655763" cy="2049462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chemeClr val="hlink"/>
            </a:solidFill>
            <a:miter lim="800000"/>
            <a:headEnd/>
            <a:tailEnd/>
          </a:ln>
        </p:spPr>
        <p:txBody>
          <a:bodyPr tIns="0"/>
          <a:lstStyle/>
          <a:p>
            <a:pPr algn="ctr"/>
            <a:r>
              <a:rPr lang="ru-RU" sz="3200" b="1" dirty="0"/>
              <a:t>1 ряд</a:t>
            </a:r>
          </a:p>
        </p:txBody>
      </p:sp>
      <p:sp>
        <p:nvSpPr>
          <p:cNvPr id="86029" name="Litebulb"/>
          <p:cNvSpPr>
            <a:spLocks noEditPoints="1" noChangeArrowheads="1"/>
          </p:cNvSpPr>
          <p:nvPr/>
        </p:nvSpPr>
        <p:spPr bwMode="auto">
          <a:xfrm>
            <a:off x="3708400" y="4808538"/>
            <a:ext cx="1655763" cy="2049462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00FF00"/>
          </a:solidFill>
          <a:ln w="5715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 dirty="0"/>
              <a:t>2 ряд</a:t>
            </a:r>
          </a:p>
          <a:p>
            <a:endParaRPr lang="ru-RU" sz="2800" b="1" dirty="0">
              <a:solidFill>
                <a:schemeClr val="bg2"/>
              </a:solidFill>
            </a:endParaRPr>
          </a:p>
        </p:txBody>
      </p:sp>
      <p:sp>
        <p:nvSpPr>
          <p:cNvPr id="86030" name="Litebulb"/>
          <p:cNvSpPr>
            <a:spLocks noEditPoints="1" noChangeArrowheads="1"/>
          </p:cNvSpPr>
          <p:nvPr/>
        </p:nvSpPr>
        <p:spPr bwMode="auto">
          <a:xfrm>
            <a:off x="6948488" y="4808538"/>
            <a:ext cx="1655762" cy="2049462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99CC"/>
          </a:solidFill>
          <a:ln w="57150">
            <a:solidFill>
              <a:srgbClr val="FF3399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 dirty="0"/>
              <a:t>3 ряд</a:t>
            </a:r>
          </a:p>
          <a:p>
            <a:endParaRPr lang="ru-RU" sz="28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86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6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98 -0.15092 L 0.01198 -0.23495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86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6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500"/>
                            </p:stCondLst>
                            <p:childTnLst>
                              <p:par>
                                <p:cTn id="51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 -0.15092 L 0.01961 -0.2453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86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500"/>
                            </p:stCondLst>
                            <p:childTnLst>
                              <p:par>
                                <p:cTn id="5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6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500"/>
                            </p:stCondLst>
                            <p:childTnLst>
                              <p:par>
                                <p:cTn id="60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15092 L -0.00382 -0.22453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86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86025" grpId="0" animBg="1"/>
      <p:bldP spid="86026" grpId="0" animBg="1"/>
      <p:bldP spid="86027" grpId="0" animBg="1"/>
      <p:bldP spid="86028" grpId="0" animBg="1"/>
      <p:bldP spid="86028" grpId="1" animBg="1"/>
      <p:bldP spid="86029" grpId="0" animBg="1"/>
      <p:bldP spid="86029" grpId="1" animBg="1"/>
      <p:bldP spid="86030" grpId="0" animBg="1"/>
      <p:bldP spid="86030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000009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Тест: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Определите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 прилагательного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сложн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задач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А)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   Б)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ср.р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Определите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 прилагательного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высок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здани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ж.р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Б) ср.р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м.р.  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Определите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 прилагательного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диван.</a:t>
            </a:r>
          </a:p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ср.р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Б)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  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ж.р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Найдите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словосочетание с прилагательным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ж.р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солнечная поляна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Б)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солнечный зайчик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В)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солнечное настроение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Найдите словосочетание с прилагательным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А)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жёсткая конфета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жёсткий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диван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жёсткое мясо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6. Найдите словосочетание с прилагательным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ср.р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 А)  громкая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музыка</a:t>
            </a:r>
          </a:p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громкое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 В) громкий голос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182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32656"/>
            <a:ext cx="7000009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Тест: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Определите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 прилагательного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сложн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задач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А)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   Б)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ср.р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.р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Определите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 прилагательного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высок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здани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ж.р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ср.р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 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Определите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 прилагательного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диван.</a:t>
            </a:r>
          </a:p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ср.р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Б)  </a:t>
            </a:r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м.р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ж.р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Найдите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словосочетание с прилагательным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ж.р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солнечная поляна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Б)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солнечный зайчик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В)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солнечное настроение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Найдите словосочетание с прилагательным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А)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жёсткая конфета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Б)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жёсткий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диван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жёсткое мясо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6. Найдите словосочетание с прилагательным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ср.р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 А)  громкая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музыка</a:t>
            </a:r>
          </a:p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Б)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громкое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   В) громкий голос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182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Homepage"/>
          <p:cNvSpPr>
            <a:spLocks noEditPoints="1" noChangeArrowhead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endParaRPr lang="ru-RU" sz="3600">
              <a:solidFill>
                <a:srgbClr val="FF00FF"/>
              </a:solidFill>
            </a:endParaRPr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0" y="3644900"/>
            <a:ext cx="9144000" cy="1200329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CC0000"/>
                </a:solidFill>
              </a:rPr>
              <a:t>Домашнее </a:t>
            </a:r>
            <a:r>
              <a:rPr lang="ru-RU" sz="3600" b="1" dirty="0" smtClean="0">
                <a:solidFill>
                  <a:srgbClr val="CC0000"/>
                </a:solidFill>
              </a:rPr>
              <a:t>задание</a:t>
            </a:r>
          </a:p>
          <a:p>
            <a:pPr algn="ctr"/>
            <a:r>
              <a:rPr lang="ru-RU" sz="3600" b="1" dirty="0" err="1" smtClean="0">
                <a:solidFill>
                  <a:srgbClr val="CC0000"/>
                </a:solidFill>
              </a:rPr>
              <a:t>Идивидуальные</a:t>
            </a:r>
            <a:r>
              <a:rPr lang="ru-RU" sz="3600" b="1" dirty="0" smtClean="0">
                <a:solidFill>
                  <a:srgbClr val="CC0000"/>
                </a:solidFill>
              </a:rPr>
              <a:t> карточки </a:t>
            </a:r>
            <a:endParaRPr lang="ru-RU" sz="3600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7" y="548681"/>
            <a:ext cx="8388424" cy="63093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08520" y="692696"/>
            <a:ext cx="82089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1. Сегодня я узнал(а) … </a:t>
            </a:r>
          </a:p>
          <a:p>
            <a:r>
              <a:rPr lang="ru-RU" sz="6000" dirty="0" smtClean="0"/>
              <a:t>2. Я понял(а), что …</a:t>
            </a:r>
          </a:p>
          <a:p>
            <a:r>
              <a:rPr lang="ru-RU" sz="6000" dirty="0" smtClean="0"/>
              <a:t>3. Теперь я могу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s622822.vk.me/v622822378/324d9/IkDjRaasG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71736" y="1000108"/>
            <a:ext cx="6321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 «Б» - молодцы!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1916832"/>
            <a:ext cx="702753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Если добрый ты-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это хорошо,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 когда наоборот –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трудно!</a:t>
            </a:r>
            <a:endParaRPr lang="ru-RU" sz="54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3608" y="836712"/>
            <a:ext cx="77048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доме добрыми </a:t>
            </a:r>
            <a:r>
              <a:rPr lang="ru-RU" sz="4000" b="1" dirty="0" smtClean="0">
                <a:solidFill>
                  <a:srgbClr val="00B050"/>
                </a:solidFill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Times New Roman" pitchFamily="18" charset="0"/>
                <a:cs typeface="Times New Roman" pitchFamily="18" charset="0"/>
              </a:rPr>
              <a:t>делами</a:t>
            </a:r>
            <a:r>
              <a:rPr lang="ru-RU" sz="4000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занята,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Тихо по квартире ходит </a:t>
            </a:r>
            <a:r>
              <a:rPr lang="ru-RU" sz="40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доброта.</a:t>
            </a:r>
          </a:p>
          <a:p>
            <a:r>
              <a:rPr lang="ru-RU" sz="4000" b="1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Добрый </a:t>
            </a:r>
            <a:r>
              <a:rPr lang="ru-RU" sz="4000" b="1" dirty="0" smtClean="0">
                <a:solidFill>
                  <a:srgbClr val="00B050"/>
                </a:solidFill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Times New Roman" pitchFamily="18" charset="0"/>
                <a:cs typeface="Times New Roman" pitchFamily="18" charset="0"/>
              </a:rPr>
              <a:t>день</a:t>
            </a:r>
            <a:r>
              <a:rPr lang="ru-RU" sz="4000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 и добрый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час,</a:t>
            </a:r>
          </a:p>
          <a:p>
            <a:r>
              <a:rPr lang="ru-RU" sz="4000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Добрый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вечер, ночь </a:t>
            </a:r>
            <a:r>
              <a:rPr lang="ru-RU" sz="4000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sz="4000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доброе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вчера.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откуда, спросишь ты,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доме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столько </a:t>
            </a:r>
            <a:r>
              <a:rPr lang="ru-RU" sz="4000" dirty="0" smtClean="0">
                <a:uFill>
                  <a:solidFill>
                    <a:srgbClr val="FF0000"/>
                  </a:solidFill>
                </a:uFill>
                <a:latin typeface="Times New Roman" pitchFamily="18" charset="0"/>
                <a:cs typeface="Times New Roman" pitchFamily="18" charset="0"/>
              </a:rPr>
              <a:t>доброты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5733256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Л. Николаенко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01521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734552"/>
            <a:ext cx="7323534" cy="5709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bibl.com.ua/pars_docs/refs/32/31337/31337_html_46b9fd5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143000" y="-1143000"/>
            <a:ext cx="6858000" cy="9143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1484784"/>
            <a:ext cx="831641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Добр… дело два века ж…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вёт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bibl.com.ua/pars_docs/refs/32/31337/31337_html_46b9fd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3000" y="-1143000"/>
            <a:ext cx="6858000" cy="914399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55576" y="1571612"/>
            <a:ext cx="80648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Добр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дело два века ж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вёт.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332656"/>
            <a:ext cx="849078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Изменение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имен прилагательных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по родам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6866" name="Picture 2" descr="http://prostoprikol.com/img/picture/May/09/11f43fadb3dd9bcd3e61b90668db9ea9/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0CF7D"/>
              </a:clrFrom>
              <a:clrTo>
                <a:srgbClr val="E0CF7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2852936"/>
            <a:ext cx="6957025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857232"/>
            <a:ext cx="86044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добр</a:t>
            </a:r>
            <a:r>
              <a:rPr lang="ru-RU" sz="8800" dirty="0" smtClean="0">
                <a:solidFill>
                  <a:srgbClr val="FF0000"/>
                </a:solidFill>
              </a:rPr>
              <a:t>ая</a:t>
            </a:r>
            <a:r>
              <a:rPr lang="ru-RU" sz="8800" dirty="0" smtClean="0"/>
              <a:t> взгляд </a:t>
            </a:r>
          </a:p>
          <a:p>
            <a:r>
              <a:rPr lang="ru-RU" sz="8800" dirty="0" smtClean="0"/>
              <a:t>добр</a:t>
            </a:r>
            <a:r>
              <a:rPr lang="ru-RU" sz="8800" dirty="0" smtClean="0">
                <a:solidFill>
                  <a:srgbClr val="FF0000"/>
                </a:solidFill>
              </a:rPr>
              <a:t>ое</a:t>
            </a:r>
            <a:r>
              <a:rPr lang="ru-RU" sz="8800" dirty="0" smtClean="0"/>
              <a:t> улыбка</a:t>
            </a:r>
          </a:p>
          <a:p>
            <a:r>
              <a:rPr lang="ru-RU" sz="8800" dirty="0" smtClean="0"/>
              <a:t>добр</a:t>
            </a:r>
            <a:r>
              <a:rPr lang="ru-RU" sz="8800" dirty="0" smtClean="0">
                <a:solidFill>
                  <a:srgbClr val="FF0000"/>
                </a:solidFill>
              </a:rPr>
              <a:t>ый</a:t>
            </a:r>
            <a:r>
              <a:rPr lang="ru-RU" sz="8800" dirty="0" smtClean="0"/>
              <a:t> лицо  </a:t>
            </a:r>
          </a:p>
        </p:txBody>
      </p:sp>
      <p:pic>
        <p:nvPicPr>
          <p:cNvPr id="1026" name="Picture 2" descr="C:\Users\User\Desktop\b9346c33-4a23-11e9-8c86-a4bf014f73a0_72d44bf1-4ef4-11e9-8c87-a4bf014f73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2963" y="4572008"/>
            <a:ext cx="1951037" cy="1951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857232"/>
            <a:ext cx="86044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785794"/>
            <a:ext cx="750099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1.Прочитай словосочетание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2.Найди имя существительное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3.Определи род имени существительного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4.По роду имени существительного определи род имени прилагательного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857232"/>
            <a:ext cx="86044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добр</a:t>
            </a:r>
            <a:r>
              <a:rPr lang="ru-RU" sz="8800" dirty="0" smtClean="0">
                <a:solidFill>
                  <a:srgbClr val="FF0000"/>
                </a:solidFill>
              </a:rPr>
              <a:t>ая</a:t>
            </a:r>
            <a:r>
              <a:rPr lang="ru-RU" sz="8800" dirty="0" smtClean="0"/>
              <a:t> взгляд </a:t>
            </a:r>
          </a:p>
          <a:p>
            <a:r>
              <a:rPr lang="ru-RU" sz="8800" dirty="0" smtClean="0"/>
              <a:t>добр</a:t>
            </a:r>
            <a:r>
              <a:rPr lang="ru-RU" sz="8800" dirty="0" smtClean="0">
                <a:solidFill>
                  <a:srgbClr val="FF0000"/>
                </a:solidFill>
              </a:rPr>
              <a:t>ое</a:t>
            </a:r>
            <a:r>
              <a:rPr lang="ru-RU" sz="8800" dirty="0" smtClean="0"/>
              <a:t> улыбка</a:t>
            </a:r>
          </a:p>
          <a:p>
            <a:r>
              <a:rPr lang="ru-RU" sz="8800" dirty="0" smtClean="0"/>
              <a:t>добр</a:t>
            </a:r>
            <a:r>
              <a:rPr lang="ru-RU" sz="8800" dirty="0" smtClean="0">
                <a:solidFill>
                  <a:srgbClr val="FF0000"/>
                </a:solidFill>
              </a:rPr>
              <a:t>ый</a:t>
            </a:r>
            <a:r>
              <a:rPr lang="ru-RU" sz="8800" dirty="0" smtClean="0"/>
              <a:t> лицо  </a:t>
            </a:r>
          </a:p>
        </p:txBody>
      </p:sp>
      <p:pic>
        <p:nvPicPr>
          <p:cNvPr id="1026" name="Picture 2" descr="C:\Users\User\Desktop\b9346c33-4a23-11e9-8c86-a4bf014f73a0_72d44bf1-4ef4-11e9-8c87-a4bf014f73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2963" y="4572008"/>
            <a:ext cx="1951037" cy="1951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1012</TotalTime>
  <Words>570</Words>
  <Application>Microsoft Office PowerPoint</Application>
  <PresentationFormat>Экран (4:3)</PresentationFormat>
  <Paragraphs>112</Paragraphs>
  <Slides>19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1 ряд – в ж. р.     2 ряд – в м. р.         3 ряд – в с. р. </vt:lpstr>
      <vt:lpstr>Проверь себя!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80</cp:revision>
  <dcterms:created xsi:type="dcterms:W3CDTF">2016-02-13T06:37:07Z</dcterms:created>
  <dcterms:modified xsi:type="dcterms:W3CDTF">2021-03-02T16:15:39Z</dcterms:modified>
</cp:coreProperties>
</file>