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8" r:id="rId13"/>
    <p:sldId id="267" r:id="rId14"/>
    <p:sldId id="269" r:id="rId15"/>
    <p:sldId id="270" r:id="rId16"/>
    <p:sldId id="272" r:id="rId17"/>
    <p:sldId id="271" r:id="rId18"/>
    <p:sldId id="274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00C6A"/>
    <a:srgbClr val="0C1C6A"/>
    <a:srgbClr val="00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0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4A0BA5-8901-4BE2-8959-034B28F0AF59}" type="datetimeFigureOut">
              <a:rPr lang="ru-RU" smtClean="0"/>
              <a:pPr/>
              <a:t>21.05.2021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779F6B-EC94-4475-80EB-0629EB7048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4A0BA5-8901-4BE2-8959-034B28F0AF59}" type="datetimeFigureOut">
              <a:rPr lang="ru-RU" smtClean="0"/>
              <a:pPr/>
              <a:t>21.05.2021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779F6B-EC94-4475-80EB-0629EB7048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4A0BA5-8901-4BE2-8959-034B28F0AF59}" type="datetimeFigureOut">
              <a:rPr lang="ru-RU" smtClean="0"/>
              <a:pPr/>
              <a:t>21.05.2021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779F6B-EC94-4475-80EB-0629EB7048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4A0BA5-8901-4BE2-8959-034B28F0AF59}" type="datetimeFigureOut">
              <a:rPr lang="ru-RU" smtClean="0"/>
              <a:pPr/>
              <a:t>21.05.2021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779F6B-EC94-4475-80EB-0629EB7048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4A0BA5-8901-4BE2-8959-034B28F0AF59}" type="datetimeFigureOut">
              <a:rPr lang="ru-RU" smtClean="0"/>
              <a:pPr/>
              <a:t>21.05.2021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779F6B-EC94-4475-80EB-0629EB7048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4A0BA5-8901-4BE2-8959-034B28F0AF59}" type="datetimeFigureOut">
              <a:rPr lang="ru-RU" smtClean="0"/>
              <a:pPr/>
              <a:t>21.05.2021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779F6B-EC94-4475-80EB-0629EB7048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4A0BA5-8901-4BE2-8959-034B28F0AF59}" type="datetimeFigureOut">
              <a:rPr lang="ru-RU" smtClean="0"/>
              <a:pPr/>
              <a:t>21.05.2021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779F6B-EC94-4475-80EB-0629EB7048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4A0BA5-8901-4BE2-8959-034B28F0AF59}" type="datetimeFigureOut">
              <a:rPr lang="ru-RU" smtClean="0"/>
              <a:pPr/>
              <a:t>21.05.2021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779F6B-EC94-4475-80EB-0629EB7048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4A0BA5-8901-4BE2-8959-034B28F0AF59}" type="datetimeFigureOut">
              <a:rPr lang="ru-RU" smtClean="0"/>
              <a:pPr/>
              <a:t>21.05.2021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779F6B-EC94-4475-80EB-0629EB7048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4A0BA5-8901-4BE2-8959-034B28F0AF59}" type="datetimeFigureOut">
              <a:rPr lang="ru-RU" smtClean="0"/>
              <a:pPr/>
              <a:t>21.05.2021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779F6B-EC94-4475-80EB-0629EB7048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4A0BA5-8901-4BE2-8959-034B28F0AF59}" type="datetimeFigureOut">
              <a:rPr lang="ru-RU" smtClean="0"/>
              <a:pPr/>
              <a:t>21.05.2021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779F6B-EC94-4475-80EB-0629EB7048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4A0BA5-8901-4BE2-8959-034B28F0AF59}" type="datetimeFigureOut">
              <a:rPr lang="ru-RU" smtClean="0"/>
              <a:pPr/>
              <a:t>21.05.2021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779F6B-EC94-4475-80EB-0629EB7048B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hyperlink" Target="http://img11.nnm.ru/9/3/4/e/6/e6a12c364f620c63153174e688b.jpg" TargetMode="External"/><Relationship Id="rId7" Type="http://schemas.openxmlformats.org/officeDocument/2006/relationships/hyperlink" Target="http://img15.nnm.ru/5/0/3/5/b/32ee51cfdeac25d55f633a7fb39.jpg" TargetMode="Externa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jpeg"/><Relationship Id="rId5" Type="http://schemas.openxmlformats.org/officeDocument/2006/relationships/hyperlink" Target="http://img11.nnm.ru/c/9/1/b/c/17167b827d7a612ed1c588c5c17.jpg" TargetMode="External"/><Relationship Id="rId4" Type="http://schemas.openxmlformats.org/officeDocument/2006/relationships/image" Target="../media/image1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img15.nnm.ru/e/4/8/e/a/6c3a44f622474503497d9db29ae.jpg" TargetMode="Externa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5" Type="http://schemas.openxmlformats.org/officeDocument/2006/relationships/hyperlink" Target="https://ru.wikipedia.org/wiki/1956_%D0%B3%D0%BE%D0%B4" TargetMode="External"/><Relationship Id="rId4" Type="http://schemas.openxmlformats.org/officeDocument/2006/relationships/image" Target="../media/image17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hyperlink" Target="http://img15.nnm.ru/6/a/7/1/9/ad97166cd5332b557831de87793.jpg" TargetMode="Externa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img15.nnm.ru/6/3/d/4/a/d3869b68c954134afd9c7113e8d.jpg" TargetMode="Externa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redstar.ru/2001/04/12_04/kos21.jpg" TargetMode="Externa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s://info.wikireading.ru/151955" TargetMode="Externa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5" Type="http://schemas.openxmlformats.org/officeDocument/2006/relationships/hyperlink" Target="http://stuki-druki.com/authors/Korolev.php" TargetMode="External"/><Relationship Id="rId4" Type="http://schemas.openxmlformats.org/officeDocument/2006/relationships/hyperlink" Target="https://ru.wikipedia.org/wiki/&#1050;&#1086;&#1088;&#1086;&#1083;&#1105;&#1074;,_&#1057;&#1077;&#1088;&#1075;&#1077;&#1081;_&#1055;&#1072;&#1074;&#1083;&#1086;&#1074;&#1080;&#1095;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pravda-team.ru/pravda/images/photo/7/0/0/29700.jpeg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dic.academic.ru/pictures/wiki/files/49/180px-raketa_09_i_10.jpg" TargetMode="Externa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img11.nnm.ru/9/f/e/8/1/4907062ef6116191872ff010f3a.jpg" TargetMode="Externa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D:\группа 62\космос\презентация\img1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1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387220" y="2492896"/>
            <a:ext cx="3921084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Сергей Павлович Королёв</a:t>
            </a:r>
            <a:endParaRPr lang="ru-RU" sz="4400" b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771800" y="5157192"/>
            <a:ext cx="504056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Автор: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Становова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В.А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Воспитатель АНО ДО «Планета детства «Лада»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Детский сад №99 «Капелька» 2021 г.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D:\группа 62\космос\презентация\img1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pic>
        <p:nvPicPr>
          <p:cNvPr id="3" name="Picture 7" descr="картинка">
            <a:hlinkClick r:id="rId3" tooltip="оригинальный размер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9552" y="620688"/>
            <a:ext cx="2755900" cy="364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11" descr="картинка">
            <a:hlinkClick r:id="rId5" tooltip="оригинальный размер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491880" y="620688"/>
            <a:ext cx="2857500" cy="400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9" descr="картинка">
            <a:hlinkClick r:id="rId7" tooltip="оригинальный размер"/>
          </p:cNvPr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588224" y="620688"/>
            <a:ext cx="2088232" cy="36769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2339752" y="4869160"/>
            <a:ext cx="500404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1947-1960 –разработка  новых баллистических ракет на основе немецких ФАУ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D:\группа 62\космос\презентация\img1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-1"/>
            <a:ext cx="9144001" cy="6858001"/>
          </a:xfrm>
          <a:prstGeom prst="rect">
            <a:avLst/>
          </a:prstGeom>
          <a:noFill/>
        </p:spPr>
      </p:pic>
      <p:pic>
        <p:nvPicPr>
          <p:cNvPr id="3" name="Picture 7" descr="картинка">
            <a:hlinkClick r:id="rId3" tooltip="оригинальный размер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9552" y="548680"/>
            <a:ext cx="3666479" cy="50405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4716016" y="476672"/>
            <a:ext cx="3816424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 </a:t>
            </a:r>
            <a:r>
              <a:rPr lang="ru-RU" dirty="0" smtClean="0">
                <a:latin typeface="Times New Roman" pitchFamily="18" charset="0"/>
                <a:cs typeface="Times New Roman" pitchFamily="18" charset="0"/>
                <a:hlinkClick r:id="rId5" tooltip="1956 год"/>
              </a:rPr>
              <a:t>1956 году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под руководством С. П. Королёва была создана двухступенчатая межконтинентальная баллистическая ракета Р-7 с отделяющейся головной частью массой 3 тонны и дальностью полёта 8 тыс. км. </a:t>
            </a:r>
            <a:r>
              <a:rPr lang="ru-RU" dirty="0" smtClean="0"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Ракета была успешно испытана в 1957 году на построенном для этой цели полигоне № 5 в Казахстане (нынешний космодром Байконур). Для боевого дежурства этих ракет в 1958—1959 годах была построена боевая стартовая станция (объект «Ангара») в районе посёлка Плесецк (Архангельская область,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нынешний космодром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Плесецк).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 descr="картинка">
            <a:hlinkClick r:id="rId2" tooltip="оригинальный размер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78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3779912" y="404664"/>
            <a:ext cx="460851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10199"/>
                  </a:outerShdw>
                </a:effectLst>
                <a:latin typeface="Monotype Corsiva" pitchFamily="66" charset="0"/>
              </a:rPr>
              <a:t>4 октября 1957 года запущен первый искусственный спутник Земли</a:t>
            </a:r>
            <a:endParaRPr lang="ru-RU" sz="2400" dirty="0">
              <a:solidFill>
                <a:schemeClr val="bg1"/>
              </a:solidFill>
              <a:effectLst>
                <a:outerShdw blurRad="38100" dist="38100" dir="2700000" algn="tl">
                  <a:srgbClr val="010199"/>
                </a:outerShdw>
              </a:effectLst>
              <a:latin typeface="Monotype Corsiva" pitchFamily="66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D:\группа 62\космос\презентация\img1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Picture 9" descr="картинка">
            <a:hlinkClick r:id="rId3" tooltip="оригинальный размер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79912" y="476672"/>
            <a:ext cx="4932363" cy="3695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10" descr="ANd9GcSF8amxmgVj1K0cRThhffjs-Shaq2BPWBfQ5cRFxZoJPOcrSFxSLA"/>
          <p:cNvPicPr>
            <a:picLocks noChangeAspect="1" noChangeArrowheads="1"/>
          </p:cNvPicPr>
          <p:nvPr/>
        </p:nvPicPr>
        <p:blipFill>
          <a:blip r:embed="rId5" cstate="print"/>
          <a:srcRect l="1429" t="2041" r="11425" b="2014"/>
          <a:stretch>
            <a:fillRect/>
          </a:stretch>
        </p:blipFill>
        <p:spPr>
          <a:xfrm flipH="1">
            <a:off x="539552" y="2708920"/>
            <a:ext cx="4536504" cy="3384376"/>
          </a:xfrm>
          <a:prstGeom prst="rect">
            <a:avLst/>
          </a:prstGeom>
          <a:noFill/>
          <a:ln/>
        </p:spPr>
      </p:pic>
      <p:sp>
        <p:nvSpPr>
          <p:cNvPr id="5" name="Прямоугольник 4"/>
          <p:cNvSpPr/>
          <p:nvPr/>
        </p:nvSpPr>
        <p:spPr>
          <a:xfrm>
            <a:off x="451169" y="1052736"/>
            <a:ext cx="277242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2400" b="1" dirty="0">
                <a:solidFill>
                  <a:srgbClr val="100C6A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Первые  в космосе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D:\группа 62\космос\презентация\img1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4" name="Picture 10" descr="image02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2780928"/>
            <a:ext cx="5508625" cy="3402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7" descr="ANd9GcSQ4cWjb5KhVlykZbXLC_rRQstFYe1KqU58J2L6tDb-t7ya01u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83968" y="332656"/>
            <a:ext cx="4572000" cy="3278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395536" y="548680"/>
            <a:ext cx="352839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100C6A"/>
                </a:solidFill>
                <a:latin typeface="Times New Roman" pitchFamily="18" charset="0"/>
                <a:cs typeface="Times New Roman" pitchFamily="18" charset="0"/>
              </a:rPr>
              <a:t>12 апреля 1961 года – первый полёт человека в космос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6300192" y="3861048"/>
            <a:ext cx="230425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100C6A"/>
                </a:solidFill>
                <a:latin typeface="Times New Roman" pitchFamily="18" charset="0"/>
                <a:cs typeface="Times New Roman" pitchFamily="18" charset="0"/>
              </a:rPr>
              <a:t>108 минут, которые потрясли страну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D:\группа 62\космос\презентация\img1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Picture 11" descr="Картинка 17 из 567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1560" y="476672"/>
            <a:ext cx="3979863" cy="5470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5004048" y="1628800"/>
            <a:ext cx="36004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100C6A"/>
                </a:solidFill>
                <a:latin typeface="Times New Roman" pitchFamily="18" charset="0"/>
                <a:cs typeface="Times New Roman" pitchFamily="18" charset="0"/>
              </a:rPr>
              <a:t>16 июня 1963 года – первая женщина в космосе.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D:\группа 62\космос\презентация\816a483a328885bad0456576c98230a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3995936" y="404664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18 марта 1965 г.-  первый в мире выход человека в открытый космос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D:\группа 62\космос\презентация\img1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44001" cy="6858001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5076056" y="476672"/>
            <a:ext cx="3672408" cy="46782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400" dirty="0">
                <a:solidFill>
                  <a:srgbClr val="100C6A"/>
                </a:solidFill>
                <a:latin typeface="Times New Roman" pitchFamily="18" charset="0"/>
                <a:cs typeface="Times New Roman" pitchFamily="18" charset="0"/>
              </a:rPr>
              <a:t>Сергей Павлович Королёв похоронен в Москве у Кремлёвской </a:t>
            </a:r>
            <a:r>
              <a:rPr lang="ru-RU" sz="2400" dirty="0" smtClean="0">
                <a:solidFill>
                  <a:srgbClr val="100C6A"/>
                </a:solidFill>
                <a:latin typeface="Times New Roman" pitchFamily="18" charset="0"/>
                <a:cs typeface="Times New Roman" pitchFamily="18" charset="0"/>
              </a:rPr>
              <a:t>стены</a:t>
            </a:r>
          </a:p>
          <a:p>
            <a:pPr algn="ctr">
              <a:defRPr/>
            </a:pPr>
            <a:endParaRPr lang="ru-RU" sz="1000" dirty="0">
              <a:solidFill>
                <a:srgbClr val="100C6A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r>
              <a:rPr lang="ru-RU" sz="2400" b="1" dirty="0">
                <a:latin typeface="Monotype Corsiva" pitchFamily="66" charset="0"/>
              </a:rPr>
              <a:t>«…То, что казалось несбыточным на протяжении веков, что еще вчера было лишь дерзновенной мечтой, сегодня становится реальной задачей, завтра – свершением. </a:t>
            </a:r>
            <a:br>
              <a:rPr lang="ru-RU" sz="2400" b="1" dirty="0">
                <a:latin typeface="Monotype Corsiva" pitchFamily="66" charset="0"/>
              </a:rPr>
            </a:br>
            <a:r>
              <a:rPr lang="ru-RU" sz="2400" b="1" dirty="0">
                <a:latin typeface="Monotype Corsiva" pitchFamily="66" charset="0"/>
              </a:rPr>
              <a:t>Нет преград человеческой мысли!»</a:t>
            </a:r>
            <a:endParaRPr lang="ru-RU" sz="1400" dirty="0"/>
          </a:p>
          <a:p>
            <a:pPr algn="ctr">
              <a:defRPr/>
            </a:pPr>
            <a:endParaRPr lang="ru-RU" sz="2400" dirty="0">
              <a:solidFill>
                <a:srgbClr val="100C6A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11" descr="г. Москва, Красная площадь, &#10;Кремлёвская стена. &#10;После похорон С.П. Королёва &#10;(Фото из архива ТАСС, 18 января 1966 года)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476672"/>
            <a:ext cx="4352925" cy="4829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D:\группа 62\космос\презентация\img1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44001" cy="6858001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5076056" y="476672"/>
            <a:ext cx="367240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endParaRPr lang="ru-RU" sz="2400" dirty="0">
              <a:solidFill>
                <a:srgbClr val="100C6A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763688" y="1637741"/>
            <a:ext cx="5832648" cy="20867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ru-RU" dirty="0" smtClean="0"/>
              <a:t>Королев Сергей Павлович. Режим доступа </a:t>
            </a:r>
            <a:r>
              <a:rPr lang="ru-RU" dirty="0" smtClean="0">
                <a:hlinkClick r:id="rId3"/>
              </a:rPr>
              <a:t>https://</a:t>
            </a:r>
            <a:r>
              <a:rPr lang="ru-RU" dirty="0" smtClean="0">
                <a:hlinkClick r:id="rId3"/>
              </a:rPr>
              <a:t>info.wikireading.ru/151955</a:t>
            </a:r>
            <a:endParaRPr lang="ru-RU" dirty="0" smtClean="0"/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ru-RU" dirty="0" smtClean="0"/>
              <a:t>Королев Сергей Павлович. Режим доступа </a:t>
            </a:r>
            <a:r>
              <a:rPr lang="ru-RU" dirty="0" smtClean="0">
                <a:hlinkClick r:id="rId4"/>
              </a:rPr>
              <a:t>https://ru.wikipedia.org/wiki/Королёв,_</a:t>
            </a:r>
            <a:r>
              <a:rPr lang="ru-RU" dirty="0" smtClean="0">
                <a:hlinkClick r:id="rId4"/>
              </a:rPr>
              <a:t>Сергей_Павлович</a:t>
            </a:r>
            <a:endParaRPr lang="ru-RU" dirty="0" smtClean="0"/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ru-RU" dirty="0" smtClean="0"/>
              <a:t>Сергей Королёв - биография, информация, личная жизнь Режим доступа: </a:t>
            </a:r>
            <a:r>
              <a:rPr lang="ru-RU" dirty="0" smtClean="0">
                <a:hlinkClick r:id="rId5"/>
              </a:rPr>
              <a:t>http://stuki-druki.com/authors/Korolev.php</a:t>
            </a:r>
            <a:r>
              <a:rPr lang="ru-RU" dirty="0" smtClean="0"/>
              <a:t> 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3419872" y="908720"/>
            <a:ext cx="273630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Список источников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D:\группа 62\космос\презентация\img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  <p:pic>
        <p:nvPicPr>
          <p:cNvPr id="3" name="Picture 4" descr="Картинка 6 из 1251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>
          <a:xfrm>
            <a:off x="1979712" y="764704"/>
            <a:ext cx="3154363" cy="4321175"/>
          </a:xfrm>
          <a:prstGeom prst="rect">
            <a:avLst/>
          </a:prstGeom>
          <a:noFill/>
          <a:ln/>
        </p:spPr>
      </p:pic>
      <p:sp>
        <p:nvSpPr>
          <p:cNvPr id="5" name="Прямоугольник 4"/>
          <p:cNvSpPr/>
          <p:nvPr/>
        </p:nvSpPr>
        <p:spPr>
          <a:xfrm>
            <a:off x="5652120" y="692696"/>
            <a:ext cx="2952328" cy="3914918"/>
          </a:xfrm>
          <a:prstGeom prst="rect">
            <a:avLst/>
          </a:prstGeom>
          <a:ln w="3175">
            <a:noFill/>
          </a:ln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sz="2400" dirty="0" smtClean="0">
                <a:solidFill>
                  <a:srgbClr val="0C1C6A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Королёв </a:t>
            </a:r>
          </a:p>
          <a:p>
            <a:pPr algn="ctr">
              <a:lnSpc>
                <a:spcPct val="90000"/>
              </a:lnSpc>
            </a:pPr>
            <a:r>
              <a:rPr lang="ru-RU" sz="2400" dirty="0" smtClean="0">
                <a:solidFill>
                  <a:srgbClr val="0C1C6A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Сергей Павлович </a:t>
            </a:r>
          </a:p>
          <a:p>
            <a:pPr algn="ctr">
              <a:lnSpc>
                <a:spcPct val="90000"/>
              </a:lnSpc>
            </a:pPr>
            <a:r>
              <a:rPr lang="ru-RU" sz="2400" dirty="0" smtClean="0">
                <a:solidFill>
                  <a:srgbClr val="0C1C6A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(30 декабря 1906 – 16 января 1966 г.)</a:t>
            </a:r>
            <a:r>
              <a:rPr lang="ru-RU" dirty="0" smtClean="0">
                <a:solidFill>
                  <a:srgbClr val="0C1C6A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Monotype Corsiva" pitchFamily="66" charset="0"/>
              </a:rPr>
              <a:t> -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советский учёный, конструктор,</a:t>
            </a:r>
          </a:p>
          <a:p>
            <a:pPr algn="ctr">
              <a:lnSpc>
                <a:spcPct val="90000"/>
              </a:lnSpc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главный организатор производства ракетно-космической техники и ракетного оружия СССР, основоположник практической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космонавтики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D:\группа 62\космос\презентация\img1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611560" y="404664"/>
            <a:ext cx="7920880" cy="14219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Сергей Павлович Королёв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родился 30 декабря 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1906 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года в городе Житомире в семье учителя русской словесности Павла Яковлевича Королёва, родом из Могилёва, и дочери </a:t>
            </a:r>
            <a:r>
              <a:rPr lang="ru-RU" sz="2400" dirty="0" err="1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нежинского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 купца Марии Николаевны </a:t>
            </a:r>
            <a:r>
              <a:rPr lang="ru-RU" sz="2400" dirty="0" err="1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Москаленко</a:t>
            </a:r>
            <a:endParaRPr lang="ru-RU" sz="2400" dirty="0" smtClean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FFFFFF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7" descr="С.П.Королев"/>
          <p:cNvPicPr>
            <a:picLocks noChangeAspect="1" noChangeArrowheads="1"/>
          </p:cNvPicPr>
          <p:nvPr/>
        </p:nvPicPr>
        <p:blipFill>
          <a:blip r:embed="rId3" cstate="print"/>
          <a:srcRect t="14939" b="11908"/>
          <a:stretch>
            <a:fillRect/>
          </a:stretch>
        </p:blipFill>
        <p:spPr bwMode="auto">
          <a:xfrm>
            <a:off x="539552" y="2564904"/>
            <a:ext cx="2880320" cy="33843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9" descr="Королев: факты и мифы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23928" y="2924944"/>
            <a:ext cx="4743450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D:\группа 62\космос\презентация\img1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4355976" y="620688"/>
            <a:ext cx="4320480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Сергей Павлович жил с бабушкой и дедушкой. В 1917 году пошёл в первый класс гимназии в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Одессе.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Недолго учился в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гимназии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— её закрыли. Потом были четыре месяца единой трудовой школы. Далее получал образование дома — его мать и отчим были учителями, а отчим, помимо педагогического, имел инженерное образование. Ещё в школьные годы Сергей интересовался новой тогда авиационной техникой, и проявил к ней исключительные способности.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7" descr="С.П.Королев"/>
          <p:cNvPicPr>
            <a:picLocks noChangeAspect="1" noChangeArrowheads="1"/>
          </p:cNvPicPr>
          <p:nvPr/>
        </p:nvPicPr>
        <p:blipFill>
          <a:blip r:embed="rId3" cstate="print"/>
          <a:srcRect b="10068"/>
          <a:stretch>
            <a:fillRect/>
          </a:stretch>
        </p:blipFill>
        <p:spPr bwMode="auto">
          <a:xfrm>
            <a:off x="539551" y="548680"/>
            <a:ext cx="3409355" cy="4968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D:\группа 62\космос\презентация\img1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Picture 7" descr="ast-0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620688"/>
            <a:ext cx="3347246" cy="50405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4211960" y="404664"/>
            <a:ext cx="4572000" cy="529375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 1922—1924 учился в строительной профессиональной школе, занимаясь во многих кружках и на разных курсах. 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 1921 году познакомился с лётчиками Одесского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гидроотряда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и активно участвовал в авиационной общественной жизни: с 16 лет — как лектор по ликвидации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авиабезграмотности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, а с 17 — как автор проекта безмоторного самолёта К-5, официально защищённого перед компетентной комиссией и рекомендованного к постройке.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1929 год– студент МВТУ в Москве.</a:t>
            </a:r>
            <a:r>
              <a:rPr lang="ru-RU" sz="1600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За время учёбы в МВТУ С. П. Королёв уже получил известность как молодой способный авиаконструктор и опытный планерист. 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2 ноября 1929 года на планёре «Жар-птица» конструкции М. К. Тихонравова Королёв сдал экзамены на звание «пилот-паритель», а в декабре того же года под руководством Андрея Николаевича Туполева защитил дипломную работу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D:\группа 62\космос\презентация\img1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pic>
        <p:nvPicPr>
          <p:cNvPr id="3" name="Picture 7" descr="ast-1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01251" y="2636912"/>
            <a:ext cx="5515289" cy="3024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3491880" y="5661248"/>
            <a:ext cx="275267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solidFill>
                  <a:srgbClr val="100C6A"/>
                </a:solidFill>
                <a:latin typeface="Monotype Corsiva" pitchFamily="66" charset="0"/>
              </a:rPr>
              <a:t>Планер «Коктебель» в полёте</a:t>
            </a:r>
            <a:endParaRPr lang="ru-RU" dirty="0">
              <a:solidFill>
                <a:srgbClr val="100C6A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95536" y="764704"/>
            <a:ext cx="835292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Спроектированные им и построенные летательные аппараты — планёры «Коктебель», «Красная Звезда» и лёгкий самолёт СК-4, предназначенный для достижения рекордной дальности полёта, — показали незаурядные способности Королёва как авиационного конструктора. Так, планер СК-3 «Красная Звезда» впервые в СССР был специально спроектирован для выполнения фигур высшего пилотажа и, в частности, мёртвой петли</a:t>
            </a:r>
            <a:endParaRPr lang="ru-RU" dirty="0" smtClean="0">
              <a:solidFill>
                <a:srgbClr val="FF9900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D:\группа 62\космос\презентация\img1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323528" y="4005064"/>
            <a:ext cx="8424936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Monotype Corsiva" pitchFamily="66" charset="0"/>
              </a:rPr>
              <a:t>Август 1929 - встреча с К.Э. Циолковским. Королёва увлекли мысли о полётах в стратосферу и               принципы реактивного движения. </a:t>
            </a:r>
          </a:p>
          <a:p>
            <a:r>
              <a:rPr lang="ru-RU" dirty="0" smtClean="0">
                <a:latin typeface="Monotype Corsiva" pitchFamily="66" charset="0"/>
              </a:rPr>
              <a:t>В 1930 год -  знакомство с  Ф.А. </a:t>
            </a:r>
            <a:r>
              <a:rPr lang="ru-RU" dirty="0" err="1" smtClean="0">
                <a:latin typeface="Monotype Corsiva" pitchFamily="66" charset="0"/>
              </a:rPr>
              <a:t>Цандером</a:t>
            </a:r>
            <a:r>
              <a:rPr lang="ru-RU" dirty="0" smtClean="0">
                <a:latin typeface="Monotype Corsiva" pitchFamily="66" charset="0"/>
              </a:rPr>
              <a:t> и начало работы в группе </a:t>
            </a:r>
            <a:r>
              <a:rPr lang="ru-RU" dirty="0" smtClean="0">
                <a:latin typeface="Monotype Corsiva" pitchFamily="66" charset="0"/>
              </a:rPr>
              <a:t>изучения</a:t>
            </a:r>
          </a:p>
          <a:p>
            <a:r>
              <a:rPr lang="ru-RU" dirty="0" smtClean="0">
                <a:latin typeface="Monotype Corsiva" pitchFamily="66" charset="0"/>
              </a:rPr>
              <a:t> </a:t>
            </a:r>
            <a:r>
              <a:rPr lang="ru-RU" dirty="0" smtClean="0">
                <a:latin typeface="Monotype Corsiva" pitchFamily="66" charset="0"/>
              </a:rPr>
              <a:t>реактивного движения (ГИРД).</a:t>
            </a:r>
            <a:r>
              <a:rPr lang="ru-RU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Monotype Corsiva" pitchFamily="66" charset="0"/>
              </a:rPr>
              <a:t> </a:t>
            </a:r>
            <a:r>
              <a:rPr lang="ru-RU" dirty="0" smtClean="0">
                <a:latin typeface="Monotype Corsiva" pitchFamily="66" charset="0"/>
              </a:rPr>
              <a:t>В апреле 1932 года она стала по существу </a:t>
            </a:r>
            <a:endParaRPr lang="ru-RU" dirty="0" smtClean="0">
              <a:latin typeface="Monotype Corsiva" pitchFamily="66" charset="0"/>
            </a:endParaRPr>
          </a:p>
          <a:p>
            <a:r>
              <a:rPr lang="ru-RU" dirty="0" smtClean="0">
                <a:latin typeface="Monotype Corsiva" pitchFamily="66" charset="0"/>
              </a:rPr>
              <a:t>государственной </a:t>
            </a:r>
            <a:r>
              <a:rPr lang="ru-RU" dirty="0" smtClean="0">
                <a:latin typeface="Monotype Corsiva" pitchFamily="66" charset="0"/>
              </a:rPr>
              <a:t>научно-конструкторской лабораторией по разработке ракетных летательных аппаратов.</a:t>
            </a:r>
          </a:p>
          <a:p>
            <a:r>
              <a:rPr lang="ru-RU" dirty="0" smtClean="0">
                <a:latin typeface="Monotype Corsiva" pitchFamily="66" charset="0"/>
              </a:rPr>
              <a:t> Цель работы </a:t>
            </a:r>
            <a:r>
              <a:rPr lang="ru-RU" dirty="0" err="1" smtClean="0">
                <a:latin typeface="Monotype Corsiva" pitchFamily="66" charset="0"/>
              </a:rPr>
              <a:t>ГИРДа</a:t>
            </a:r>
            <a:r>
              <a:rPr lang="ru-RU" dirty="0" smtClean="0">
                <a:latin typeface="Monotype Corsiva" pitchFamily="66" charset="0"/>
              </a:rPr>
              <a:t> - доказать на практике </a:t>
            </a:r>
            <a:r>
              <a:rPr lang="ru-RU" dirty="0" smtClean="0">
                <a:latin typeface="Monotype Corsiva" pitchFamily="66" charset="0"/>
              </a:rPr>
              <a:t>возможность</a:t>
            </a:r>
          </a:p>
          <a:p>
            <a:r>
              <a:rPr lang="ru-RU" dirty="0" smtClean="0">
                <a:latin typeface="Monotype Corsiva" pitchFamily="66" charset="0"/>
              </a:rPr>
              <a:t> осуществления </a:t>
            </a:r>
            <a:r>
              <a:rPr lang="ru-RU" dirty="0" smtClean="0">
                <a:latin typeface="Monotype Corsiva" pitchFamily="66" charset="0"/>
              </a:rPr>
              <a:t>реактивного принципа движения</a:t>
            </a:r>
          </a:p>
          <a:p>
            <a:pPr algn="ctr"/>
            <a:endParaRPr lang="ru-RU" dirty="0" smtClean="0"/>
          </a:p>
          <a:p>
            <a:pPr algn="ctr"/>
            <a:endParaRPr lang="ru-RU" dirty="0" smtClean="0">
              <a:latin typeface="Monotype Corsiva" pitchFamily="66" charset="0"/>
            </a:endParaRPr>
          </a:p>
          <a:p>
            <a:pPr algn="ctr"/>
            <a:endParaRPr lang="ru-RU" dirty="0" smtClean="0">
              <a:latin typeface="Monotype Corsiva" pitchFamily="66" charset="0"/>
            </a:endParaRPr>
          </a:p>
          <a:p>
            <a:pPr algn="ctr"/>
            <a:r>
              <a:rPr lang="ru-RU" dirty="0" smtClean="0">
                <a:latin typeface="Monotype Corsiva" pitchFamily="66" charset="0"/>
              </a:rPr>
              <a:t> </a:t>
            </a:r>
          </a:p>
        </p:txBody>
      </p:sp>
      <p:pic>
        <p:nvPicPr>
          <p:cNvPr id="4" name="Picture 7" descr="03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63688" y="476672"/>
            <a:ext cx="5544616" cy="34847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D:\группа 62\космос\презентация\img1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  <p:pic>
        <p:nvPicPr>
          <p:cNvPr id="3" name="Picture 7" descr="Картинка 1 из 3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43608" y="548680"/>
            <a:ext cx="2270125" cy="4752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251520" y="5373216"/>
            <a:ext cx="3744416" cy="8402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Апрель 1933 года – запуск ракет ГИРД-09 и ГИРД-10 предвестников освоения космоса</a:t>
            </a:r>
          </a:p>
        </p:txBody>
      </p:sp>
      <p:pic>
        <p:nvPicPr>
          <p:cNvPr id="5" name="Picture 7" descr="attach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707904" y="548680"/>
            <a:ext cx="3788991" cy="47108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4139952" y="5301208"/>
            <a:ext cx="288032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Ноябрь 1933 года – успешный старт Ракеты ГИРД-Х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А.Ф.Цандера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D:\группа 62\космос\презентация\img1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pic>
        <p:nvPicPr>
          <p:cNvPr id="3" name="Picture 7" descr="картинка">
            <a:hlinkClick r:id="rId3" tooltip="оригинальный размер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47664" y="476672"/>
            <a:ext cx="6264275" cy="4692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2123728" y="5301208"/>
            <a:ext cx="511256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1941 год создание бомбардировщика ТУ-2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70</TotalTime>
  <Words>569</Words>
  <Application>Microsoft Office PowerPoint</Application>
  <PresentationFormat>Экран (4:3)</PresentationFormat>
  <Paragraphs>46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2</cp:revision>
  <dcterms:created xsi:type="dcterms:W3CDTF">2021-04-28T06:22:58Z</dcterms:created>
  <dcterms:modified xsi:type="dcterms:W3CDTF">2021-05-21T07:55:42Z</dcterms:modified>
</cp:coreProperties>
</file>