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4" r:id="rId3"/>
    <p:sldId id="280" r:id="rId4"/>
    <p:sldId id="311" r:id="rId5"/>
    <p:sldId id="313" r:id="rId6"/>
    <p:sldId id="315" r:id="rId7"/>
    <p:sldId id="322" r:id="rId8"/>
    <p:sldId id="318" r:id="rId9"/>
    <p:sldId id="276" r:id="rId10"/>
    <p:sldId id="325" r:id="rId11"/>
    <p:sldId id="263" r:id="rId12"/>
    <p:sldId id="312" r:id="rId13"/>
    <p:sldId id="273" r:id="rId14"/>
    <p:sldId id="272" r:id="rId15"/>
    <p:sldId id="271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B076E"/>
    <a:srgbClr val="15D406"/>
    <a:srgbClr val="1BB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93" autoAdjust="0"/>
  </p:normalViewPr>
  <p:slideViewPr>
    <p:cSldViewPr>
      <p:cViewPr>
        <p:scale>
          <a:sx n="60" d="100"/>
          <a:sy n="60" d="100"/>
        </p:scale>
        <p:origin x="-224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C72F7-DBB7-4E90-8B16-D9829BF2FA17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4C22C-998B-4820-8ECB-048FFC2570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3573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ED54290-1DE3-4876-9E21-0DEAD9180D6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1FDBED5-01BE-4560-8D3C-57FA7B551F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06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FDBED5-01BE-4560-8D3C-57FA7B551F3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29" cy="450913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t" anchorCtr="0">
            <a:noAutofit/>
          </a:bodyPr>
          <a:lstStyle/>
          <a:p>
            <a:pPr>
              <a:buSzPct val="25000"/>
            </a:pPr>
            <a:endParaRPr sz="1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 txBox="1">
            <a:spLocks noGrp="1"/>
          </p:cNvSpPr>
          <p:nvPr>
            <p:ph type="sldNum" idx="12"/>
          </p:nvPr>
        </p:nvSpPr>
        <p:spPr>
          <a:xfrm>
            <a:off x="3901698" y="9517546"/>
            <a:ext cx="2984870" cy="50101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2</a:t>
            </a:fld>
            <a:endParaRPr lang="ru-RU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6702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остроение для каждого ребенка с ТМНР персональной  функционирующей системы коммуникации.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у детей потребности устанавливать и развивать  коммуникативные  навыки с использованием вербальных средств и средств невербальной коммуникации (предметных, графических, мануальных символов), а так же сигналов тела.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 навыков самостоятельно и понятным образом доносить  до окружающих нужную информацию при общении.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D080A-6113-40C9-BFCF-A24B32C8EC2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t" anchorCtr="0">
            <a:noAutofit/>
          </a:bodyPr>
          <a:lstStyle/>
          <a:p>
            <a:pPr>
              <a:buSzPct val="25000"/>
            </a:pPr>
            <a:endParaRPr sz="1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3901697" y="9517546"/>
            <a:ext cx="2984871" cy="50101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5</a:t>
            </a:fld>
            <a:endParaRPr lang="ru-RU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8113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29" cy="450913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t" anchorCtr="0">
            <a:noAutofit/>
          </a:bodyPr>
          <a:lstStyle/>
          <a:p>
            <a:pPr marL="457200" lvl="0" indent="-419100" rtl="0">
              <a:lnSpc>
                <a:spcPct val="90000"/>
              </a:lnSpc>
              <a:spcBef>
                <a:spcPts val="0"/>
              </a:spcBef>
              <a:buSzPct val="100000"/>
              <a:buFont typeface="Calibri"/>
            </a:pPr>
            <a:r>
              <a:rPr lang="ru-RU" sz="1400" i="1" dirty="0" err="1" smtClean="0">
                <a:latin typeface="+mn-lt"/>
                <a:ea typeface="Calibri"/>
                <a:cs typeface="Calibri"/>
                <a:sym typeface="Calibri"/>
              </a:rPr>
              <a:t>Досимволическая</a:t>
            </a:r>
            <a:r>
              <a:rPr lang="ru-RU" sz="1400" i="1" dirty="0" smtClean="0">
                <a:latin typeface="+mn-lt"/>
                <a:ea typeface="Calibri"/>
                <a:cs typeface="Calibri"/>
                <a:sym typeface="Calibri"/>
              </a:rPr>
              <a:t> коммуникация происходит без использования символа (предмета, жеста, графического символа, слова).</a:t>
            </a:r>
          </a:p>
          <a:p>
            <a:pPr marL="457200" lvl="0" indent="-419100" rtl="0">
              <a:lnSpc>
                <a:spcPct val="90000"/>
              </a:lnSpc>
              <a:spcBef>
                <a:spcPts val="0"/>
              </a:spcBef>
              <a:buSzPct val="100000"/>
              <a:buFont typeface="Calibri"/>
            </a:pPr>
            <a:r>
              <a:rPr lang="ru-RU" sz="1400" i="1" dirty="0" smtClean="0">
                <a:latin typeface="+mn-lt"/>
                <a:ea typeface="Calibri"/>
                <a:cs typeface="Calibri"/>
                <a:sym typeface="Calibri"/>
              </a:rPr>
              <a:t>Строится на понимании имеющихся сигналов ребенка , их интерпретации и развития. Это</a:t>
            </a:r>
          </a:p>
          <a:p>
            <a:pPr marL="457200" lvl="0" indent="-419100" rtl="0">
              <a:lnSpc>
                <a:spcPct val="90000"/>
              </a:lnSpc>
              <a:spcBef>
                <a:spcPts val="0"/>
              </a:spcBef>
              <a:buSzPct val="100000"/>
              <a:buFont typeface="Calibri"/>
            </a:pPr>
            <a:r>
              <a:rPr lang="ru-RU" sz="1400" i="1" dirty="0" smtClean="0">
                <a:latin typeface="+mn-lt"/>
                <a:ea typeface="Calibri"/>
                <a:cs typeface="Calibri"/>
                <a:sym typeface="Calibri"/>
              </a:rPr>
              <a:t>язык тела, мимика, дыхание.</a:t>
            </a:r>
          </a:p>
          <a:p>
            <a:pPr>
              <a:buSzPct val="25000"/>
            </a:pPr>
            <a:endParaRPr sz="1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 txBox="1">
            <a:spLocks noGrp="1"/>
          </p:cNvSpPr>
          <p:nvPr>
            <p:ph type="sldNum" idx="12"/>
          </p:nvPr>
        </p:nvSpPr>
        <p:spPr>
          <a:xfrm>
            <a:off x="3901698" y="9517546"/>
            <a:ext cx="2984870" cy="50101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6</a:t>
            </a:fld>
            <a:endParaRPr lang="ru-RU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919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t" anchorCtr="0">
            <a:noAutofit/>
          </a:bodyPr>
          <a:lstStyle/>
          <a:p>
            <a:pPr>
              <a:buSzPct val="25000"/>
            </a:pPr>
            <a:endParaRPr sz="1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Shape 330"/>
          <p:cNvSpPr txBox="1">
            <a:spLocks noGrp="1"/>
          </p:cNvSpPr>
          <p:nvPr>
            <p:ph type="sldNum" idx="12"/>
          </p:nvPr>
        </p:nvSpPr>
        <p:spPr>
          <a:xfrm>
            <a:off x="3901697" y="9517546"/>
            <a:ext cx="2984871" cy="501015"/>
          </a:xfrm>
          <a:prstGeom prst="rect">
            <a:avLst/>
          </a:prstGeom>
          <a:noFill/>
          <a:ln>
            <a:noFill/>
          </a:ln>
        </p:spPr>
        <p:txBody>
          <a:bodyPr lIns="96600" tIns="48287" rIns="96600" bIns="48287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8</a:t>
            </a:fld>
            <a:endParaRPr lang="ru-RU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783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39999">
              <a:schemeClr val="accent3">
                <a:lumMod val="60000"/>
                <a:lumOff val="40000"/>
              </a:schemeClr>
            </a:gs>
            <a:gs pos="70000">
              <a:schemeClr val="accent3">
                <a:lumMod val="40000"/>
                <a:lumOff val="6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080C9A-C3D1-48FE-BAD6-28F8F0EF1E3D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40ABC9-4104-4040-B770-2E95E7B870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voyrebenok.ru/glen-doman-kartochki.shtml" TargetMode="External"/><Relationship Id="rId13" Type="http://schemas.openxmlformats.org/officeDocument/2006/relationships/hyperlink" Target="http://letmetalk.info/ru/" TargetMode="External"/><Relationship Id="rId3" Type="http://schemas.openxmlformats.org/officeDocument/2006/relationships/hyperlink" Target="http://anna-asima.livejournal.com/154510.html" TargetMode="External"/><Relationship Id="rId7" Type="http://schemas.openxmlformats.org/officeDocument/2006/relationships/hyperlink" Target="http://vk.com/club17159821" TargetMode="External"/><Relationship Id="rId12" Type="http://schemas.openxmlformats.org/officeDocument/2006/relationships/hyperlink" Target="http://www.youtube.com/watch?v=ZrELOVWnp28&amp;feature=related" TargetMode="External"/><Relationship Id="rId2" Type="http://schemas.openxmlformats.org/officeDocument/2006/relationships/hyperlink" Target="http://autism-aba.blogspo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ictoselector.eu/" TargetMode="External"/><Relationship Id="rId11" Type="http://schemas.openxmlformats.org/officeDocument/2006/relationships/hyperlink" Target="http://www.youtube.com/watch?v=98b_oSlxLvU&amp;feature=related" TargetMode="External"/><Relationship Id="rId5" Type="http://schemas.openxmlformats.org/officeDocument/2006/relationships/hyperlink" Target="http://papunet.net/tietoa/kuvatyokalu/fi" TargetMode="External"/><Relationship Id="rId10" Type="http://schemas.openxmlformats.org/officeDocument/2006/relationships/hyperlink" Target="http://forum.krasmama.ru/viewtopic.php?t=256957&amp;start=0" TargetMode="External"/><Relationship Id="rId4" Type="http://schemas.openxmlformats.org/officeDocument/2006/relationships/hyperlink" Target="http://papunet.net/" TargetMode="External"/><Relationship Id="rId9" Type="http://schemas.openxmlformats.org/officeDocument/2006/relationships/hyperlink" Target="http://tnt.asu.edu/picture-webliography" TargetMode="External"/><Relationship Id="rId14" Type="http://schemas.openxmlformats.org/officeDocument/2006/relationships/hyperlink" Target="https://vk.com/club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060432" cy="309634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Использование альтернативной коммуникации в обучении и воспитании детей с ТМНР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714884"/>
            <a:ext cx="3429024" cy="1357322"/>
          </a:xfrm>
        </p:spPr>
        <p:txBody>
          <a:bodyPr>
            <a:normAutofit/>
          </a:bodyPr>
          <a:lstStyle/>
          <a:p>
            <a:pPr algn="r">
              <a:lnSpc>
                <a:spcPct val="120000"/>
              </a:lnSpc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223243"/>
            <a:ext cx="828092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Материально-техническое обеспечение: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предметы, графические изображения, знаковые системы, таблицы букв, карточки с напечатанными словами,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наборы букв, коммуникативных таблиц и коммуникативные тетради, коммуникативные доски.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графические символы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картиночные символы коммуникации 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пиктограммы, рисунки, карточки со словами,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фотографии;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(игрушки, предметы окружающего мира, модели).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технические средства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диктофоны, коммуникаторы; сложные технические приспособления (планшеты, компьютеры)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 специальной клавиатурой.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Ирина\Pictures\talk_b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590380"/>
            <a:ext cx="3724789" cy="3266372"/>
          </a:xfrm>
          <a:prstGeom prst="rect">
            <a:avLst/>
          </a:prstGeom>
          <a:noFill/>
        </p:spPr>
      </p:pic>
      <p:pic>
        <p:nvPicPr>
          <p:cNvPr id="7" name="Рисунок 6" descr="gotalk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54506">
            <a:off x="698166" y="3740226"/>
            <a:ext cx="2217846" cy="2520280"/>
          </a:xfrm>
          <a:prstGeom prst="rect">
            <a:avLst/>
          </a:prstGeom>
        </p:spPr>
      </p:pic>
      <p:pic>
        <p:nvPicPr>
          <p:cNvPr id="6" name="Содержимое 5" descr="gotalk9_small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636521">
            <a:off x="6153962" y="1202955"/>
            <a:ext cx="2715007" cy="3239908"/>
          </a:xfrm>
        </p:spPr>
      </p:pic>
      <p:pic>
        <p:nvPicPr>
          <p:cNvPr id="5" name="Содержимое 4" descr="big_button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 rot="20642314">
            <a:off x="698343" y="1034206"/>
            <a:ext cx="2848549" cy="26016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9672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Электронные устройства с синтезатором речи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84689"/>
            <a:ext cx="8424936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100" b="1" i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При подборе средств альтернативной коммуникации необходимо:</a:t>
            </a:r>
            <a:r>
              <a:rPr kumimoji="0" lang="ru-RU" sz="3100" b="0" i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Arial" pitchFamily="34" charset="0"/>
                <a:cs typeface="Arial" pitchFamily="34" charset="0"/>
              </a:rPr>
              <a:t>    </a:t>
            </a:r>
          </a:p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latin typeface="Calibri" pitchFamily="34" charset="0"/>
                <a:ea typeface="Arial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Учитывать сильные стороны ребенка.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Особенности его развития.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У детей с ТМНР в силу особенностей развития и специфики диагноза понимание смысла коммуникации и отклика на неё занимает долгое время. Такому ребёнку нужно гораздо больше времени, чтобы отозваться на предложенное общение.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Для выбора подходящей системы коммуникации педагогу специалистам совместными усилиями необходимо: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Оценить уровень коммуникативного развития;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 К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оммуникативных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особенностей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возможностей  ребенка</a:t>
            </a: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Для этого на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обсуждениях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со специалистами выясняется: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 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сть ли у ребёнка желание вступать в коммуникацию</a:t>
            </a: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Как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выражается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это намерение</a:t>
            </a: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 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каких ситуациях инициируется взаимодействие?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 Умеет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ребенок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слушать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поддерживать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диалог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со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взрослыми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 и </a:t>
            </a:r>
            <a:r>
              <a:rPr lang="ru-RU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детьми?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39999">
              <a:schemeClr val="accent3">
                <a:lumMod val="60000"/>
                <a:lumOff val="40000"/>
              </a:schemeClr>
            </a:gs>
            <a:gs pos="70000">
              <a:schemeClr val="accent3">
                <a:lumMod val="40000"/>
                <a:lumOff val="6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8085584" cy="3631034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Счастье, когда тебя понимают!!!!</a:t>
            </a:r>
            <a:endParaRPr lang="ru-RU" sz="8000" i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Литература: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8"/>
            <a:r>
              <a:rPr lang="ru-RU" sz="500" dirty="0" err="1" smtClean="0">
                <a:latin typeface="+mj-lt"/>
              </a:rPr>
              <a:t>Фрост</a:t>
            </a:r>
            <a:r>
              <a:rPr lang="ru-RU" sz="500" dirty="0" smtClean="0">
                <a:latin typeface="+mj-lt"/>
              </a:rPr>
              <a:t> Л., </a:t>
            </a:r>
            <a:r>
              <a:rPr lang="ru-RU" sz="500" dirty="0" err="1" smtClean="0">
                <a:latin typeface="+mj-lt"/>
              </a:rPr>
              <a:t>Бонди</a:t>
            </a:r>
            <a:r>
              <a:rPr lang="ru-RU" sz="500" dirty="0" smtClean="0">
                <a:latin typeface="+mj-lt"/>
              </a:rPr>
              <a:t> Э.    "СИСТЕМА АЛЬТЕРНАТИВНОЙ КОММУНИКАЦИИ С ПОМОЩЬЮ КАРТОЧЕК (PEKS)»     Перевод с английского Издательство: </a:t>
            </a:r>
            <a:r>
              <a:rPr lang="ru-RU" sz="500" dirty="0" err="1" smtClean="0">
                <a:latin typeface="+mj-lt"/>
              </a:rPr>
              <a:t>Теревинф</a:t>
            </a:r>
            <a:r>
              <a:rPr lang="ru-RU" sz="500" dirty="0" smtClean="0">
                <a:latin typeface="+mj-lt"/>
              </a:rPr>
              <a:t> Год издания: 2011</a:t>
            </a:r>
          </a:p>
          <a:p>
            <a:r>
              <a:rPr lang="ru-RU" sz="1700" dirty="0" smtClean="0">
                <a:latin typeface="+mj-lt"/>
              </a:rPr>
              <a:t>Д.И. Бойков, С.В. </a:t>
            </a:r>
            <a:r>
              <a:rPr lang="ru-RU" sz="1700" dirty="0" err="1" smtClean="0">
                <a:latin typeface="+mj-lt"/>
              </a:rPr>
              <a:t>Бойкова</a:t>
            </a:r>
            <a:r>
              <a:rPr lang="ru-RU" sz="1700" dirty="0" smtClean="0">
                <a:latin typeface="+mj-lt"/>
              </a:rPr>
              <a:t>   </a:t>
            </a:r>
            <a:r>
              <a:rPr lang="ru-RU" sz="1700" dirty="0" err="1" smtClean="0">
                <a:latin typeface="+mj-lt"/>
              </a:rPr>
              <a:t>СПб.:НОУСОЮЗ</a:t>
            </a:r>
            <a:r>
              <a:rPr lang="ru-RU" sz="1700" dirty="0" smtClean="0">
                <a:latin typeface="+mj-lt"/>
              </a:rPr>
              <a:t>",2004   "КАК УЧИТЬ ДЕТЕЙ ОБЩАТЬСЯ</a:t>
            </a:r>
            <a:r>
              <a:rPr lang="ru-RU" sz="1700" dirty="0" smtClean="0"/>
              <a:t> "</a:t>
            </a:r>
            <a:endParaRPr lang="ru-RU" sz="1700" dirty="0" smtClean="0">
              <a:latin typeface="+mj-lt"/>
            </a:endParaRPr>
          </a:p>
          <a:p>
            <a:r>
              <a:rPr lang="ru-RU" sz="1700" dirty="0" smtClean="0">
                <a:latin typeface="+mj-lt"/>
              </a:rPr>
              <a:t>Л.Б. </a:t>
            </a:r>
            <a:r>
              <a:rPr lang="ru-RU" sz="1700" dirty="0" err="1" smtClean="0">
                <a:latin typeface="+mj-lt"/>
              </a:rPr>
              <a:t>Баряева</a:t>
            </a:r>
            <a:r>
              <a:rPr lang="ru-RU" sz="1700" dirty="0" smtClean="0">
                <a:latin typeface="+mj-lt"/>
              </a:rPr>
              <a:t>, Е.Т. Логинова, Л.В. Лопатина М.:"ДРОФА", 2007  "Я-ГОВОРЮ! УПРАЖНЕНИЯ С ПИКТОГРАММАМИ</a:t>
            </a:r>
          </a:p>
          <a:p>
            <a:r>
              <a:rPr lang="ru-RU" sz="1700" dirty="0" smtClean="0">
                <a:latin typeface="+mj-lt"/>
              </a:rPr>
              <a:t>Т.Н. Тищенко М.: Издательский дом «Регламент», 2009. — 84 с. "Учим говорить особенного ребенка»</a:t>
            </a:r>
          </a:p>
          <a:p>
            <a:r>
              <a:rPr lang="ru-RU" sz="1700" dirty="0" smtClean="0">
                <a:latin typeface="+mj-lt"/>
              </a:rPr>
              <a:t> Фон </a:t>
            </a:r>
            <a:r>
              <a:rPr lang="ru-RU" sz="1700" dirty="0" err="1" smtClean="0">
                <a:latin typeface="+mj-lt"/>
              </a:rPr>
              <a:t>Течнер</a:t>
            </a:r>
            <a:r>
              <a:rPr lang="ru-RU" sz="1700" dirty="0" smtClean="0">
                <a:latin typeface="+mj-lt"/>
              </a:rPr>
              <a:t> Стивен, </a:t>
            </a:r>
            <a:r>
              <a:rPr lang="ru-RU" sz="1700" dirty="0" err="1" smtClean="0">
                <a:latin typeface="+mj-lt"/>
              </a:rPr>
              <a:t>Мартинсен</a:t>
            </a:r>
            <a:r>
              <a:rPr lang="ru-RU" sz="1700" dirty="0" smtClean="0">
                <a:latin typeface="+mj-lt"/>
              </a:rPr>
              <a:t> Харальд  Издательство: </a:t>
            </a:r>
            <a:r>
              <a:rPr lang="ru-RU" sz="1700" dirty="0" err="1" smtClean="0">
                <a:latin typeface="+mj-lt"/>
              </a:rPr>
              <a:t>Теревинф</a:t>
            </a:r>
            <a:r>
              <a:rPr lang="ru-RU" sz="1700" dirty="0" smtClean="0">
                <a:latin typeface="+mj-lt"/>
              </a:rPr>
              <a:t>, 2014 г.</a:t>
            </a:r>
            <a:endParaRPr lang="ru-RU" sz="1700" dirty="0">
              <a:latin typeface="+mj-lt"/>
            </a:endParaRPr>
          </a:p>
          <a:p>
            <a:pPr>
              <a:buNone/>
            </a:pPr>
            <a:r>
              <a:rPr lang="ru-RU" sz="1700" dirty="0" smtClean="0">
                <a:latin typeface="+mj-lt"/>
              </a:rPr>
              <a:t>         «Введение в альтернативную и дополнительную коммуникацию. Жесты и графические символы для людей…»</a:t>
            </a:r>
          </a:p>
          <a:p>
            <a:r>
              <a:rPr lang="ru-RU" sz="1700" dirty="0" err="1" smtClean="0">
                <a:latin typeface="+mj-lt"/>
              </a:rPr>
              <a:t>Штягинова</a:t>
            </a:r>
            <a:r>
              <a:rPr lang="ru-RU" sz="1700" dirty="0" smtClean="0">
                <a:latin typeface="+mj-lt"/>
              </a:rPr>
              <a:t> Е.А.  Методический сборник «Альтернативная коммуникация» Новосибирск, 2012г.</a:t>
            </a:r>
          </a:p>
          <a:p>
            <a:r>
              <a:rPr lang="ru-RU" sz="1700" dirty="0" smtClean="0">
                <a:latin typeface="+mj-lt"/>
              </a:rPr>
              <a:t>Социальная школа КАРИТАС «Альтернативная и дополнительная  коммуникация», сборник  статей, 2016г. Изд. </a:t>
            </a:r>
            <a:r>
              <a:rPr lang="ru-RU" sz="1700" dirty="0" err="1" smtClean="0">
                <a:latin typeface="+mj-lt"/>
              </a:rPr>
              <a:t>Скифия</a:t>
            </a:r>
            <a:r>
              <a:rPr lang="ru-RU" sz="1700" dirty="0" smtClean="0">
                <a:latin typeface="+mj-lt"/>
              </a:rPr>
              <a:t>, СПб</a:t>
            </a:r>
          </a:p>
          <a:p>
            <a:r>
              <a:rPr lang="ru-RU" sz="1700" dirty="0" err="1" smtClean="0">
                <a:latin typeface="+mj-lt"/>
              </a:rPr>
              <a:t>Рыскина</a:t>
            </a:r>
            <a:r>
              <a:rPr lang="ru-RU" sz="1700" dirty="0" smtClean="0">
                <a:latin typeface="+mj-lt"/>
              </a:rPr>
              <a:t> В, </a:t>
            </a:r>
            <a:r>
              <a:rPr lang="ru-RU" sz="1700" dirty="0" err="1" smtClean="0">
                <a:latin typeface="+mj-lt"/>
              </a:rPr>
              <a:t>Лазина</a:t>
            </a:r>
            <a:r>
              <a:rPr lang="ru-RU" sz="1700" dirty="0" smtClean="0">
                <a:latin typeface="+mj-lt"/>
              </a:rPr>
              <a:t> Е. «Коммуникация с помощью картинок» изд. </a:t>
            </a:r>
            <a:r>
              <a:rPr lang="ru-RU" sz="1700" dirty="0" err="1" smtClean="0">
                <a:latin typeface="+mj-lt"/>
              </a:rPr>
              <a:t>Эвричайлд</a:t>
            </a:r>
            <a:r>
              <a:rPr lang="ru-RU" sz="1700" dirty="0" smtClean="0">
                <a:latin typeface="+mj-lt"/>
              </a:rPr>
              <a:t>  (Великобритания), 2010г.</a:t>
            </a:r>
          </a:p>
          <a:p>
            <a:pPr>
              <a:buNone/>
            </a:pPr>
            <a:endParaRPr lang="ru-RU" sz="1700" dirty="0" smtClean="0">
              <a:latin typeface="+mj-lt"/>
            </a:endParaRPr>
          </a:p>
          <a:p>
            <a:pPr>
              <a:buNone/>
            </a:pPr>
            <a:r>
              <a:rPr lang="ru-RU" sz="1700" dirty="0" smtClean="0">
                <a:latin typeface="+mj-lt"/>
              </a:rPr>
              <a:t/>
            </a:r>
            <a:br>
              <a:rPr lang="ru-RU" sz="1700" dirty="0" smtClean="0">
                <a:latin typeface="+mj-lt"/>
              </a:rPr>
            </a:br>
            <a:endParaRPr lang="ru-RU" sz="1700" dirty="0" smtClean="0">
              <a:latin typeface="+mj-lt"/>
            </a:endParaRPr>
          </a:p>
          <a:p>
            <a:pPr>
              <a:buNone/>
            </a:pPr>
            <a:endParaRPr lang="ru-RU" b="1" dirty="0" smtClean="0"/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492664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Список Интернет-ресурсов: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55000" lnSpcReduction="20000"/>
          </a:bodyPr>
          <a:lstStyle/>
          <a:p>
            <a:r>
              <a:rPr lang="ru-RU" sz="2700" u="sng" dirty="0">
                <a:hlinkClick r:id="rId2"/>
              </a:rPr>
              <a:t>http://autism-aba.blogspot.ru</a:t>
            </a:r>
            <a:r>
              <a:rPr lang="ru-RU" sz="2700" dirty="0"/>
              <a:t> – сайт Юлии </a:t>
            </a:r>
            <a:r>
              <a:rPr lang="ru-RU" sz="2700" dirty="0" err="1"/>
              <a:t>Эрц</a:t>
            </a:r>
            <a:r>
              <a:rPr lang="ru-RU" sz="2700" dirty="0"/>
              <a:t> по аутизму и </a:t>
            </a:r>
            <a:r>
              <a:rPr lang="ru-RU" sz="2700" dirty="0" err="1"/>
              <a:t>АВА-терапии</a:t>
            </a:r>
            <a:r>
              <a:rPr lang="ru-RU" sz="2700" dirty="0"/>
              <a:t>, работа с </a:t>
            </a:r>
            <a:r>
              <a:rPr lang="en-US" sz="2700" dirty="0"/>
              <a:t>PECS</a:t>
            </a:r>
            <a:r>
              <a:rPr lang="ru-RU" sz="2700" dirty="0"/>
              <a:t> (этапы)</a:t>
            </a:r>
          </a:p>
          <a:p>
            <a:r>
              <a:rPr lang="ru-RU" sz="2700" u="sng" dirty="0">
                <a:hlinkClick r:id="rId3"/>
              </a:rPr>
              <a:t>http://anna-asima.livejournal.com/154510.html</a:t>
            </a:r>
            <a:r>
              <a:rPr lang="ru-RU" sz="2700" dirty="0"/>
              <a:t> - изготовление коммуникативной  книги </a:t>
            </a:r>
          </a:p>
          <a:p>
            <a:r>
              <a:rPr lang="ru-RU" sz="2700" dirty="0"/>
              <a:t>http://autism.md/ru/util/biblioteka/didakticheskij-material-copy/kartochki-dlya-zanyatij/ - карточки   </a:t>
            </a:r>
            <a:r>
              <a:rPr lang="en-US" sz="2700" dirty="0"/>
              <a:t>PECS  </a:t>
            </a:r>
            <a:r>
              <a:rPr lang="ru-RU" sz="2700" dirty="0"/>
              <a:t>для занятий (нужно форматировать)</a:t>
            </a:r>
          </a:p>
          <a:p>
            <a:r>
              <a:rPr lang="ru-RU" sz="2700" u="sng" dirty="0">
                <a:hlinkClick r:id="rId4"/>
              </a:rPr>
              <a:t>http://papunet.net</a:t>
            </a:r>
            <a:r>
              <a:rPr lang="ru-RU" sz="2700" dirty="0"/>
              <a:t> – финский сайт о коммуникации </a:t>
            </a:r>
            <a:r>
              <a:rPr lang="ru-RU" sz="2700" dirty="0" smtClean="0"/>
              <a:t>(на англ.)</a:t>
            </a:r>
            <a:endParaRPr lang="ru-RU" sz="2700" dirty="0"/>
          </a:p>
          <a:p>
            <a:r>
              <a:rPr lang="ru-RU" sz="2700" u="sng" dirty="0">
                <a:hlinkClick r:id="rId5"/>
              </a:rPr>
              <a:t>http://papunet.net/tietoa/kuvatyokalu/fi#browse</a:t>
            </a:r>
            <a:r>
              <a:rPr lang="ru-RU" sz="2700" dirty="0"/>
              <a:t> – программа готовых карточек для распечатывания </a:t>
            </a:r>
            <a:r>
              <a:rPr lang="ru-RU" sz="2700" dirty="0" smtClean="0"/>
              <a:t>+ рисовалка карточек (финский</a:t>
            </a:r>
            <a:r>
              <a:rPr lang="ru-RU" sz="2700" dirty="0"/>
              <a:t>)</a:t>
            </a:r>
          </a:p>
          <a:p>
            <a:r>
              <a:rPr lang="ru-RU" sz="2700" u="sng" dirty="0">
                <a:hlinkClick r:id="rId6"/>
              </a:rPr>
              <a:t>http://www.pictoselector.eu</a:t>
            </a:r>
            <a:r>
              <a:rPr lang="ru-RU" sz="2700" dirty="0"/>
              <a:t> – программа для скачивания и установки на компьютер на английском языке (27000 карточек, графических схем и пиктограмм)</a:t>
            </a:r>
          </a:p>
          <a:p>
            <a:r>
              <a:rPr lang="ru-RU" sz="2700" u="sng" dirty="0">
                <a:hlinkClick r:id="rId7"/>
              </a:rPr>
              <a:t>http://vk.com/club17159821</a:t>
            </a:r>
            <a:r>
              <a:rPr lang="ru-RU" sz="2700" dirty="0"/>
              <a:t> - группа </a:t>
            </a:r>
            <a:r>
              <a:rPr lang="ru-RU" sz="2700" dirty="0" err="1"/>
              <a:t>ВКонтакте</a:t>
            </a:r>
            <a:r>
              <a:rPr lang="ru-RU" sz="2700" dirty="0"/>
              <a:t> по ААК (есть карточки)</a:t>
            </a:r>
          </a:p>
          <a:p>
            <a:r>
              <a:rPr lang="ru-RU" sz="2700" dirty="0"/>
              <a:t>Сайт «Твой ребенок»</a:t>
            </a:r>
          </a:p>
          <a:p>
            <a:pPr>
              <a:buNone/>
            </a:pPr>
            <a:r>
              <a:rPr lang="ru-RU" sz="2700" dirty="0" smtClean="0"/>
              <a:t>         </a:t>
            </a:r>
            <a:r>
              <a:rPr lang="ru-RU" sz="2700" u="sng" dirty="0">
                <a:hlinkClick r:id="rId8"/>
              </a:rPr>
              <a:t>http://www.tvoyrebenok.ru/glen-doman-kartochki.shtml</a:t>
            </a:r>
            <a:r>
              <a:rPr lang="ru-RU" sz="2700" dirty="0"/>
              <a:t> - карточки по темам </a:t>
            </a:r>
            <a:r>
              <a:rPr lang="ru-RU" sz="2700" dirty="0" err="1"/>
              <a:t>Глена</a:t>
            </a:r>
            <a:r>
              <a:rPr lang="ru-RU" sz="2700" dirty="0"/>
              <a:t> </a:t>
            </a:r>
            <a:r>
              <a:rPr lang="ru-RU" sz="2700" dirty="0" err="1"/>
              <a:t>Домана</a:t>
            </a:r>
            <a:r>
              <a:rPr lang="ru-RU" sz="2700" dirty="0"/>
              <a:t> (для коммуникативной книги нужно форматировать, подходят так же как наглядный материал на уроках</a:t>
            </a:r>
            <a:r>
              <a:rPr lang="ru-RU" sz="2700" dirty="0" smtClean="0"/>
              <a:t>)</a:t>
            </a:r>
          </a:p>
          <a:p>
            <a:r>
              <a:rPr lang="ru-RU" sz="2700" dirty="0" smtClean="0"/>
              <a:t>Сайт </a:t>
            </a:r>
            <a:r>
              <a:rPr lang="ru-RU" sz="2700" dirty="0"/>
              <a:t>«</a:t>
            </a:r>
            <a:r>
              <a:rPr lang="ru-RU" sz="2700" dirty="0" err="1"/>
              <a:t>Обучалка</a:t>
            </a:r>
            <a:r>
              <a:rPr lang="ru-RU" sz="2700" dirty="0" smtClean="0"/>
              <a:t>»</a:t>
            </a:r>
          </a:p>
          <a:p>
            <a:pPr>
              <a:buNone/>
            </a:pPr>
            <a:r>
              <a:rPr lang="ru-RU" sz="2700" dirty="0" smtClean="0"/>
              <a:t>        http://obuchalka-dlya-detey.ru/materialyi-dlya-skachivaniya/ - готовые карточки ПЕКС, </a:t>
            </a:r>
            <a:r>
              <a:rPr lang="ru-RU" sz="2700" dirty="0" err="1" smtClean="0"/>
              <a:t>Глена</a:t>
            </a:r>
            <a:r>
              <a:rPr lang="ru-RU" sz="2700" dirty="0" smtClean="0"/>
              <a:t> </a:t>
            </a:r>
            <a:r>
              <a:rPr lang="ru-RU" sz="2700" dirty="0" err="1" smtClean="0"/>
              <a:t>Домана</a:t>
            </a:r>
            <a:r>
              <a:rPr lang="ru-RU" sz="2700" dirty="0" smtClean="0"/>
              <a:t>, для визуального расписания (максимально реалистичные)</a:t>
            </a:r>
          </a:p>
          <a:p>
            <a:r>
              <a:rPr lang="en-US" sz="2700" u="sng" dirty="0" smtClean="0">
                <a:hlinkClick r:id="rId9"/>
              </a:rPr>
              <a:t>http</a:t>
            </a:r>
            <a:r>
              <a:rPr lang="en-US" sz="2700" u="sng" dirty="0">
                <a:hlinkClick r:id="rId9"/>
              </a:rPr>
              <a:t>://</a:t>
            </a:r>
            <a:r>
              <a:rPr lang="en-US" sz="2700" u="sng" dirty="0" smtClean="0">
                <a:hlinkClick r:id="rId9"/>
              </a:rPr>
              <a:t>tnt.asu.edu/picture-webliography</a:t>
            </a:r>
            <a:r>
              <a:rPr lang="ru-RU" sz="2700" u="sng" dirty="0" smtClean="0"/>
              <a:t> - </a:t>
            </a:r>
            <a:r>
              <a:rPr lang="ru-RU" sz="2700" dirty="0" smtClean="0"/>
              <a:t>список всех зарубежных  сайтов работы с ПЕКС</a:t>
            </a:r>
          </a:p>
          <a:p>
            <a:r>
              <a:rPr lang="en-US" sz="2700" dirty="0" smtClean="0">
                <a:hlinkClick r:id="rId10"/>
              </a:rPr>
              <a:t>http</a:t>
            </a:r>
            <a:r>
              <a:rPr lang="en-US" sz="2700" dirty="0">
                <a:hlinkClick r:id="rId10"/>
              </a:rPr>
              <a:t>://</a:t>
            </a:r>
            <a:r>
              <a:rPr lang="en-US" sz="2700" dirty="0" smtClean="0">
                <a:hlinkClick r:id="rId10"/>
              </a:rPr>
              <a:t>forum.krasmama.ru/viewtopic.php?t=256957&amp;start=0</a:t>
            </a:r>
            <a:r>
              <a:rPr lang="ru-RU" sz="2700" dirty="0" smtClean="0"/>
              <a:t> – опыт ввода ПЕКС, форум</a:t>
            </a:r>
          </a:p>
          <a:p>
            <a:r>
              <a:rPr lang="en-US" sz="2700" dirty="0">
                <a:hlinkClick r:id="rId11"/>
              </a:rPr>
              <a:t>http://www.youtube.com/watch?v=98b_oSlxLvU&amp;feature=related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>﻿</a:t>
            </a:r>
            <a:r>
              <a:rPr lang="en-US" sz="2700" dirty="0">
                <a:hlinkClick r:id="rId12"/>
              </a:rPr>
              <a:t>http://www.youtube.com/watch?v=ZrELOVWnp28&amp;feature=related</a:t>
            </a:r>
            <a:r>
              <a:rPr lang="en-US" sz="2700" dirty="0"/>
              <a:t>﻿</a:t>
            </a:r>
            <a:r>
              <a:rPr lang="ru-RU" sz="2700" dirty="0" smtClean="0"/>
              <a:t> - видео использования коммуникативной книги</a:t>
            </a:r>
          </a:p>
          <a:p>
            <a:r>
              <a:rPr lang="en-US" sz="2700" dirty="0" smtClean="0">
                <a:hlinkClick r:id="rId13"/>
              </a:rPr>
              <a:t>http://letmetalk.info/ru/</a:t>
            </a:r>
            <a:r>
              <a:rPr lang="ru-RU" sz="2700" dirty="0" smtClean="0"/>
              <a:t> - бесплатное ААК, приложение для смартфонов</a:t>
            </a:r>
          </a:p>
          <a:p>
            <a:r>
              <a:rPr lang="en-US" sz="2700" dirty="0" smtClean="0">
                <a:hlinkClick r:id="rId14"/>
              </a:rPr>
              <a:t>https</a:t>
            </a:r>
            <a:r>
              <a:rPr lang="ru-RU" sz="2700" dirty="0" smtClean="0">
                <a:hlinkClick r:id="rId14"/>
              </a:rPr>
              <a:t>://</a:t>
            </a:r>
            <a:r>
              <a:rPr lang="en-US" sz="2700" dirty="0" smtClean="0">
                <a:hlinkClick r:id="rId14"/>
              </a:rPr>
              <a:t>vk.com/club</a:t>
            </a:r>
            <a:r>
              <a:rPr lang="en-US" sz="2700" dirty="0" smtClean="0"/>
              <a:t>  17159821  </a:t>
            </a:r>
            <a:r>
              <a:rPr lang="ru-RU" sz="2700" dirty="0" err="1" smtClean="0"/>
              <a:t>Рейчел</a:t>
            </a:r>
            <a:r>
              <a:rPr lang="ru-RU" sz="2700" dirty="0" smtClean="0"/>
              <a:t> </a:t>
            </a:r>
            <a:r>
              <a:rPr lang="ru-RU" sz="2700" dirty="0" err="1" smtClean="0"/>
              <a:t>Харкавик</a:t>
            </a:r>
            <a:r>
              <a:rPr lang="ru-RU" sz="2700" dirty="0" smtClean="0"/>
              <a:t> Альтернативная и вспомогательная коммуникация для детей с РАС</a:t>
            </a:r>
          </a:p>
          <a:p>
            <a:endParaRPr lang="ru-RU" sz="27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/>
        </p:nvSpPr>
        <p:spPr>
          <a:xfrm>
            <a:off x="971600" y="3861048"/>
            <a:ext cx="7772400" cy="7207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 </a:t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lang="ru-RU" sz="1150" b="1" i="0" u="none" strike="noStrike" cap="none">
              <a:solidFill>
                <a:srgbClr val="7CDD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-3996952" y="1124744"/>
            <a:ext cx="2088232" cy="3600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lvl="0" algn="ctr">
              <a:spcBef>
                <a:spcPts val="0"/>
              </a:spcBef>
            </a:pPr>
            <a:endParaRPr lang="ru-RU" sz="3600" b="1" i="1" dirty="0"/>
          </a:p>
        </p:txBody>
      </p:sp>
      <p:sp>
        <p:nvSpPr>
          <p:cNvPr id="251" name="Shape 251"/>
          <p:cNvSpPr txBox="1">
            <a:spLocks noGrp="1"/>
          </p:cNvSpPr>
          <p:nvPr>
            <p:ph idx="1"/>
          </p:nvPr>
        </p:nvSpPr>
        <p:spPr>
          <a:xfrm>
            <a:off x="467544" y="836712"/>
            <a:ext cx="8280920" cy="56886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buClr>
                <a:srgbClr val="FF0000"/>
              </a:buClr>
              <a:buSzPct val="25000"/>
              <a:buNone/>
            </a:pPr>
            <a:r>
              <a:rPr lang="de-DE" sz="40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AAC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0" lvl="0" indent="0" algn="ctr">
              <a:spcBef>
                <a:spcPts val="0"/>
              </a:spcBef>
              <a:buClr>
                <a:srgbClr val="FF0000"/>
              </a:buClr>
              <a:buSzPct val="25000"/>
              <a:buNone/>
            </a:pPr>
            <a:endParaRPr lang="ru-RU" sz="4000" b="1" i="1" dirty="0" smtClean="0">
              <a:latin typeface="+mj-lt"/>
            </a:endParaRP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25000"/>
              <a:buNone/>
            </a:pPr>
            <a:r>
              <a:rPr lang="ru-RU" sz="2400" b="1" i="1" dirty="0" smtClean="0">
                <a:solidFill>
                  <a:srgbClr val="0C343D"/>
                </a:solidFill>
              </a:rPr>
              <a:t>Альтернативная коммуникация</a:t>
            </a:r>
            <a:endParaRPr lang="ru-RU" sz="2400" b="1" i="1" dirty="0" smtClean="0"/>
          </a:p>
          <a:p>
            <a:pPr marL="0" lvl="0" indent="0" rtl="0">
              <a:spcBef>
                <a:spcPts val="0"/>
              </a:spcBef>
              <a:buClr>
                <a:srgbClr val="FF0000"/>
              </a:buClr>
              <a:buSzPct val="25000"/>
              <a:buFontTx/>
              <a:buChar char="-"/>
            </a:pPr>
            <a:r>
              <a:rPr lang="ru-RU" sz="2400" dirty="0" smtClean="0"/>
              <a:t>это </a:t>
            </a:r>
            <a:r>
              <a:rPr lang="ru-RU" sz="2400" dirty="0"/>
              <a:t>любые способы, которыми человек заменяет устную речь</a:t>
            </a:r>
            <a:r>
              <a:rPr lang="ru-RU" sz="2400" dirty="0" smtClean="0"/>
              <a:t>.</a:t>
            </a:r>
          </a:p>
          <a:p>
            <a:pPr marL="0" lvl="0" indent="0" rtl="0">
              <a:spcBef>
                <a:spcPts val="0"/>
              </a:spcBef>
              <a:buClr>
                <a:srgbClr val="FF0000"/>
              </a:buClr>
              <a:buSzPct val="25000"/>
              <a:buFontTx/>
              <a:buChar char="-"/>
            </a:pPr>
            <a:endParaRPr lang="ru-RU" sz="2400" dirty="0"/>
          </a:p>
          <a:p>
            <a:pPr marL="0" lvl="0" indent="0" rtl="0">
              <a:spcBef>
                <a:spcPts val="7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Дополнительная коммуникация (Аугментативная) </a:t>
            </a:r>
          </a:p>
          <a:p>
            <a:pPr marL="0" lvl="0" indent="0" rtl="0">
              <a:spcBef>
                <a:spcPts val="7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ru-RU" sz="2400" dirty="0" smtClean="0"/>
              <a:t>- дополняющая </a:t>
            </a:r>
            <a:r>
              <a:rPr lang="ru-RU" sz="2400" dirty="0"/>
              <a:t>устную </a:t>
            </a:r>
            <a:r>
              <a:rPr lang="ru-RU" sz="2400" dirty="0" smtClean="0"/>
              <a:t>речь.</a:t>
            </a:r>
          </a:p>
          <a:p>
            <a:pPr marL="0" indent="0">
              <a:spcBef>
                <a:spcPts val="700"/>
              </a:spcBef>
              <a:buClr>
                <a:schemeClr val="dk1"/>
              </a:buClr>
              <a:buSzPct val="25000"/>
              <a:buNone/>
            </a:pPr>
            <a:endParaRPr lang="ru-RU" sz="2400" dirty="0" smtClean="0"/>
          </a:p>
          <a:p>
            <a:pPr marL="0" indent="0">
              <a:spcBef>
                <a:spcPts val="700"/>
              </a:spcBef>
              <a:buClr>
                <a:schemeClr val="dk1"/>
              </a:buClr>
              <a:buSzPct val="25000"/>
              <a:buNone/>
            </a:pPr>
            <a:r>
              <a:rPr lang="ru-RU" sz="2400" dirty="0" smtClean="0"/>
              <a:t>В международной среде  объединяют и называют </a:t>
            </a:r>
          </a:p>
          <a:p>
            <a:pPr marL="0" indent="0">
              <a:spcBef>
                <a:spcPts val="700"/>
              </a:spcBef>
              <a:buClr>
                <a:schemeClr val="dk1"/>
              </a:buClr>
              <a:buSzPct val="25000"/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ААС =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Альтернативная и Дополняющая Коммуникация </a:t>
            </a:r>
            <a:r>
              <a:rPr lang="ru-RU" sz="2400" dirty="0" smtClean="0"/>
              <a:t>(</a:t>
            </a:r>
            <a:r>
              <a:rPr lang="de-DE" sz="2400" dirty="0" smtClean="0"/>
              <a:t>Augmentative and Alternative Communication</a:t>
            </a:r>
            <a:r>
              <a:rPr lang="ru-RU" sz="2400" dirty="0" smtClean="0"/>
              <a:t>).</a:t>
            </a:r>
          </a:p>
          <a:p>
            <a:pPr marL="0" lvl="0" indent="0" rtl="0">
              <a:spcBef>
                <a:spcPts val="7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Цель АК: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4329114" cy="523150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j-lt"/>
              </a:rPr>
              <a:t>социализация в обществе</a:t>
            </a:r>
          </a:p>
          <a:p>
            <a:r>
              <a:rPr lang="ru-RU" sz="2800" dirty="0" smtClean="0">
                <a:latin typeface="+mj-lt"/>
              </a:rPr>
              <a:t>стимулирует появление речи и помогает её развитию.</a:t>
            </a:r>
          </a:p>
          <a:p>
            <a:r>
              <a:rPr lang="ru-RU" sz="2800" dirty="0" smtClean="0">
                <a:latin typeface="+mj-lt"/>
              </a:rPr>
              <a:t>выражать с помощью средств  АК свои  желания.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Sclerose-en-plaques-une-journee-pour-mettre-la-SEP-en-sce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357298"/>
            <a:ext cx="3643338" cy="421484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544810"/>
            <a:ext cx="82809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ходе обучения  выделяются следующие основные </a:t>
            </a: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задачи: </a:t>
            </a:r>
          </a:p>
          <a:p>
            <a:pPr marL="0" marR="0" lvl="0" indent="215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 умения  выражать потребности, предпочтения, желания при помощи средств альтернативной коммуникации (мануальных и графических символов);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 условий  для формирования  и развития  речевого внимания;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опыта использования ребёнком речевых средств, мануальных и графических символов;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стимуляция  умения аккумулировать и применять  навыки коммуникативного взаимодействия;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и обогащение коммуникативных компетенций;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пробуждения речевой и эмоционально-личностной активности 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/>
        </p:nvSpPr>
        <p:spPr>
          <a:xfrm>
            <a:off x="971600" y="3861048"/>
            <a:ext cx="7772400" cy="7206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 </a:t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lang="ru-RU" sz="1150" b="1" i="0" u="none" strike="noStrike" cap="none">
              <a:solidFill>
                <a:srgbClr val="7CDD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683568" y="908720"/>
            <a:ext cx="7920880" cy="54006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</a:pP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Зачем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нужна ребенку с ТМНР коммуникация?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166688" lvl="0" indent="6350" rtl="0">
              <a:spcBef>
                <a:spcPts val="0"/>
              </a:spcBef>
              <a:buSzPct val="45000"/>
            </a:pP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Просьба </a:t>
            </a:r>
          </a:p>
          <a:p>
            <a:pPr marL="166688" lvl="0" indent="6350" rtl="0">
              <a:spcBef>
                <a:spcPts val="500"/>
              </a:spcBef>
              <a:buSzPct val="45000"/>
            </a:pP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Отказ</a:t>
            </a:r>
            <a:endParaRPr lang="ru-RU" sz="2400" i="1" dirty="0">
              <a:latin typeface="Arial"/>
              <a:ea typeface="Arial"/>
              <a:cs typeface="Arial"/>
              <a:sym typeface="Arial"/>
            </a:endParaRPr>
          </a:p>
          <a:p>
            <a:pPr marL="166688" lvl="0" indent="6350" rtl="0">
              <a:spcBef>
                <a:spcPts val="500"/>
              </a:spcBef>
              <a:buSzPct val="45000"/>
            </a:pP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Комментарий</a:t>
            </a:r>
            <a:b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Вопрос </a:t>
            </a:r>
            <a:endParaRPr lang="ru-RU" sz="2400" i="1" dirty="0">
              <a:latin typeface="Arial"/>
              <a:ea typeface="Arial"/>
              <a:cs typeface="Arial"/>
              <a:sym typeface="Arial"/>
            </a:endParaRPr>
          </a:p>
          <a:p>
            <a:pPr marL="166688" lvl="0" indent="6350" rtl="0">
              <a:spcBef>
                <a:spcPts val="500"/>
              </a:spcBef>
              <a:buSzPct val="45000"/>
            </a:pP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Ответ </a:t>
            </a:r>
            <a:r>
              <a:rPr lang="ru-RU" sz="2400" i="1" dirty="0">
                <a:latin typeface="Arial"/>
                <a:ea typeface="Arial"/>
                <a:cs typeface="Arial"/>
                <a:sym typeface="Arial"/>
              </a:rPr>
              <a:t>на вопрос </a:t>
            </a:r>
          </a:p>
          <a:p>
            <a:pPr marL="166688" lvl="0" indent="6350" rtl="0">
              <a:spcBef>
                <a:spcPts val="500"/>
              </a:spcBef>
              <a:buSzPct val="45000"/>
            </a:pP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Разделение </a:t>
            </a:r>
            <a:r>
              <a:rPr lang="ru-RU" sz="2400" i="1" dirty="0">
                <a:latin typeface="Arial"/>
                <a:ea typeface="Arial"/>
                <a:cs typeface="Arial"/>
                <a:sym typeface="Arial"/>
              </a:rPr>
              <a:t>эмоций удовольствия </a:t>
            </a: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или неудовольствия</a:t>
            </a:r>
            <a:b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ru-RU" sz="2400" i="1" dirty="0" smtClean="0">
                <a:latin typeface="Arial"/>
                <a:ea typeface="Arial"/>
                <a:cs typeface="Arial"/>
                <a:sym typeface="Arial"/>
              </a:rPr>
              <a:t>Социальная </a:t>
            </a:r>
            <a:r>
              <a:rPr lang="ru-RU" sz="2400" i="1" dirty="0">
                <a:latin typeface="Arial"/>
                <a:ea typeface="Arial"/>
                <a:cs typeface="Arial"/>
                <a:sym typeface="Arial"/>
              </a:rPr>
              <a:t>функция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2400" b="1" dirty="0"/>
          </a:p>
        </p:txBody>
      </p:sp>
      <p:sp>
        <p:nvSpPr>
          <p:cNvPr id="240" name="Shape 240"/>
          <p:cNvSpPr txBox="1">
            <a:spLocks noGrp="1"/>
          </p:cNvSpPr>
          <p:nvPr>
            <p:ph idx="1"/>
          </p:nvPr>
        </p:nvSpPr>
        <p:spPr>
          <a:xfrm flipH="1">
            <a:off x="-3348880" y="332656"/>
            <a:ext cx="1584176" cy="720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19100" marR="0" lvl="0" indent="-3937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/>
        </p:nvSpPr>
        <p:spPr>
          <a:xfrm>
            <a:off x="971600" y="3861048"/>
            <a:ext cx="7772400" cy="720724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 </a:t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lang="ru-RU" sz="1150" b="1" i="0" u="none" strike="noStrike" cap="none">
              <a:solidFill>
                <a:srgbClr val="7CDD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457200" y="274650"/>
            <a:ext cx="8088000" cy="1143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Системы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альтернативной коммуникации</a:t>
            </a:r>
          </a:p>
        </p:txBody>
      </p:sp>
      <p:sp>
        <p:nvSpPr>
          <p:cNvPr id="304" name="Shape 304"/>
          <p:cNvSpPr txBox="1">
            <a:spLocks noGrp="1"/>
          </p:cNvSpPr>
          <p:nvPr>
            <p:ph idx="1"/>
          </p:nvPr>
        </p:nvSpPr>
        <p:spPr>
          <a:xfrm>
            <a:off x="457200" y="1265375"/>
            <a:ext cx="7931224" cy="451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31800" lvl="0" indent="-33020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  <a:buNone/>
            </a:pPr>
            <a:r>
              <a:rPr lang="ru-RU" sz="2400" i="1" dirty="0" smtClean="0"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ru-RU" sz="2400" i="1" dirty="0" err="1" smtClean="0">
                <a:latin typeface="Calibri"/>
                <a:ea typeface="Calibri"/>
                <a:cs typeface="Calibri"/>
                <a:sym typeface="Calibri"/>
              </a:rPr>
              <a:t>Досимволические</a:t>
            </a:r>
            <a:r>
              <a:rPr lang="ru-RU" sz="2400" i="1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2400" i="1" dirty="0">
                <a:latin typeface="Calibri"/>
                <a:ea typeface="Calibri"/>
                <a:cs typeface="Calibri"/>
                <a:sym typeface="Calibri"/>
              </a:rPr>
              <a:t>системы коммуникации</a:t>
            </a:r>
          </a:p>
          <a:p>
            <a:pPr marL="431800" lvl="0" indent="-33020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  <a:buNone/>
            </a:pPr>
            <a:r>
              <a:rPr lang="ru-RU" sz="2400" i="1" dirty="0" smtClean="0">
                <a:latin typeface="Calibri"/>
                <a:ea typeface="Calibri"/>
                <a:cs typeface="Calibri"/>
                <a:sym typeface="Calibri"/>
              </a:rPr>
              <a:t>2. Системы </a:t>
            </a:r>
            <a:r>
              <a:rPr lang="ru-RU" sz="2400" i="1" dirty="0">
                <a:latin typeface="Calibri"/>
                <a:ea typeface="Calibri"/>
                <a:cs typeface="Calibri"/>
                <a:sym typeface="Calibri"/>
              </a:rPr>
              <a:t>жестов </a:t>
            </a:r>
          </a:p>
          <a:p>
            <a:pPr marL="431800" lvl="0" indent="-33020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  <a:buNone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3. Системы графических символов: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Карточные символы </a:t>
            </a:r>
            <a:r>
              <a:rPr lang="en-US" sz="2400" dirty="0" smtClean="0">
                <a:latin typeface="Calibri"/>
                <a:ea typeface="Calibri"/>
                <a:cs typeface="Calibri"/>
                <a:sym typeface="Calibri"/>
              </a:rPr>
              <a:t>PECS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Пиктограммы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Рисунки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Карточки со словами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Фотографии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Предметы окружающего мира/модели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  <a:buNone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4. Специальные технические средства: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Диктофоны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Коммуникаторы</a:t>
            </a:r>
          </a:p>
          <a:p>
            <a:pPr marL="431800" indent="-330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45000"/>
            </a:pPr>
            <a:r>
              <a:rPr lang="ru-RU" sz="2400" dirty="0" smtClean="0">
                <a:latin typeface="Calibri"/>
                <a:ea typeface="Calibri"/>
                <a:cs typeface="Calibri"/>
                <a:sym typeface="Calibri"/>
              </a:rPr>
              <a:t>Планшеты и ноутбуки со специальной клавиатурой</a:t>
            </a:r>
            <a:endParaRPr lang="ru-RU" sz="24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084907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560840" cy="3528392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548680"/>
            <a:ext cx="6880808" cy="5760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ЖЕСТ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04665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sz="2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AutoShape 4" descr="Inline image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Inline image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2" name="AutoShape 8" descr="Inline images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0" name="Picture 4" descr="Детский язык жес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6696744" cy="51955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5465810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/>
        </p:nvSpPr>
        <p:spPr>
          <a:xfrm>
            <a:off x="971600" y="3861048"/>
            <a:ext cx="7772400" cy="7206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 </a:t>
            </a:r>
            <a:br>
              <a:rPr lang="ru-RU" sz="1150" b="1" i="0" u="none" strike="noStrike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ru-RU" sz="1150" b="1" i="0" u="none" strike="noStrike" cap="none">
                <a:solidFill>
                  <a:srgbClr val="7CDD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lang="ru-RU" sz="1150" b="1" i="0" u="none" strike="noStrike" cap="none">
              <a:solidFill>
                <a:srgbClr val="7CDD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6" name="Shape 336"/>
          <p:cNvSpPr txBox="1">
            <a:spLocks noGrp="1"/>
          </p:cNvSpPr>
          <p:nvPr>
            <p:ph type="title"/>
          </p:nvPr>
        </p:nvSpPr>
        <p:spPr>
          <a:xfrm>
            <a:off x="457200" y="274650"/>
            <a:ext cx="8088000" cy="706078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Графические символы</a:t>
            </a:r>
          </a:p>
        </p:txBody>
      </p:sp>
      <p:sp>
        <p:nvSpPr>
          <p:cNvPr id="337" name="Shape 337"/>
          <p:cNvSpPr txBox="1">
            <a:spLocks noGrp="1"/>
          </p:cNvSpPr>
          <p:nvPr>
            <p:ph idx="1"/>
          </p:nvPr>
        </p:nvSpPr>
        <p:spPr>
          <a:xfrm>
            <a:off x="457200" y="1265375"/>
            <a:ext cx="7467600" cy="451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338" name="Shape 338"/>
          <p:cNvPicPr preferRelativeResize="0"/>
          <p:nvPr/>
        </p:nvPicPr>
        <p:blipFill rotWithShape="1">
          <a:blip r:embed="rId3" cstate="print">
            <a:alphaModFix/>
          </a:blip>
          <a:srcRect b="33043"/>
          <a:stretch/>
        </p:blipFill>
        <p:spPr>
          <a:xfrm>
            <a:off x="467544" y="1340768"/>
            <a:ext cx="2695575" cy="1957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Shape 339"/>
          <p:cNvPicPr preferRelativeResize="0"/>
          <p:nvPr/>
        </p:nvPicPr>
        <p:blipFill rotWithShape="1">
          <a:blip r:embed="rId4" cstate="print">
            <a:alphaModFix/>
          </a:blip>
          <a:srcRect b="49586"/>
          <a:stretch/>
        </p:blipFill>
        <p:spPr>
          <a:xfrm>
            <a:off x="5796136" y="1124744"/>
            <a:ext cx="2695575" cy="181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Shape 340"/>
          <p:cNvPicPr preferRelativeResize="0"/>
          <p:nvPr/>
        </p:nvPicPr>
        <p:blipFill>
          <a:blip r:embed="rId5" cstate="print">
            <a:alphaModFix/>
          </a:blip>
          <a:stretch>
            <a:fillRect/>
          </a:stretch>
        </p:blipFill>
        <p:spPr>
          <a:xfrm>
            <a:off x="3347864" y="1772816"/>
            <a:ext cx="2224775" cy="225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Shape 341"/>
          <p:cNvPicPr preferRelativeResize="0"/>
          <p:nvPr/>
        </p:nvPicPr>
        <p:blipFill rotWithShape="1">
          <a:blip r:embed="rId6" cstate="print">
            <a:alphaModFix/>
          </a:blip>
          <a:srcRect l="37102"/>
          <a:stretch/>
        </p:blipFill>
        <p:spPr>
          <a:xfrm>
            <a:off x="827584" y="3356992"/>
            <a:ext cx="1954600" cy="256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Shape 342"/>
          <p:cNvPicPr preferRelativeResize="0"/>
          <p:nvPr/>
        </p:nvPicPr>
        <p:blipFill rotWithShape="1">
          <a:blip r:embed="rId7" cstate="print">
            <a:alphaModFix/>
          </a:blip>
          <a:srcRect l="15924" t="32596" r="46720" b="47044"/>
          <a:stretch/>
        </p:blipFill>
        <p:spPr>
          <a:xfrm>
            <a:off x="2915816" y="4437112"/>
            <a:ext cx="3415624" cy="104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Shape 343"/>
          <p:cNvPicPr preferRelativeResize="0"/>
          <p:nvPr/>
        </p:nvPicPr>
        <p:blipFill>
          <a:blip r:embed="rId8" cstate="print">
            <a:alphaModFix/>
          </a:blip>
          <a:stretch>
            <a:fillRect/>
          </a:stretch>
        </p:blipFill>
        <p:spPr>
          <a:xfrm>
            <a:off x="6516216" y="3356992"/>
            <a:ext cx="2078400" cy="2686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G_4192.JPG"/>
          <p:cNvPicPr>
            <a:picLocks noChangeAspect="1"/>
          </p:cNvPicPr>
          <p:nvPr/>
        </p:nvPicPr>
        <p:blipFill>
          <a:blip r:embed="rId2" cstate="print"/>
          <a:srcRect l="1681" t="10354" r="22680" b="11206"/>
          <a:stretch>
            <a:fillRect/>
          </a:stretch>
        </p:blipFill>
        <p:spPr>
          <a:xfrm rot="7486964">
            <a:off x="5991178" y="789416"/>
            <a:ext cx="3240360" cy="2520280"/>
          </a:xfrm>
          <a:prstGeom prst="rect">
            <a:avLst/>
          </a:prstGeom>
        </p:spPr>
      </p:pic>
      <p:pic>
        <p:nvPicPr>
          <p:cNvPr id="9" name="Рисунок 8" descr="IMG_4208.JPG"/>
          <p:cNvPicPr>
            <a:picLocks noChangeAspect="1"/>
          </p:cNvPicPr>
          <p:nvPr/>
        </p:nvPicPr>
        <p:blipFill>
          <a:blip r:embed="rId3" cstate="print"/>
          <a:srcRect l="9233" t="7191" r="6471" b="14604"/>
          <a:stretch>
            <a:fillRect/>
          </a:stretch>
        </p:blipFill>
        <p:spPr>
          <a:xfrm rot="3477651">
            <a:off x="-33754" y="1144640"/>
            <a:ext cx="3311656" cy="2520280"/>
          </a:xfrm>
          <a:prstGeom prst="rect">
            <a:avLst/>
          </a:prstGeom>
        </p:spPr>
      </p:pic>
      <p:pic>
        <p:nvPicPr>
          <p:cNvPr id="12" name="Рисунок 11" descr="IMG_41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21108">
            <a:off x="365377" y="4006526"/>
            <a:ext cx="2976331" cy="2232248"/>
          </a:xfrm>
          <a:prstGeom prst="rect">
            <a:avLst/>
          </a:prstGeom>
        </p:spPr>
      </p:pic>
      <p:pic>
        <p:nvPicPr>
          <p:cNvPr id="8" name="Содержимое 7" descr="ваня 3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 rot="5400000">
            <a:off x="2243741" y="1796819"/>
            <a:ext cx="4800534" cy="3600400"/>
          </a:xfrm>
        </p:spPr>
      </p:pic>
      <p:pic>
        <p:nvPicPr>
          <p:cNvPr id="10" name="Рисунок 9" descr="IMG_4196.JPG"/>
          <p:cNvPicPr>
            <a:picLocks noChangeAspect="1"/>
          </p:cNvPicPr>
          <p:nvPr/>
        </p:nvPicPr>
        <p:blipFill>
          <a:blip r:embed="rId6" cstate="print"/>
          <a:srcRect t="7445" r="8032" b="8227"/>
          <a:stretch>
            <a:fillRect/>
          </a:stretch>
        </p:blipFill>
        <p:spPr>
          <a:xfrm rot="8219517">
            <a:off x="5342463" y="3622565"/>
            <a:ext cx="3455420" cy="2376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Коммуникативная книга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B5394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1046</TotalTime>
  <Words>716</Words>
  <Application>Microsoft Office PowerPoint</Application>
  <PresentationFormat>Экран (4:3)</PresentationFormat>
  <Paragraphs>124</Paragraphs>
  <Slides>15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Использование альтернативной коммуникации в обучении и воспитании детей с ТМНР</vt:lpstr>
      <vt:lpstr>Презентация PowerPoint</vt:lpstr>
      <vt:lpstr>Цель АК:</vt:lpstr>
      <vt:lpstr>Презентация PowerPoint</vt:lpstr>
      <vt:lpstr>Зачем нужна ребенку с ТМНР коммуникация?  Просьба  Отказ Комментарий Вопрос  Ответ на вопрос  Разделение эмоций удовольствия или неудовольствия Социальная функция </vt:lpstr>
      <vt:lpstr>Системы альтернативной коммуникации</vt:lpstr>
      <vt:lpstr> </vt:lpstr>
      <vt:lpstr>Графические символы</vt:lpstr>
      <vt:lpstr>Коммуникативная книга</vt:lpstr>
      <vt:lpstr>Презентация PowerPoint</vt:lpstr>
      <vt:lpstr> Электронные устройства с синтезатором речи</vt:lpstr>
      <vt:lpstr>Презентация PowerPoint</vt:lpstr>
      <vt:lpstr>Счастье, когда тебя понимают!!!!</vt:lpstr>
      <vt:lpstr>Литература:</vt:lpstr>
      <vt:lpstr>Список Интернет-ресурсов: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Альтернативная коммуникация. Использование в работе.</dc:title>
  <dc:creator>Ирина</dc:creator>
  <cp:lastModifiedBy>user</cp:lastModifiedBy>
  <cp:revision>112</cp:revision>
  <dcterms:created xsi:type="dcterms:W3CDTF">2014-11-05T20:23:51Z</dcterms:created>
  <dcterms:modified xsi:type="dcterms:W3CDTF">2021-05-21T07:14:08Z</dcterms:modified>
</cp:coreProperties>
</file>