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8" r:id="rId4"/>
    <p:sldId id="270" r:id="rId5"/>
    <p:sldId id="292" r:id="rId6"/>
    <p:sldId id="293" r:id="rId7"/>
    <p:sldId id="294" r:id="rId8"/>
    <p:sldId id="295" r:id="rId9"/>
    <p:sldId id="271" r:id="rId10"/>
    <p:sldId id="272" r:id="rId11"/>
    <p:sldId id="259" r:id="rId12"/>
    <p:sldId id="260" r:id="rId13"/>
    <p:sldId id="261" r:id="rId14"/>
    <p:sldId id="262" r:id="rId15"/>
    <p:sldId id="287" r:id="rId16"/>
    <p:sldId id="288" r:id="rId17"/>
    <p:sldId id="267" r:id="rId18"/>
    <p:sldId id="268" r:id="rId19"/>
    <p:sldId id="291" r:id="rId20"/>
    <p:sldId id="273" r:id="rId21"/>
    <p:sldId id="274" r:id="rId22"/>
    <p:sldId id="275" r:id="rId23"/>
    <p:sldId id="284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9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C6204"/>
    <a:srgbClr val="CD69A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5" autoAdjust="0"/>
    <p:restoredTop sz="94712" autoAdjust="0"/>
  </p:normalViewPr>
  <p:slideViewPr>
    <p:cSldViewPr>
      <p:cViewPr>
        <p:scale>
          <a:sx n="77" d="100"/>
          <a:sy n="77" d="100"/>
        </p:scale>
        <p:origin x="-117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9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555776" y="692696"/>
            <a:ext cx="6336704" cy="5760640"/>
          </a:xfrm>
          <a:prstGeom prst="rect">
            <a:avLst/>
          </a:prstGeom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724128" y="6453336"/>
            <a:ext cx="3419872" cy="404664"/>
          </a:xfrm>
        </p:spPr>
        <p:txBody>
          <a:bodyPr>
            <a:noAutofit/>
          </a:bodyPr>
          <a:lstStyle/>
          <a:p>
            <a:r>
              <a:rPr lang="ru-RU" sz="1400" b="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Выполнила  </a:t>
            </a:r>
            <a:r>
              <a:rPr lang="ru-RU" sz="1400" b="0" dirty="0" err="1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Баянова</a:t>
            </a:r>
            <a:r>
              <a:rPr lang="ru-RU" sz="1400" b="0" dirty="0" smtClean="0">
                <a:solidFill>
                  <a:schemeClr val="accent5"/>
                </a:solidFill>
                <a:latin typeface="Times New Roman" pitchFamily="18" charset="0"/>
                <a:cs typeface="Times New Roman" pitchFamily="18" charset="0"/>
              </a:rPr>
              <a:t>  Мария Леонидовна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475656" y="188640"/>
            <a:ext cx="5544616" cy="1311534"/>
          </a:xfrm>
          <a:prstGeom prst="rect">
            <a:avLst/>
          </a:prstGeom>
        </p:spPr>
      </p:pic>
      <p:sp>
        <p:nvSpPr>
          <p:cNvPr id="5" name="Скругленный прямоугольник 4"/>
          <p:cNvSpPr/>
          <p:nvPr/>
        </p:nvSpPr>
        <p:spPr>
          <a:xfrm>
            <a:off x="2928926" y="2348880"/>
            <a:ext cx="2651186" cy="28083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программе «Радуга» представлен широкий диапазон разнообразных форм работы с детьми, которые позволяют уйти от доминирующей позиции, такой формы, как учебные занятия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286248" y="1484784"/>
            <a:ext cx="2157960" cy="801208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Досуг, забавы, развлечения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715140" y="1532238"/>
            <a:ext cx="2000264" cy="682316"/>
          </a:xfrm>
          <a:prstGeom prst="round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Праздники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24128" y="2786058"/>
            <a:ext cx="3062714" cy="71495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Коллекционирование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034" y="1556792"/>
            <a:ext cx="3495902" cy="729200"/>
          </a:xfrm>
          <a:prstGeom prst="roundRect">
            <a:avLst/>
          </a:prstGeom>
          <a:solidFill>
            <a:srgbClr val="CD69A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Изготовление макетов, панно и диорам, игр и книг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544" y="2780928"/>
            <a:ext cx="2127750" cy="785818"/>
          </a:xfrm>
          <a:prstGeom prst="round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Выставки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67544" y="4221088"/>
            <a:ext cx="2199758" cy="785818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Мастерская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00034" y="5229200"/>
            <a:ext cx="7643866" cy="1628800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Беседы, встречи с интересными людьми, групповые традиции: «Утро радостных встреч», «Сладкий вечер»; традиции-ритуалы: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общегрупповой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ритуал утреннего приветствия, «Круг хороших воспоминаний», «Для всех, для каждого», «День рожденья» и прочие.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724128" y="3929066"/>
            <a:ext cx="3062714" cy="714380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Экскурсии и прогулки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500034" y="214290"/>
            <a:ext cx="7543800" cy="6302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Цели реализации программы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одержимое 13"/>
          <p:cNvSpPr>
            <a:spLocks noGrp="1"/>
          </p:cNvSpPr>
          <p:nvPr>
            <p:ph sz="quarter" idx="2"/>
          </p:nvPr>
        </p:nvSpPr>
        <p:spPr>
          <a:xfrm>
            <a:off x="611560" y="2924944"/>
            <a:ext cx="7418015" cy="3323456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«Радуга» ориентирует образовательную организацию на достижение следующих общих ключевых целей: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-сохранять и укреплять физическое и психическое здоровье детей, формировать у них привычку к здоровому образу жизни;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-содействовать своевременному и полноценному психическому развитию каждого ребёнка;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-обеспечивать каждому ребёнку возможность радостно и содержательно прожить период дошкольного детства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quarter" idx="1"/>
          </p:nvPr>
        </p:nvSpPr>
        <p:spPr>
          <a:xfrm>
            <a:off x="683568" y="928670"/>
            <a:ext cx="7317432" cy="178025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27584" y="1000108"/>
            <a:ext cx="6696744" cy="16368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543800" cy="571504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  реализации программы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899592" y="2362200"/>
            <a:ext cx="7129983" cy="38862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Обеспечить охрану здоровья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2.Способствовать физическому развитию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3.Способствовать физиологическому развитию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4.Способствовать становлению деятельности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Способствовать становлению сознания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Закладывать основы личности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Создавать атмосферу эмоционального комфорта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8.Создать условия для творческого самовыражения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>
          <a:xfrm>
            <a:off x="971600" y="785794"/>
            <a:ext cx="7029400" cy="14422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187624" y="857232"/>
            <a:ext cx="6552728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584182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Основные разделы программы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611560" y="2708920"/>
            <a:ext cx="7889530" cy="3791914"/>
          </a:xfrm>
        </p:spPr>
        <p:txBody>
          <a:bodyPr>
            <a:normAutofit fontScale="70000" lnSpcReduction="20000"/>
          </a:bodyPr>
          <a:lstStyle/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Целевой раздел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Пояснительная записка; Планируемые результаты освоения ООП)</a:t>
            </a: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Содержательный раздел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(Содержание образовательной деятельности по пяти образовательным областям; технологии реализации содержания ООП в соответствии с образовательными областями; Технологии создания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создания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атмосферы радостного проживания дошкольного детства; Поддержка детской инициативы; Взаимодействие с семьей, Педагогическая диагностика;  Коррекционная работа и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инклюзивное образование)</a:t>
            </a:r>
          </a:p>
          <a:p>
            <a:pPr algn="just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Организационный раздел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распорядок дня, Организация жизни группы; Формы реализации дошкольного образования; Дополнительные платные образовательные услуги; методическое обеспечение; Кадровая политика; праздники, мероприятия; развивающая предметно-пространственная образовательная среда; примерные расчеты нормативных затрат по оказанию государственных услуг для реализации программы </a:t>
            </a:r>
            <a:r>
              <a:rPr lang="ru-RU" dirty="0" smtClean="0"/>
              <a:t>)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>
          <a:xfrm>
            <a:off x="1115616" y="857232"/>
            <a:ext cx="7113984" cy="17076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331640" y="1071546"/>
            <a:ext cx="6480720" cy="13493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Планируемые результаты освоения Программы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95536" y="2420888"/>
            <a:ext cx="8105553" cy="382751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endParaRPr lang="ru-RU" sz="3500" b="1" dirty="0" smtClean="0"/>
          </a:p>
          <a:p>
            <a:pPr algn="ctr"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Целевые ориентиры образования в раннем возрасте:</a:t>
            </a:r>
          </a:p>
          <a:p>
            <a:pPr lvl="0"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ребенок интересуется окружающими предметами и активно действует с ними; эмоционально вовлечен в действия с игрушками и другими предметами, стремится проявлять настойчивость в достижении результата своих действий;</a:t>
            </a:r>
          </a:p>
          <a:p>
            <a:pPr lvl="0"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использует специфические, культурно фиксированные предметные действия, знает назначение бытовых предметов (ложки, расчески, карандаша и пр.) и умеет пользоваться ими. Владеет простейшими навыками самообслуживания; стремится проявлять самостоятельность в бытовом и игровом поведении;</a:t>
            </a:r>
          </a:p>
          <a:p>
            <a:pPr lvl="0"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владеет активной  и пассивной речью, включенной в общение; может обращаться с вопросами и просьбами, понимает речь взрослых; знает названия окружающих предметов и игрушек;</a:t>
            </a:r>
          </a:p>
          <a:p>
            <a:pPr lvl="0"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стремится к общению со взрослыми и активно подражает им в движениях и действиях; появляются игры, в которых ребенок воспроизводит действия взрослого;</a:t>
            </a:r>
          </a:p>
          <a:p>
            <a:pPr lvl="0"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проявляет интерес к сверстникам; наблюдает за их действиями и подражает им;</a:t>
            </a:r>
          </a:p>
          <a:p>
            <a:pPr lvl="0"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проявляет интерес к стихам, песням и сказкам, рассматриванию картинки, стремится двигаться под музыку; эмоционально откликается на различные произведения культуры и искусства;</a:t>
            </a:r>
          </a:p>
          <a:p>
            <a:pPr lvl="0" algn="just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у ребенка развита крупная моторика, он стремится осваивать различные виды движения (бег, лазанье, перешагивание и пр.).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"/>
          </p:nvPr>
        </p:nvSpPr>
        <p:spPr>
          <a:xfrm>
            <a:off x="827584" y="928670"/>
            <a:ext cx="6768752" cy="14922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71600" y="1124744"/>
            <a:ext cx="6408712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941372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Arabic Typesetting" pitchFamily="66" charset="-78"/>
              </a:rPr>
              <a:t>Цели и задачи взаимодействия с семьями воспитанников</a:t>
            </a:r>
            <a: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Arabic Typesetting" pitchFamily="66" charset="-78"/>
              </a:rPr>
              <a:t/>
            </a:r>
            <a:br>
              <a:rPr lang="ru-RU" sz="2400" i="1" dirty="0" smtClean="0">
                <a:solidFill>
                  <a:schemeClr val="accent1"/>
                </a:solidFill>
                <a:latin typeface="Times New Roman" pitchFamily="18" charset="0"/>
                <a:cs typeface="Arabic Typesetting" pitchFamily="66" charset="-78"/>
              </a:rPr>
            </a:br>
            <a:endParaRPr lang="ru-RU" sz="2400" i="1" dirty="0">
              <a:solidFill>
                <a:schemeClr val="accent1"/>
              </a:solidFill>
              <a:latin typeface="Times New Roman" pitchFamily="18" charset="0"/>
              <a:cs typeface="Arabic Typesetting" pitchFamily="66" charset="-78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67544" y="2643182"/>
            <a:ext cx="8033546" cy="3748094"/>
          </a:xfrm>
        </p:spPr>
        <p:txBody>
          <a:bodyPr>
            <a:normAutofit/>
          </a:bodyPr>
          <a:lstStyle/>
          <a:p>
            <a:pPr marL="10800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взаимодействия с семьёй – сделать родителей активными участниками образовательного процесса.</a:t>
            </a:r>
          </a:p>
          <a:p>
            <a:pPr marL="108000"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Задачи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-изучение запросов и потребностей в дошкольном образовании семей;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повышение психологической компетентности родителей(умение общаться с детьми в формах, адекватных их возрасту);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-единый режим дня в ДОУ и семье;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-разнообразие форм организации досугов в семье;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-совместные досуги детей и родителей в ДОУ, создание условий для доверительного, неформального общения родителей, детей и педагогов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помощь в выборе школы, в соответствии с индивидуальными способностями ребёнка, профилактика нарушений и защита прав достоинства ребёнка.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755576" y="857232"/>
            <a:ext cx="7245424" cy="16356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99592" y="1052736"/>
            <a:ext cx="6984776" cy="12763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7543800" cy="42862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Формы взаимодействия с семьей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611560" y="2780928"/>
            <a:ext cx="7418015" cy="3467472"/>
          </a:xfrm>
        </p:spPr>
        <p:txBody>
          <a:bodyPr>
            <a:normAutofit/>
          </a:bodyPr>
          <a:lstStyle/>
          <a:p>
            <a:pPr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Лекция об особенностях ребенка соответствующего возраста с общими рекомендациями по созданию дома развивающей среды, выдача печатных памяток с кратким резюме положений лекции.</a:t>
            </a:r>
          </a:p>
          <a:p>
            <a:pPr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Подбор и размещение справочного материала на стендах для родителей.</a:t>
            </a:r>
          </a:p>
          <a:p>
            <a:pPr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Создание библиотечки для родителей, в том числе периодических методических и познавательных изданий.</a:t>
            </a:r>
          </a:p>
          <a:p>
            <a:pPr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Индивидуальные консультации с учетом особенностей каждого ребенка.</a:t>
            </a:r>
          </a:p>
          <a:p>
            <a:pPr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Семинар – практикум, мастер-класс, дискуссионный клуб.</a:t>
            </a:r>
          </a:p>
          <a:p>
            <a:pPr>
              <a:buAutoNum type="arabicPeriod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Наиболее эффективными формами взаимодействия и сотрудничества с семьёй являются: ролевые игры, психологические тренинги общения, тренинги самоконтроля и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психоэмоциональной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саморегуляции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рефлексия собственного стиля поведения.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683568" y="908720"/>
            <a:ext cx="7389440" cy="158417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" name="Рисунок 9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99592" y="1124744"/>
            <a:ext cx="688711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организации предметно-пространственной среды по программе «Радуга»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5536" y="1196752"/>
            <a:ext cx="4106198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Главным условием эффективной организации зон предметно-развивающей среды являются творчество, талант и фантазия педагогов. В групповом помещении могут быть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организованы зоны для: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Приема пищи и занятий (столики со стульчиками)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Развития движений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Сюжетных игр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 со строительным материалом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Изобразительной деятельности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Музыкальных занятий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Чтения и рассматривания иллюстраций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Игр с песком и водой</a:t>
            </a: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1268760"/>
            <a:ext cx="424847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620688"/>
            <a:ext cx="479033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Развивающую предметно-</a:t>
            </a:r>
          </a:p>
          <a:p>
            <a:r>
              <a:rPr lang="ru-RU" dirty="0" smtClean="0"/>
              <a:t>пространственную среду </a:t>
            </a:r>
            <a:br>
              <a:rPr lang="ru-RU" dirty="0" smtClean="0"/>
            </a:br>
            <a:r>
              <a:rPr lang="ru-RU" dirty="0" smtClean="0"/>
              <a:t>«радужных» </a:t>
            </a:r>
          </a:p>
          <a:p>
            <a:r>
              <a:rPr lang="ru-RU" dirty="0" smtClean="0"/>
              <a:t>дошкольных групп отличает </a:t>
            </a:r>
            <a:br>
              <a:rPr lang="ru-RU" dirty="0" smtClean="0"/>
            </a:br>
            <a:r>
              <a:rPr lang="ru-RU" dirty="0" smtClean="0"/>
              <a:t>обилие </a:t>
            </a:r>
          </a:p>
          <a:p>
            <a:r>
              <a:rPr lang="ru-RU" dirty="0" smtClean="0"/>
              <a:t>детских работ, для каждой из </a:t>
            </a:r>
            <a:br>
              <a:rPr lang="ru-RU" dirty="0" smtClean="0"/>
            </a:br>
            <a:r>
              <a:rPr lang="ru-RU" dirty="0" smtClean="0"/>
              <a:t>которых</a:t>
            </a:r>
          </a:p>
          <a:p>
            <a:r>
              <a:rPr lang="ru-RU" dirty="0" smtClean="0"/>
              <a:t> характерны яркая </a:t>
            </a:r>
            <a:br>
              <a:rPr lang="ru-RU" dirty="0" smtClean="0"/>
            </a:br>
            <a:r>
              <a:rPr lang="ru-RU" dirty="0" smtClean="0"/>
              <a:t>индивидуальность </a:t>
            </a:r>
          </a:p>
          <a:p>
            <a:r>
              <a:rPr lang="ru-RU" dirty="0" smtClean="0"/>
              <a:t>замысла и средств его реализации. </a:t>
            </a:r>
          </a:p>
          <a:p>
            <a:r>
              <a:rPr lang="ru-RU" dirty="0" smtClean="0"/>
              <a:t>Обязательно наличие «Полочки красоты».</a:t>
            </a:r>
          </a:p>
          <a:p>
            <a:r>
              <a:rPr lang="ru-RU" dirty="0" smtClean="0"/>
              <a:t>На стенах группы должно висеть несколько дидактических коллективных работ, сделанных самими детьми, с которыми продолжается речевая и иная развивающая работа,- классификации, «Гора самоцветов», математические панно и коллажи и др.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1196752"/>
            <a:ext cx="3567911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467544" y="188640"/>
            <a:ext cx="77768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Стиль «радужной» группы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65562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755576" y="2780928"/>
            <a:ext cx="7273999" cy="3467472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Личность воспитывается Личностью. Поэтому мы знаем, что:  детям важно, что воспитателя действительно интересует  то, о чём он рассказывает;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дети хотят знать о жизни и переживаниях взрослых;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ребёнка хорошо можно научить только тому, что любишь делать;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ребёнка хорошо может научить только тот взрослый, которого он любит;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«радужных» группах у детей не бывает одинаковых работ;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 «радужных» детских садах не бывает одинаковых групп;</a:t>
            </a:r>
          </a:p>
          <a:p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каждый воспитатель создаёт свой день, месяц, год жизни и работы с детьми как авторское произведение.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27584" y="857232"/>
            <a:ext cx="7173416" cy="170767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" name="Рисунок 7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71600" y="1071546"/>
            <a:ext cx="6815110" cy="12773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Содержимое 10" descr="https://doshkolniki.org/images/obrazovanie/pic/programma-raduga-po-fgos.jpg"/>
          <p:cNvPicPr>
            <a:picLocks noGrp="1"/>
          </p:cNvPicPr>
          <p:nvPr>
            <p:ph sz="quarter" idx="2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57200" y="476672"/>
            <a:ext cx="3657600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71974" y="476672"/>
            <a:ext cx="3986239" cy="5904656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Программа «Радуга» разработана по заказу Министерства образования РФ и используется в дошкольных образовательных учреждениях более 20 лет, прошла апробацию в разных регионах России и подвергалась независимой экспертизе. «Радуга» – отечественная программа, отражающая реалии российской культуры. Разработана на основе психологической теории деятельности А.Н. Леонтьева, реализует культурно-исторический подход Л.С.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Выготского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Программа адресована массовому детскому саду и одновременно позволяет реализовать индивидуальный потенциал каждого ребёнка. В 2014 году примерная основная образовательная программа «Радуга» была переработана в соответствии с ФГОС ДО.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Издательство: Просвещение, Москва,2014 год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0"/>
            <a:ext cx="864396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0" y="1500174"/>
            <a:ext cx="8858280" cy="5357826"/>
          </a:xfrm>
          <a:prstGeom prst="rect">
            <a:avLst/>
          </a:prstGeom>
        </p:spPr>
      </p:pic>
      <p:pic>
        <p:nvPicPr>
          <p:cNvPr id="3" name="Рисунок 2"/>
          <p:cNvPicPr/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0" y="0"/>
            <a:ext cx="9144000" cy="12858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>
          <a:xfrm>
            <a:off x="457200" y="3212976"/>
            <a:ext cx="7787208" cy="3035424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«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Радуга» - примерная основная образовательная программа, соответствующая ФГОС дошкольного образования и направленная на развитие ребёнка в возрасте от 2 месяцев до 8 лет во всех образовательных областях, видах деятельности и культурных практиках в условиях детского сада.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>
          <a:xfrm>
            <a:off x="827584" y="428604"/>
            <a:ext cx="7173416" cy="25683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043608" y="642918"/>
            <a:ext cx="6696744" cy="1921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642910" y="5988086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 ЗА  ВНИМАНИЕ!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7" y="404664"/>
            <a:ext cx="7062323" cy="54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214282" y="1412776"/>
            <a:ext cx="8286808" cy="5061176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Авторы программы назвали ее «Радуга» по аналогии с семицветной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радугой,  поскольку она включает семь важнейших видов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деятельности детей и занятий, в процессе которых происходит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воспитание и развитие личности ребенка: физическая культура, игра,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изобразительная деятельность и ручной  труд, конструирование,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занятия музыкальным и пластическим искусством,  занятия по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развитию речи, ознакомление с окружающим миром и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математикой. Каждому из разделов соответствует определенный цвет радуги, 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подчеркивающий своеобразие его использования в работе с дошкольниками.</a:t>
            </a:r>
          </a:p>
        </p:txBody>
      </p:sp>
      <p:pic>
        <p:nvPicPr>
          <p:cNvPr id="9" name="Рисунок 8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27584" y="285728"/>
            <a:ext cx="7816382" cy="1214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42792" cy="4873752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красный цвет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физическая культура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 на занятиях формируются привычки к охране своего здоровья, к чистоплотности, аккуратности, порядку, культурно - гигиенические навыки и элементы самоконтроля во время движений, вырабатываются навыки правильного поведения в ситуациях, угрожающих жизни и здоровью, и предупреждения их;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оранжевый цвет - игра: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игра считается ведущей деятельностью работы, она позволяет обеспечить психологический комфорт, создать атмосферу эмоционального тепла. защищенности, снять излишнюю заорганизованность и невротизацию детей. Она позволяет возникнуть чувству симпатии и интереса к партнеру по игре;</a:t>
            </a:r>
          </a:p>
        </p:txBody>
      </p:sp>
      <p:pic>
        <p:nvPicPr>
          <p:cNvPr id="4" name="Рисунок 3" descr="https://www.maam.ru/upload/blogs/detsad-131067-148752141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99992" y="1700808"/>
            <a:ext cx="3744416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maam.ru/upload/blogs/detsad-40748-1448118808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1" y="4077072"/>
            <a:ext cx="3672409" cy="2084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3568" y="188640"/>
            <a:ext cx="7344816" cy="14401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3528" y="1628800"/>
            <a:ext cx="4608512" cy="489654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желтый цвет - изобразительная деятельность и ручной труд: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обучение изобразительной деятельности и художественному труду происходит через знакомство детей с образцами народного и декоративно-прикладного искусства (произведения Хохломы, Гжели, дымковская игрушка и др.). Детей учат рисовать карандашами и красками, лепке на основе знакомства с народной пластикой; 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зеленый цвет - конструирование: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дает возможность развить воображение, фантазию и умственно воспитать малыша; дети учатся строить из строительных материалов, развивают конструктивные предпосылки, приобщаются к процессу творчества в конструировании;</a:t>
            </a:r>
          </a:p>
          <a:p>
            <a:endParaRPr lang="ru-RU" dirty="0"/>
          </a:p>
        </p:txBody>
      </p:sp>
      <p:pic>
        <p:nvPicPr>
          <p:cNvPr id="4" name="Рисунок 3" descr="https://egords15.edumsko.ru/uploads/2000/1040/section/47231/folder/p1010796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32040" y="1556792"/>
            <a:ext cx="360040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psinshoko.ru/800/600/https/ds04.infourok.ru/uploads/ex/0951/0013a4d8-be5c25ef/hello_html_m2d81bdcd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932040" y="3645024"/>
            <a:ext cx="3600400" cy="200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83568" y="188640"/>
            <a:ext cx="7344816" cy="1296144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42792" cy="487375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голубой цвет - занятия музыкальным и пластическим искусством: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позволяют развивать эстетические переживания, формируют интерес к музыке, развивать музыкально - сенсорные способности ребенка, способность двигаться в такт, пространственную координацию;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синий цвет - занятия по развитию речи и ознакомлению с окружающим: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обучение родному и иностранному языкам происходят через ознакомление с произведениями народного творчества, художественной литературой</a:t>
            </a:r>
            <a:endParaRPr lang="ru-RU" dirty="0"/>
          </a:p>
        </p:txBody>
      </p:sp>
      <p:pic>
        <p:nvPicPr>
          <p:cNvPr id="4" name="Рисунок 3" descr="https://regions.kidsreview.ru/sites/default/files/styles/oww/public/10/14/2016_-_2159/foto_2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6016" y="1700808"/>
            <a:ext cx="381642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www.maam.ru/upload/blogs/detsad-334750-1475909051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3717032"/>
            <a:ext cx="3816424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971600" y="285728"/>
            <a:ext cx="6912768" cy="1271064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627784" y="1600200"/>
            <a:ext cx="3168352" cy="487375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фиолетовый цвет - математика: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обучение математике происходит в атмосфере доброжелательности, поддержки ребенка, даже если он совершил ошибку, поощряется стремление высказать свое мнение; дети не только познают математику, но осваивают навыки учебной деятельности: определяют задачу, направление поисков, оценивают результаты</a:t>
            </a:r>
            <a:endParaRPr lang="ru-RU" dirty="0"/>
          </a:p>
        </p:txBody>
      </p:sp>
      <p:pic>
        <p:nvPicPr>
          <p:cNvPr id="4" name="Рисунок 3" descr="https://www.maam.ru/upload/blogs/detsad-222678-145048679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24128" y="1628800"/>
            <a:ext cx="280831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medru.su/wp-content/uploads/b/1/7/b1784217b5a883d9f3ed2f8497028b4a.jpe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1700808"/>
            <a:ext cx="2520280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971600" y="285728"/>
            <a:ext cx="6912768" cy="13430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7467600" cy="4104456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 по программе «Радуга» осуществляется в разных формах организации детской деятельности с учетом возрастных и индивидуальных особенностей детей и видов деятельности. Поставленные в программе задачи реализуются и в так называемых повседневных обучающих ситуациях, в ходе режимных моментов. Широко используются игровые формы и методы обучения и закрепления полученных знаний. Большое значение придается самостоятельной познавательной и продуктивной деятельности детей.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Процесс работы не сведен к занятиям и осуществляется в разных формах в зависимости от возраста детей. Методики проведения занятий по разным видам деятельности построены таким образом, что программная задача может быть реализована на различном материале, варьируемым педагогом в зависимости и в соответствии с желаниями и интересами конкретных детей. В программу работы в дошкольном учреждении введено представление о том, что у детей есть их неотъемлемые 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права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Задача педагога – обеспечивать соблюдение прав каждого ребенка всеми другими детьми и взрослыми.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971600" y="285728"/>
            <a:ext cx="6912768" cy="14870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941</TotalTime>
  <Words>877</Words>
  <Application>Microsoft Office PowerPoint</Application>
  <PresentationFormat>Экран (4:3)</PresentationFormat>
  <Paragraphs>91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Цели реализации программы</vt:lpstr>
      <vt:lpstr>Задачи  реализации программы</vt:lpstr>
      <vt:lpstr>Основные разделы программы</vt:lpstr>
      <vt:lpstr>  Планируемые результаты освоения Программы </vt:lpstr>
      <vt:lpstr>Цели и задачи взаимодействия с семьями воспитанников </vt:lpstr>
      <vt:lpstr>Формы взаимодействия с семьей</vt:lpstr>
      <vt:lpstr>Особенности организации предметно-пространственной среды по программе «Радуга»</vt:lpstr>
      <vt:lpstr>Слайд 18</vt:lpstr>
      <vt:lpstr>Вывод: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дом</cp:lastModifiedBy>
  <cp:revision>94</cp:revision>
  <dcterms:created xsi:type="dcterms:W3CDTF">2015-09-16T08:19:53Z</dcterms:created>
  <dcterms:modified xsi:type="dcterms:W3CDTF">2021-05-21T10:31:08Z</dcterms:modified>
</cp:coreProperties>
</file>