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350" r:id="rId2"/>
    <p:sldId id="310" r:id="rId3"/>
    <p:sldId id="352" r:id="rId4"/>
    <p:sldId id="353" r:id="rId5"/>
    <p:sldId id="354" r:id="rId6"/>
    <p:sldId id="355" r:id="rId7"/>
    <p:sldId id="356" r:id="rId8"/>
    <p:sldId id="357" r:id="rId9"/>
    <p:sldId id="358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b="1" kern="1200">
        <a:solidFill>
          <a:schemeClr val="tx2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b="1" kern="1200">
        <a:solidFill>
          <a:schemeClr val="tx2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b="1" kern="1200">
        <a:solidFill>
          <a:schemeClr val="tx2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b="1" kern="1200">
        <a:solidFill>
          <a:schemeClr val="tx2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b="1" kern="1200">
        <a:solidFill>
          <a:schemeClr val="tx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2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588" autoAdjust="0"/>
    <p:restoredTop sz="72087" autoAdjust="0"/>
  </p:normalViewPr>
  <p:slideViewPr>
    <p:cSldViewPr>
      <p:cViewPr varScale="1">
        <p:scale>
          <a:sx n="73" d="100"/>
          <a:sy n="73" d="100"/>
        </p:scale>
        <p:origin x="1092" y="4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5AF0D849-F417-4A89-A380-B5A1B9413E36}" type="datetimeFigureOut">
              <a:rPr lang="ru-RU"/>
              <a:pPr>
                <a:defRPr/>
              </a:pPr>
              <a:t>21.05.2021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FC7FB6B5-1602-461B-A357-3AF87C4E75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69481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02403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6C1CCB9C-5C6A-4C8F-9073-B7A0EAF3A25F}" type="slidenum">
              <a:rPr lang="ru-RU" sz="1200" b="0">
                <a:solidFill>
                  <a:schemeClr val="tx1"/>
                </a:solidFill>
              </a:rPr>
              <a:pPr algn="r"/>
              <a:t>1</a:t>
            </a:fld>
            <a:endParaRPr lang="ru-RU" sz="1200" b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6012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6708D33-9300-42A7-8517-81631B6817D3}" type="slidenum">
              <a:rPr lang="ru-RU" smtClean="0"/>
              <a:pPr/>
              <a:t>2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8448509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6708D33-9300-42A7-8517-81631B6817D3}" type="slidenum">
              <a:rPr lang="ru-RU" smtClean="0"/>
              <a:pPr/>
              <a:t>3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8448509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6708D33-9300-42A7-8517-81631B6817D3}" type="slidenum">
              <a:rPr lang="ru-RU" smtClean="0"/>
              <a:pPr/>
              <a:t>4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8448509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6708D33-9300-42A7-8517-81631B6817D3}" type="slidenum">
              <a:rPr lang="ru-RU" smtClean="0"/>
              <a:pPr/>
              <a:t>5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8448509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6708D33-9300-42A7-8517-81631B6817D3}" type="slidenum">
              <a:rPr lang="ru-RU" smtClean="0"/>
              <a:pPr/>
              <a:t>6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8448509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6708D33-9300-42A7-8517-81631B6817D3}" type="slidenum">
              <a:rPr lang="ru-RU" smtClean="0"/>
              <a:pPr/>
              <a:t>7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8448509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6708D33-9300-42A7-8517-81631B6817D3}" type="slidenum">
              <a:rPr lang="ru-RU" smtClean="0"/>
              <a:pPr/>
              <a:t>8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8448509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6708D33-9300-42A7-8517-81631B6817D3}" type="slidenum">
              <a:rPr lang="ru-RU" smtClean="0"/>
              <a:pPr/>
              <a:t>9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28448509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AA95F8-EF5A-4EF9-8B7B-53A85FFD5D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7083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FF88B9-611D-4354-A4EE-D01EA7CAAB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7083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6DBF77-19B0-4946-985D-6DC89694EB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7083"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380877-D398-475B-80D6-089C7F716E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7083">
    <p:pull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5ADB6E-3CCA-4945-93A0-6D8CB718F3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7083">
    <p:pull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30692B-B2A8-4829-A1E9-3C9DEEE6E5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7083"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CCDFBB-250B-485E-8DF3-F194B56A2B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7083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BF7025-A73D-4202-884D-DC5422D3AE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7083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4B30B6-E719-46D2-9A9E-43CBB96BC2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7083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F899B-5314-4666-88A0-34283D09A8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7083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6F9C58-A9BC-495E-8923-757ADC4A14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7083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AF5162-EBF9-40F3-B15A-D5A0E48461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7083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11FC8B-C7E9-46A3-92DE-161A8437DD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7083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3E503E-47C8-42D8-A894-44723690BD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 advTm="7083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D8C37C8C-CC61-48F6-92BE-FE0C22618D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0" r:id="rId3"/>
    <p:sldLayoutId id="2147483659" r:id="rId4"/>
    <p:sldLayoutId id="2147483658" r:id="rId5"/>
    <p:sldLayoutId id="2147483657" r:id="rId6"/>
    <p:sldLayoutId id="2147483656" r:id="rId7"/>
    <p:sldLayoutId id="2147483655" r:id="rId8"/>
    <p:sldLayoutId id="2147483654" r:id="rId9"/>
    <p:sldLayoutId id="2147483653" r:id="rId10"/>
    <p:sldLayoutId id="2147483652" r:id="rId11"/>
    <p:sldLayoutId id="2147483651" r:id="rId12"/>
    <p:sldLayoutId id="2147483650" r:id="rId13"/>
    <p:sldLayoutId id="2147483649" r:id="rId14"/>
  </p:sldLayoutIdLst>
  <p:transition spd="slow" advTm="7083">
    <p:pull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377" name="Picture 4" descr="i (2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747464"/>
            <a:ext cx="9144000" cy="7605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-459432"/>
            <a:ext cx="8229600" cy="1296144"/>
          </a:xfrm>
        </p:spPr>
        <p:txBody>
          <a:bodyPr/>
          <a:lstStyle/>
          <a:p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>
                <a:solidFill>
                  <a:srgbClr val="002060"/>
                </a:solidFill>
              </a:rPr>
              <a:t>Методическая разработка 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совместной образовательной деятельности 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002060"/>
                </a:solidFill>
              </a:rPr>
              <a:t>с группой детей седьмого года жизни</a:t>
            </a:r>
            <a:br>
              <a:rPr lang="ru-RU" sz="2800" b="1" dirty="0" smtClean="0">
                <a:solidFill>
                  <a:srgbClr val="002060"/>
                </a:solidFill>
              </a:rPr>
            </a:br>
            <a:r>
              <a:rPr lang="ru-RU" sz="2800" b="1" dirty="0" smtClean="0"/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«Мужество победителей»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10137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5508104" y="3140968"/>
            <a:ext cx="3384376" cy="2985195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 eaLnBrk="1" hangingPunct="1"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 eaLnBrk="1" hangingPunct="1"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 eaLnBrk="1" hangingPunct="1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Выполнила: 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Стафеева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Ольга Альбертовна</a:t>
            </a:r>
          </a:p>
          <a:p>
            <a:pPr marL="0" indent="0" algn="ctr" eaLnBrk="1" hangingPunct="1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Воспитатель: 1 категория</a:t>
            </a:r>
          </a:p>
          <a:p>
            <a:pPr marL="0" indent="0" algn="ctr" eaLnBrk="1" hangingPunct="1"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 eaLnBrk="1" hangingPunct="1">
              <a:buFontTx/>
              <a:buNone/>
            </a:pPr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 eaLnBrk="1" hangingPunct="1">
              <a:buFontTx/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C:\Users\андрей\Desktop\Lenta.jpg"/>
          <p:cNvPicPr>
            <a:picLocks noGrp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501008"/>
            <a:ext cx="3816424" cy="2952328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4479635" y="-494673"/>
            <a:ext cx="184731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0" dirty="0" smtClean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600" b="0" dirty="0" smtClean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8834406"/>
      </p:ext>
    </p:extLst>
  </p:cSld>
  <p:clrMapOvr>
    <a:masterClrMapping/>
  </p:clrMapOvr>
  <p:transition spd="slow" advTm="7083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2" descr="i (2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714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ctrTitle" idx="4294967295"/>
          </p:nvPr>
        </p:nvSpPr>
        <p:spPr>
          <a:xfrm>
            <a:off x="251520" y="2103387"/>
            <a:ext cx="7772400" cy="1470025"/>
          </a:xfrm>
        </p:spPr>
        <p:txBody>
          <a:bodyPr/>
          <a:lstStyle/>
          <a:p>
            <a:pPr algn="l"/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           </a:t>
            </a:r>
            <a:r>
              <a:rPr lang="ru-RU" sz="2000" dirty="0" smtClean="0"/>
              <a:t>В данной методической разработке представлен опыт использования одного из видов культурно-смысловых контекстов – </a:t>
            </a:r>
            <a:r>
              <a:rPr lang="ru-RU" sz="2000" i="1" dirty="0" smtClean="0"/>
              <a:t>содействию обогащению духовного мира детей опираясь на их собственный имеющийся опыт.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      Главное значение   для освоения детьми содержания  темы показано на примере  героических поступков односельчан, прадедушек воспитанников. </a:t>
            </a:r>
            <a:br>
              <a:rPr lang="ru-RU" sz="2000" dirty="0" smtClean="0"/>
            </a:br>
            <a:r>
              <a:rPr lang="ru-RU" sz="2000" dirty="0" smtClean="0"/>
              <a:t>       Проблемный подход реализуется в течение всей совместной деятельности при формулировании вопросов детям проблемного характера. </a:t>
            </a:r>
            <a:br>
              <a:rPr lang="ru-RU" sz="2000" dirty="0" smtClean="0"/>
            </a:br>
            <a:r>
              <a:rPr lang="ru-RU" sz="2000" dirty="0" smtClean="0"/>
              <a:t> </a:t>
            </a:r>
            <a:r>
              <a:rPr lang="ru-RU" sz="2000" dirty="0"/>
              <a:t>О</a:t>
            </a:r>
            <a:r>
              <a:rPr lang="ru-RU" sz="2000" dirty="0" smtClean="0"/>
              <a:t>рганизую практическую деятельность детей в центрах активности. Он  предусматривает некоторые ситуации, при возникновении которых возможно использование  разных способов их решения.</a:t>
            </a:r>
            <a:br>
              <a:rPr lang="ru-RU" sz="2000" dirty="0" smtClean="0"/>
            </a:br>
            <a:r>
              <a:rPr lang="ru-RU" sz="2000" dirty="0" smtClean="0"/>
              <a:t>        Для совместной деятельности подобран разнообразный дидактический демонстрационный и раздаточный материал, применяются разнообразные методы и приемы, в том числе информационно-коммуникационные средства. 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077" name="Rectangle 4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3886200"/>
            <a:ext cx="6400800" cy="17526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dirty="0" smtClean="0"/>
              <a:t>             </a:t>
            </a: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1800" b="0">
              <a:solidFill>
                <a:schemeClr val="tx1"/>
              </a:solidFill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3057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1800" b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 advTm="7083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2" descr="i (2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7140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>
                <a:solidFill>
                  <a:srgbClr val="FF0000"/>
                </a:solidFill>
              </a:rPr>
              <a:t>Цель</a:t>
            </a:r>
            <a:r>
              <a:rPr lang="ru-RU" sz="2000" b="1" dirty="0" smtClean="0">
                <a:solidFill>
                  <a:srgbClr val="FF0000"/>
                </a:solidFill>
              </a:rPr>
              <a:t>:</a:t>
            </a:r>
            <a:r>
              <a:rPr lang="ru-RU" sz="2000" dirty="0" smtClean="0"/>
              <a:t>  содействие  обогащению духовного мира детей при обращении к героическому прошлому Родины.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000" b="1" dirty="0" smtClean="0">
                <a:solidFill>
                  <a:srgbClr val="FF0000"/>
                </a:solidFill>
              </a:rPr>
              <a:t>Задачи психолого-педагогической работы с детьми: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i="1" u="sng" dirty="0" smtClean="0">
                <a:solidFill>
                  <a:srgbClr val="C00000"/>
                </a:solidFill>
              </a:rPr>
              <a:t>Образовательные: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Познакомить дошкольников с героизмом и мужеством наших односельчан   в годы Великой Отечественной войны и нашего времени. </a:t>
            </a:r>
            <a:br>
              <a:rPr lang="ru-RU" sz="2000" dirty="0" smtClean="0"/>
            </a:br>
            <a:r>
              <a:rPr lang="ru-RU" sz="2000" dirty="0" smtClean="0"/>
              <a:t>Познакомить детей с понятиями «мужество», «героизм», преданность Родине».</a:t>
            </a:r>
            <a:br>
              <a:rPr lang="ru-RU" sz="2000" dirty="0" smtClean="0"/>
            </a:br>
            <a:r>
              <a:rPr lang="ru-RU" sz="2000" i="1" u="sng" dirty="0" smtClean="0">
                <a:solidFill>
                  <a:srgbClr val="C00000"/>
                </a:solidFill>
              </a:rPr>
              <a:t>Развивающие: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 Способствовать развитию   интереса  к   историческим событиям нашей страны,  истории родного села героическим поступкам наших соотечественников.</a:t>
            </a:r>
            <a:br>
              <a:rPr lang="ru-RU" sz="2000" dirty="0" smtClean="0"/>
            </a:br>
            <a:r>
              <a:rPr lang="ru-RU" sz="2000" dirty="0" smtClean="0"/>
              <a:t>Продолжать развивать умения партнерства и сотрудничества.</a:t>
            </a:r>
            <a:br>
              <a:rPr lang="ru-RU" sz="2000" dirty="0" smtClean="0"/>
            </a:br>
            <a:r>
              <a:rPr lang="ru-RU" sz="2000" i="1" u="sng" dirty="0" smtClean="0">
                <a:solidFill>
                  <a:srgbClr val="C00000"/>
                </a:solidFill>
              </a:rPr>
              <a:t>Воспитательные: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Содействовать воспитанию у детей чувств патриотизма, ценностного отношения  к подвигам своих соотечественников. </a:t>
            </a:r>
            <a:br>
              <a:rPr lang="ru-RU" sz="2000" dirty="0" smtClean="0"/>
            </a:br>
            <a:r>
              <a:rPr lang="ru-RU" sz="2000" dirty="0" smtClean="0"/>
              <a:t>Способствовать воспитанию умения понимать и описывать  чувства, переживания, отношение к событиям героического прошлого других людей и своих собственных.</a:t>
            </a:r>
            <a:br>
              <a:rPr lang="ru-RU" sz="2000" dirty="0" smtClean="0"/>
            </a:br>
            <a:r>
              <a:rPr lang="ru-RU" sz="2000" dirty="0" smtClean="0"/>
              <a:t>Привлекать родителей и представителя церкви к сотрудничеству.</a:t>
            </a:r>
            <a:br>
              <a:rPr lang="ru-RU" sz="2000" dirty="0" smtClean="0"/>
            </a:br>
            <a:r>
              <a:rPr lang="ru-RU" sz="2000" b="1" dirty="0" smtClean="0">
                <a:solidFill>
                  <a:srgbClr val="C00000"/>
                </a:solidFill>
              </a:rPr>
              <a:t>Технологии:</a:t>
            </a:r>
            <a:r>
              <a:rPr lang="ru-RU" sz="2000" dirty="0" smtClean="0"/>
              <a:t> технология сотрудничества.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077" name="Rectangle 4"/>
          <p:cNvSpPr>
            <a:spLocks noGrp="1" noChangeArrowheads="1"/>
          </p:cNvSpPr>
          <p:nvPr>
            <p:ph idx="1"/>
          </p:nvPr>
        </p:nvSpPr>
        <p:spPr>
          <a:xfrm>
            <a:off x="457200" y="5157192"/>
            <a:ext cx="8229600" cy="968971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dirty="0" smtClean="0"/>
              <a:t>             </a:t>
            </a: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1800" b="0">
              <a:solidFill>
                <a:schemeClr val="tx1"/>
              </a:solidFill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3057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1800" b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 advTm="7083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4"/>
          <p:cNvSpPr>
            <a:spLocks noGrp="1" noChangeArrowheads="1"/>
          </p:cNvSpPr>
          <p:nvPr>
            <p:ph/>
          </p:nvPr>
        </p:nvSpPr>
        <p:spPr>
          <a:xfrm>
            <a:off x="0" y="274638"/>
            <a:ext cx="8686800" cy="658336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dirty="0" smtClean="0"/>
              <a:t>             </a:t>
            </a:r>
          </a:p>
        </p:txBody>
      </p:sp>
      <p:sp>
        <p:nvSpPr>
          <p:cNvPr id="9" name="Заголовок 8"/>
          <p:cNvSpPr>
            <a:spLocks noGrp="1"/>
          </p:cNvSpPr>
          <p:nvPr>
            <p:ph type="title" idx="4294967295"/>
          </p:nvPr>
        </p:nvSpPr>
        <p:spPr>
          <a:xfrm>
            <a:off x="708025" y="0"/>
            <a:ext cx="8435975" cy="3429000"/>
          </a:xfrm>
        </p:spPr>
        <p:txBody>
          <a:bodyPr/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en-US" sz="2800" b="1" dirty="0" smtClean="0">
                <a:solidFill>
                  <a:srgbClr val="002060"/>
                </a:solidFill>
              </a:rPr>
              <a:t>I </a:t>
            </a:r>
            <a:r>
              <a:rPr lang="ru-RU" sz="2800" b="1" dirty="0" smtClean="0">
                <a:solidFill>
                  <a:srgbClr val="002060"/>
                </a:solidFill>
              </a:rPr>
              <a:t>Этап</a:t>
            </a:r>
            <a:r>
              <a:rPr lang="ru-RU" sz="2400" b="1" dirty="0" smtClean="0">
                <a:solidFill>
                  <a:schemeClr val="tx1"/>
                </a:solidFill>
              </a:rPr>
              <a:t/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Создание благоприятного психологического настроя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 Сюрпризный момент – показ красивой, яркой  коробочки.    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>
                <a:solidFill>
                  <a:schemeClr val="tx1"/>
                </a:solidFill>
              </a:rPr>
              <a:t/>
            </a:r>
            <a:br>
              <a:rPr lang="ru-RU" sz="2400" b="1" dirty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/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/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>
                <a:solidFill>
                  <a:schemeClr val="tx1"/>
                </a:solidFill>
              </a:rPr>
              <a:t/>
            </a:r>
            <a:br>
              <a:rPr lang="ru-RU" sz="2400" b="1" dirty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Мини-музей</a:t>
            </a:r>
            <a:endParaRPr lang="ru-RU" sz="2400" b="1" dirty="0">
              <a:solidFill>
                <a:schemeClr val="tx1"/>
              </a:solidFill>
            </a:endParaRPr>
          </a:p>
        </p:txBody>
      </p:sp>
      <p:pic>
        <p:nvPicPr>
          <p:cNvPr id="14338" name="Picture 2" descr="C:\Users\андрей\Desktop\прав.иниц\фото занятие мужество\IMG_20191011_150135.jpg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3658679"/>
            <a:ext cx="5400600" cy="23650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1800" b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 advTm="7083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2" descr="i (2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43408"/>
            <a:ext cx="9144000" cy="71014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 idx="4294967295"/>
          </p:nvPr>
        </p:nvSpPr>
        <p:spPr>
          <a:xfrm>
            <a:off x="457200" y="1607345"/>
            <a:ext cx="8229600" cy="1143000"/>
          </a:xfrm>
        </p:spPr>
        <p:txBody>
          <a:bodyPr/>
          <a:lstStyle/>
          <a:p>
            <a:pPr algn="l"/>
            <a:r>
              <a:rPr lang="ru-RU" sz="2400" dirty="0" smtClean="0"/>
              <a:t> 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   </a:t>
            </a:r>
            <a:r>
              <a:rPr lang="ru-RU" sz="2800" dirty="0" smtClean="0"/>
              <a:t>Определение темы с помощью модели трех вопросов:</a:t>
            </a:r>
            <a:br>
              <a:rPr lang="ru-RU" sz="2800" dirty="0" smtClean="0"/>
            </a:br>
            <a:r>
              <a:rPr lang="ru-RU" sz="2800" dirty="0" smtClean="0"/>
              <a:t>Что вы знаете о мужестве?</a:t>
            </a:r>
            <a:br>
              <a:rPr lang="ru-RU" sz="2800" dirty="0" smtClean="0"/>
            </a:br>
            <a:r>
              <a:rPr lang="ru-RU" sz="2800" dirty="0" smtClean="0"/>
              <a:t>Что мы хотим узнать о мужестве? </a:t>
            </a:r>
            <a:br>
              <a:rPr lang="ru-RU" sz="2800" dirty="0" smtClean="0"/>
            </a:br>
            <a:r>
              <a:rPr lang="ru-RU" sz="2800" dirty="0" smtClean="0"/>
              <a:t>Как можно узнать о мужестве?</a:t>
            </a:r>
            <a:br>
              <a:rPr lang="ru-RU" sz="2800" dirty="0" smtClean="0"/>
            </a:br>
            <a:r>
              <a:rPr lang="ru-RU" sz="2800" dirty="0" smtClean="0"/>
              <a:t> </a:t>
            </a:r>
            <a:r>
              <a:rPr lang="ru-RU" sz="2800" i="1" dirty="0" smtClean="0">
                <a:solidFill>
                  <a:srgbClr val="C00000"/>
                </a:solidFill>
              </a:rPr>
              <a:t>Определение актуальной зоны развития – знание детьми о мужестве как человеческом качестве.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3077" name="Rectangle 4"/>
          <p:cNvSpPr>
            <a:spLocks noGrp="1" noChangeArrowheads="1"/>
          </p:cNvSpPr>
          <p:nvPr>
            <p:ph sz="half" idx="4294967295"/>
          </p:nvPr>
        </p:nvSpPr>
        <p:spPr>
          <a:xfrm>
            <a:off x="0" y="2852738"/>
            <a:ext cx="3683000" cy="327342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dirty="0" smtClean="0"/>
              <a:t>             </a:t>
            </a: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1800" b="0" dirty="0">
              <a:solidFill>
                <a:schemeClr val="tx1"/>
              </a:solidFill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3057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1800" b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 advTm="7083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2" descr="i (2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71400"/>
            <a:ext cx="9144000" cy="70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/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/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b="1" dirty="0" smtClean="0">
                <a:solidFill>
                  <a:srgbClr val="002060"/>
                </a:solidFill>
              </a:rPr>
              <a:t>Основная часть</a:t>
            </a:r>
            <a:br>
              <a:rPr lang="ru-RU" sz="2400" b="1" dirty="0" smtClean="0">
                <a:solidFill>
                  <a:srgbClr val="002060"/>
                </a:solidFill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077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0" y="620689"/>
            <a:ext cx="8892480" cy="1368151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*Определение с помощью   вопросов-рассуждений необходимой информации  по данной теме.</a:t>
            </a:r>
          </a:p>
          <a:p>
            <a:pPr>
              <a:buNone/>
            </a:pPr>
            <a:r>
              <a:rPr lang="ru-RU" sz="2000" dirty="0" smtClean="0"/>
              <a:t>*  Обращение к чувствам детей, их эмоциональному и практическому опыту.</a:t>
            </a:r>
          </a:p>
          <a:p>
            <a:pPr>
              <a:buNone/>
            </a:pPr>
            <a:r>
              <a:rPr lang="ru-RU" sz="2000" b="1" i="1" dirty="0" smtClean="0">
                <a:solidFill>
                  <a:srgbClr val="FF0000"/>
                </a:solidFill>
              </a:rPr>
              <a:t>Действия педагога и детей:</a:t>
            </a:r>
          </a:p>
          <a:p>
            <a:pPr>
              <a:buNone/>
            </a:pPr>
            <a:r>
              <a:rPr lang="ru-RU" sz="2000" dirty="0" smtClean="0"/>
              <a:t> * </a:t>
            </a:r>
            <a:r>
              <a:rPr lang="ru-RU" sz="2000" i="1" dirty="0" smtClean="0"/>
              <a:t>Просмотр презентации</a:t>
            </a:r>
          </a:p>
          <a:p>
            <a:pPr>
              <a:buNone/>
            </a:pPr>
            <a:r>
              <a:rPr lang="ru-RU" sz="2000" i="1" dirty="0" smtClean="0"/>
              <a:t>* Рассуждения детей :</a:t>
            </a:r>
          </a:p>
          <a:p>
            <a:pPr>
              <a:buNone/>
            </a:pPr>
            <a:r>
              <a:rPr lang="ru-RU" sz="2000" i="1" dirty="0" smtClean="0"/>
              <a:t> Какими качествами обладают </a:t>
            </a:r>
          </a:p>
          <a:p>
            <a:pPr>
              <a:buNone/>
            </a:pPr>
            <a:r>
              <a:rPr lang="ru-RU" sz="2000" i="1" dirty="0" smtClean="0"/>
              <a:t>воины-победители?</a:t>
            </a:r>
          </a:p>
          <a:p>
            <a:pPr>
              <a:buNone/>
            </a:pPr>
            <a:r>
              <a:rPr lang="ru-RU" sz="2000" i="1" dirty="0" smtClean="0"/>
              <a:t>* Диалог с детьми </a:t>
            </a:r>
          </a:p>
          <a:p>
            <a:pPr>
              <a:buNone/>
            </a:pPr>
            <a:r>
              <a:rPr lang="ru-RU" sz="2000" i="1" dirty="0" smtClean="0"/>
              <a:t>какие чувства возникают у </a:t>
            </a:r>
          </a:p>
          <a:p>
            <a:pPr>
              <a:buNone/>
            </a:pPr>
            <a:r>
              <a:rPr lang="ru-RU" sz="2000" i="1" dirty="0" smtClean="0"/>
              <a:t>детей, когда они смотрят на </a:t>
            </a:r>
          </a:p>
          <a:p>
            <a:pPr>
              <a:buNone/>
            </a:pPr>
            <a:r>
              <a:rPr lang="ru-RU" sz="2000" i="1" dirty="0" smtClean="0"/>
              <a:t>фотографии </a:t>
            </a:r>
          </a:p>
          <a:p>
            <a:pPr>
              <a:buNone/>
            </a:pPr>
            <a:r>
              <a:rPr lang="ru-RU" sz="2000" i="1" dirty="0" smtClean="0"/>
              <a:t>воинов-защитников Родины?</a:t>
            </a:r>
          </a:p>
          <a:p>
            <a:pPr>
              <a:buNone/>
            </a:pPr>
            <a:r>
              <a:rPr lang="ru-RU" sz="2000" i="1" dirty="0" smtClean="0"/>
              <a:t>  </a:t>
            </a:r>
          </a:p>
          <a:p>
            <a:pPr>
              <a:buNone/>
            </a:pPr>
            <a:endParaRPr lang="ru-RU" sz="2000" i="1" dirty="0" smtClean="0"/>
          </a:p>
          <a:p>
            <a:pPr>
              <a:buNone/>
            </a:pPr>
            <a:endParaRPr lang="ru-RU" sz="2000" i="1" dirty="0" smtClean="0"/>
          </a:p>
          <a:p>
            <a:pPr>
              <a:buNone/>
            </a:pPr>
            <a:endParaRPr lang="ru-RU" sz="2000" i="1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 algn="ctr" eaLnBrk="1" hangingPunct="1">
              <a:buFontTx/>
              <a:buNone/>
            </a:pPr>
            <a:r>
              <a:rPr lang="ru-RU" dirty="0" smtClean="0"/>
              <a:t>             </a:t>
            </a:r>
          </a:p>
        </p:txBody>
      </p:sp>
      <p:pic>
        <p:nvPicPr>
          <p:cNvPr id="8" name="Picture 2" descr="C:\Users\андрей\Desktop\blbe124l56zm9detp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tretch>
            <a:fillRect/>
          </a:stretch>
        </p:blipFill>
        <p:spPr bwMode="auto">
          <a:xfrm>
            <a:off x="6003118" y="2204864"/>
            <a:ext cx="2522502" cy="23042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1800" b="0">
              <a:solidFill>
                <a:schemeClr val="tx1"/>
              </a:solidFill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3057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1800" b="0">
              <a:solidFill>
                <a:schemeClr val="tx1"/>
              </a:solidFill>
            </a:endParaRPr>
          </a:p>
        </p:txBody>
      </p:sp>
      <p:pic>
        <p:nvPicPr>
          <p:cNvPr id="9" name="Picture 2" descr="C:\Users\андрей\Desktop\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11148" y="3501008"/>
            <a:ext cx="1901011" cy="2376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Picture 2" descr="C:\Users\андрей\Desktop\Destruction_in_Vire_Normandy_France_194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2159" y="4437112"/>
            <a:ext cx="2448273" cy="235172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 advTm="7083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2" descr="i (2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332656" y="-891480"/>
            <a:ext cx="10692680" cy="8109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 idx="4294967295"/>
          </p:nvPr>
        </p:nvSpPr>
        <p:spPr>
          <a:xfrm>
            <a:off x="0" y="-171450"/>
            <a:ext cx="8229600" cy="576263"/>
          </a:xfrm>
        </p:spPr>
        <p:txBody>
          <a:bodyPr/>
          <a:lstStyle/>
          <a:p>
            <a:pPr algn="l"/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 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1200" b="1" dirty="0" smtClean="0">
                <a:solidFill>
                  <a:srgbClr val="FF0000"/>
                </a:solidFill>
              </a:rPr>
              <a:t/>
            </a:r>
            <a:br>
              <a:rPr lang="ru-RU" sz="1200" b="1" dirty="0" smtClean="0">
                <a:solidFill>
                  <a:srgbClr val="FF0000"/>
                </a:solidFill>
              </a:rPr>
            </a:br>
            <a:r>
              <a:rPr lang="ru-RU" sz="1200" b="1" dirty="0" smtClean="0">
                <a:solidFill>
                  <a:srgbClr val="FF0000"/>
                </a:solidFill>
              </a:rPr>
              <a:t> </a:t>
            </a:r>
            <a:r>
              <a:rPr lang="ru-RU" sz="2800" b="1" dirty="0" smtClean="0">
                <a:solidFill>
                  <a:srgbClr val="FF0000"/>
                </a:solidFill>
              </a:rPr>
              <a:t> 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 </a:t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sz="4000" b="1" dirty="0" smtClean="0">
                <a:solidFill>
                  <a:srgbClr val="002060"/>
                </a:solidFill>
              </a:rPr>
              <a:t>Работа в центрах активности 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endParaRPr lang="ru-RU" b="1" dirty="0"/>
          </a:p>
        </p:txBody>
      </p:sp>
      <p:sp>
        <p:nvSpPr>
          <p:cNvPr id="3077" name="Rectangle 4"/>
          <p:cNvSpPr>
            <a:spLocks noGrp="1" noChangeArrowheads="1"/>
          </p:cNvSpPr>
          <p:nvPr>
            <p:ph sz="half" idx="4294967295"/>
          </p:nvPr>
        </p:nvSpPr>
        <p:spPr>
          <a:xfrm>
            <a:off x="0" y="549275"/>
            <a:ext cx="2520950" cy="273526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dirty="0" smtClean="0"/>
              <a:t>             </a:t>
            </a: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1800" b="0">
              <a:solidFill>
                <a:schemeClr val="tx1"/>
              </a:solidFill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3057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1800" b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63688" y="4027746"/>
            <a:ext cx="38884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Творческая</a:t>
            </a:r>
            <a:r>
              <a:rPr lang="ru-RU" sz="1800" dirty="0" smtClean="0"/>
              <a:t> мастерская</a:t>
            </a:r>
          </a:p>
          <a:p>
            <a:pPr algn="ctr"/>
            <a:r>
              <a:rPr lang="ru-RU" sz="1800" dirty="0" smtClean="0"/>
              <a:t>«Изготовление медали»</a:t>
            </a:r>
            <a:endParaRPr lang="ru-RU" sz="1800" dirty="0"/>
          </a:p>
        </p:txBody>
      </p:sp>
      <p:sp>
        <p:nvSpPr>
          <p:cNvPr id="12" name="TextBox 11"/>
          <p:cNvSpPr txBox="1"/>
          <p:nvPr/>
        </p:nvSpPr>
        <p:spPr>
          <a:xfrm>
            <a:off x="1331640" y="171450"/>
            <a:ext cx="3528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800" dirty="0" smtClean="0"/>
              <a:t>Центр конструирования</a:t>
            </a:r>
          </a:p>
          <a:p>
            <a:pPr algn="ctr"/>
            <a:r>
              <a:rPr lang="ru-RU" sz="1800" dirty="0" smtClean="0"/>
              <a:t>«Изготовление военной техники с помощью конструктора ЛЕГО»</a:t>
            </a:r>
            <a:endParaRPr lang="ru-RU" sz="1800" dirty="0"/>
          </a:p>
        </p:txBody>
      </p:sp>
      <p:sp>
        <p:nvSpPr>
          <p:cNvPr id="15" name="TextBox 14"/>
          <p:cNvSpPr txBox="1"/>
          <p:nvPr/>
        </p:nvSpPr>
        <p:spPr>
          <a:xfrm>
            <a:off x="2520950" y="2199583"/>
            <a:ext cx="593948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800" dirty="0" smtClean="0"/>
              <a:t>Центр познания</a:t>
            </a:r>
          </a:p>
          <a:p>
            <a:pPr algn="ctr"/>
            <a:r>
              <a:rPr lang="ru-RU" sz="1800" dirty="0" smtClean="0"/>
              <a:t>Рассматривание альбома «Эмоции человека во время боя» и изготовление конверта треугольника «</a:t>
            </a:r>
          </a:p>
          <a:p>
            <a:pPr algn="ctr"/>
            <a:endParaRPr lang="ru-RU" sz="2000" dirty="0"/>
          </a:p>
          <a:p>
            <a:pPr algn="ctr"/>
            <a:endParaRPr lang="ru-RU" sz="2000" dirty="0"/>
          </a:p>
        </p:txBody>
      </p:sp>
    </p:spTree>
  </p:cSld>
  <p:clrMapOvr>
    <a:masterClrMapping/>
  </p:clrMapOvr>
  <p:transition spd="slow" advTm="7083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2" descr="i (2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71400"/>
            <a:ext cx="9144000" cy="70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/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Результат работы в центрах 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077" name="Rectangle 4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pPr algn="ctr" eaLnBrk="1" hangingPunct="1">
              <a:buFontTx/>
              <a:buNone/>
            </a:pPr>
            <a:r>
              <a:rPr lang="ru-RU" dirty="0" smtClean="0"/>
              <a:t>             </a:t>
            </a: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1800" b="0">
              <a:solidFill>
                <a:schemeClr val="tx1"/>
              </a:solidFill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3057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1800" b="0">
              <a:solidFill>
                <a:schemeClr val="tx1"/>
              </a:solidFill>
            </a:endParaRPr>
          </a:p>
        </p:txBody>
      </p:sp>
      <p:pic>
        <p:nvPicPr>
          <p:cNvPr id="6146" name="Picture 2" descr="C:\Users\андрей\Desktop\прав.иниц\фото 1\IMG_20191011_1359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1052737"/>
            <a:ext cx="2592288" cy="25346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147" name="Picture 3" descr="C:\Users\андрей\Desktop\прав.иниц\фото 1\IMG_20191011_13540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1094340"/>
            <a:ext cx="2952328" cy="21186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148" name="Picture 4" descr="C:\Users\андрей\Desktop\прав.иниц\фото 1\IMG_20191011_14075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47865" y="3573016"/>
            <a:ext cx="2736303" cy="22322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3" name="TextBox 12"/>
          <p:cNvSpPr txBox="1"/>
          <p:nvPr/>
        </p:nvSpPr>
        <p:spPr>
          <a:xfrm>
            <a:off x="251520" y="3789041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 smtClean="0"/>
              <a:t>  Конверт –треугольник</a:t>
            </a:r>
          </a:p>
          <a:p>
            <a:r>
              <a:rPr lang="ru-RU" sz="1800" dirty="0" smtClean="0"/>
              <a:t> </a:t>
            </a:r>
            <a:endParaRPr lang="ru-RU" sz="1800" dirty="0"/>
          </a:p>
        </p:txBody>
      </p:sp>
      <p:sp>
        <p:nvSpPr>
          <p:cNvPr id="14" name="TextBox 13"/>
          <p:cNvSpPr txBox="1"/>
          <p:nvPr/>
        </p:nvSpPr>
        <p:spPr>
          <a:xfrm>
            <a:off x="4572000" y="3212976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800" dirty="0" smtClean="0"/>
              <a:t>Разная военная техника из ЛЕГО</a:t>
            </a:r>
            <a:endParaRPr lang="ru-RU" sz="1800" dirty="0"/>
          </a:p>
        </p:txBody>
      </p:sp>
      <p:sp>
        <p:nvSpPr>
          <p:cNvPr id="15" name="TextBox 14"/>
          <p:cNvSpPr txBox="1"/>
          <p:nvPr/>
        </p:nvSpPr>
        <p:spPr>
          <a:xfrm>
            <a:off x="2627784" y="5805264"/>
            <a:ext cx="43204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Изготовление медали по схеме</a:t>
            </a:r>
            <a:endParaRPr lang="ru-RU" sz="2000" dirty="0"/>
          </a:p>
        </p:txBody>
      </p:sp>
    </p:spTree>
  </p:cSld>
  <p:clrMapOvr>
    <a:masterClrMapping/>
  </p:clrMapOvr>
  <p:transition spd="slow" advTm="7083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2" descr="i (2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756576" cy="70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569325" cy="1143000"/>
          </a:xfrm>
        </p:spPr>
        <p:txBody>
          <a:bodyPr/>
          <a:lstStyle/>
          <a:p>
            <a:r>
              <a:rPr lang="ru-RU" sz="3200" dirty="0" smtClean="0">
                <a:solidFill>
                  <a:srgbClr val="002060"/>
                </a:solidFill>
              </a:rPr>
              <a:t/>
            </a:r>
            <a:br>
              <a:rPr lang="ru-RU" sz="3200" dirty="0" smtClean="0">
                <a:solidFill>
                  <a:srgbClr val="002060"/>
                </a:solidFill>
              </a:rPr>
            </a:br>
            <a:r>
              <a:rPr lang="ru-RU" sz="3200" dirty="0" smtClean="0">
                <a:solidFill>
                  <a:srgbClr val="002060"/>
                </a:solidFill>
              </a:rPr>
              <a:t/>
            </a:r>
            <a:br>
              <a:rPr lang="ru-RU" sz="3200" dirty="0" smtClean="0">
                <a:solidFill>
                  <a:srgbClr val="002060"/>
                </a:solidFill>
              </a:rPr>
            </a:br>
            <a:r>
              <a:rPr lang="ru-RU" sz="3200" dirty="0">
                <a:solidFill>
                  <a:srgbClr val="002060"/>
                </a:solidFill>
              </a:rPr>
              <a:t/>
            </a:r>
            <a:br>
              <a:rPr lang="ru-RU" sz="3200" dirty="0">
                <a:solidFill>
                  <a:srgbClr val="002060"/>
                </a:solidFill>
              </a:rPr>
            </a:br>
            <a:r>
              <a:rPr lang="ru-RU" sz="3200" dirty="0" smtClean="0">
                <a:solidFill>
                  <a:srgbClr val="002060"/>
                </a:solidFill>
              </a:rPr>
              <a:t/>
            </a:r>
            <a:br>
              <a:rPr lang="ru-RU" sz="3200" dirty="0" smtClean="0">
                <a:solidFill>
                  <a:srgbClr val="002060"/>
                </a:solidFill>
              </a:rPr>
            </a:br>
            <a:r>
              <a:rPr lang="ru-RU" sz="3200" dirty="0">
                <a:solidFill>
                  <a:srgbClr val="002060"/>
                </a:solidFill>
              </a:rPr>
              <a:t/>
            </a:r>
            <a:br>
              <a:rPr lang="ru-RU" sz="3200" dirty="0">
                <a:solidFill>
                  <a:srgbClr val="002060"/>
                </a:solidFill>
              </a:rPr>
            </a:br>
            <a:r>
              <a:rPr lang="ru-RU" sz="3200" dirty="0">
                <a:solidFill>
                  <a:srgbClr val="002060"/>
                </a:solidFill>
              </a:rPr>
              <a:t/>
            </a:r>
            <a:br>
              <a:rPr lang="ru-RU" sz="3200" dirty="0">
                <a:solidFill>
                  <a:srgbClr val="002060"/>
                </a:solidFill>
              </a:rPr>
            </a:br>
            <a:r>
              <a:rPr lang="ru-RU" sz="3200" dirty="0" smtClean="0">
                <a:solidFill>
                  <a:srgbClr val="002060"/>
                </a:solidFill>
              </a:rPr>
              <a:t/>
            </a:r>
            <a:br>
              <a:rPr lang="ru-RU" sz="3200" dirty="0" smtClean="0">
                <a:solidFill>
                  <a:srgbClr val="002060"/>
                </a:solidFill>
              </a:rPr>
            </a:br>
            <a:r>
              <a:rPr lang="ru-RU" sz="3200" dirty="0">
                <a:solidFill>
                  <a:srgbClr val="002060"/>
                </a:solidFill>
              </a:rPr>
              <a:t/>
            </a:r>
            <a:br>
              <a:rPr lang="ru-RU" sz="3200" dirty="0">
                <a:solidFill>
                  <a:srgbClr val="002060"/>
                </a:solidFill>
              </a:rPr>
            </a:br>
            <a:r>
              <a:rPr lang="ru-RU" sz="4800" dirty="0" smtClean="0">
                <a:solidFill>
                  <a:srgbClr val="002060"/>
                </a:solidFill>
              </a:rPr>
              <a:t>Заключительный этап</a:t>
            </a:r>
            <a:br>
              <a:rPr lang="ru-RU" sz="4800" dirty="0" smtClean="0">
                <a:solidFill>
                  <a:srgbClr val="00206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*дети делятся полученной информацией «Что такое мужество»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*вручают медаль за отважный поступок сверстнику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>
                <a:solidFill>
                  <a:srgbClr val="FF0000"/>
                </a:solidFill>
              </a:rPr>
              <a:t>*собирают вещмешок</a:t>
            </a:r>
            <a:br>
              <a:rPr lang="ru-RU" sz="2800" b="1" dirty="0" smtClean="0">
                <a:solidFill>
                  <a:srgbClr val="FF0000"/>
                </a:solidFill>
              </a:rPr>
            </a:b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3077" name="Rectangle 4"/>
          <p:cNvSpPr>
            <a:spLocks noGrp="1" noChangeArrowheads="1"/>
          </p:cNvSpPr>
          <p:nvPr>
            <p:ph sz="half" idx="4294967295"/>
          </p:nvPr>
        </p:nvSpPr>
        <p:spPr>
          <a:xfrm>
            <a:off x="0" y="2781300"/>
            <a:ext cx="2243138" cy="3344863"/>
          </a:xfrm>
        </p:spPr>
        <p:txBody>
          <a:bodyPr/>
          <a:lstStyle/>
          <a:p>
            <a:pPr algn="ctr" eaLnBrk="1" hangingPunct="1">
              <a:buNone/>
            </a:pPr>
            <a:r>
              <a:rPr lang="ru-RU" dirty="0" smtClean="0"/>
              <a:t>             </a:t>
            </a: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1800" b="0">
              <a:solidFill>
                <a:schemeClr val="tx1"/>
              </a:solidFill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3057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1800" b="0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7544" y="4797152"/>
            <a:ext cx="10081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4002275" y="4222512"/>
            <a:ext cx="3419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800" dirty="0"/>
          </a:p>
        </p:txBody>
      </p:sp>
    </p:spTree>
  </p:cSld>
  <p:clrMapOvr>
    <a:masterClrMapping/>
  </p:clrMapOvr>
  <p:transition spd="slow" advTm="7083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1319</TotalTime>
  <Words>89</Words>
  <Application>Microsoft Office PowerPoint</Application>
  <PresentationFormat>Экран (4:3)</PresentationFormat>
  <Paragraphs>63</Paragraphs>
  <Slides>9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Times New Roman</vt:lpstr>
      <vt:lpstr>Оформление по умолчанию</vt:lpstr>
      <vt:lpstr>              Методическая разработка  совместной образовательной деятельности  с группой детей седьмого года жизни  «Мужество победителей»    </vt:lpstr>
      <vt:lpstr>                В данной методической разработке представлен опыт использования одного из видов культурно-смысловых контекстов – содействию обогащению духовного мира детей опираясь на их собственный имеющийся опыт.        Главное значение   для освоения детьми содержания  темы показано на примере  героических поступков односельчан, прадедушек воспитанников.         Проблемный подход реализуется в течение всей совместной деятельности при формулировании вопросов детям проблемного характера.   Организую практическую деятельность детей в центрах активности. Он  предусматривает некоторые ситуации, при возникновении которых возможно использование  разных способов их решения.         Для совместной деятельности подобран разнообразный дидактический демонстрационный и раздаточный материал, применяются разнообразные методы и приемы, в том числе информационно-коммуникационные средства.  </vt:lpstr>
      <vt:lpstr>                    Цель:  содействие  обогащению духовного мира детей при обращении к героическому прошлому Родины. Задачи психолого-педагогической работы с детьми: Образовательные: Познакомить дошкольников с героизмом и мужеством наших односельчан   в годы Великой Отечественной войны и нашего времени.  Познакомить детей с понятиями «мужество», «героизм», преданность Родине». Развивающие:  Способствовать развитию   интереса  к   историческим событиям нашей страны,  истории родного села героическим поступкам наших соотечественников. Продолжать развивать умения партнерства и сотрудничества. Воспитательные: Содействовать воспитанию у детей чувств патриотизма, ценностного отношения  к подвигам своих соотечественников.  Способствовать воспитанию умения понимать и описывать  чувства, переживания, отношение к событиям героического прошлого других людей и своих собственных. Привлекать родителей и представителя церкви к сотрудничеству. Технологии: технология сотрудничества. </vt:lpstr>
      <vt:lpstr> I Этап Создание благоприятного психологического настроя  Сюрпризный момент – показ красивой, яркой  коробочки.         Мини-музей</vt:lpstr>
      <vt:lpstr>          Определение темы с помощью модели трех вопросов: Что вы знаете о мужестве? Что мы хотим узнать о мужестве?  Как можно узнать о мужестве?  Определение актуальной зоны развития – знание детьми о мужестве как человеческом качестве.</vt:lpstr>
      <vt:lpstr>  Основная часть   </vt:lpstr>
      <vt:lpstr>                                     Работа в центрах активности  </vt:lpstr>
      <vt:lpstr>Результат работы в центрах </vt:lpstr>
      <vt:lpstr>        Заключительный этап *дети делятся полученной информацией «Что такое мужество» *вручают медаль за отважный поступок сверстнику *собирают вещмешок </vt:lpstr>
    </vt:vector>
  </TitlesOfParts>
  <Company>MoBIL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Image&amp;Matros ®</cp:lastModifiedBy>
  <cp:revision>225</cp:revision>
  <dcterms:created xsi:type="dcterms:W3CDTF">2013-10-17T16:33:07Z</dcterms:created>
  <dcterms:modified xsi:type="dcterms:W3CDTF">2021-05-21T16:54:32Z</dcterms:modified>
</cp:coreProperties>
</file>