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5/21/2021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3B7FD2-E40C-43CA-9D97-1F0E81EA9D8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813774" y="531732"/>
            <a:ext cx="8564452" cy="3950116"/>
          </a:xfrm>
        </p:spPr>
        <p:txBody>
          <a:bodyPr/>
          <a:lstStyle/>
          <a:p>
            <a:r>
              <a:rPr lang="ru-RU" sz="6600" b="1" dirty="0"/>
              <a:t>Связь педагогики </a:t>
            </a:r>
            <a:br>
              <a:rPr lang="ru-RU" sz="6600" b="1" dirty="0"/>
            </a:br>
            <a:r>
              <a:rPr lang="ru-RU" sz="6600" b="1" dirty="0"/>
              <a:t>с другими науками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0877E806-75D8-484D-AAC9-90F38B4723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92398" y="6452315"/>
            <a:ext cx="6815669" cy="19318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9633119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08CECD-B6A2-4A15-B53F-7F9780F39B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0"/>
            <a:ext cx="9601196" cy="12878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27758E5-0EB9-4CD8-AC1F-AE2E16E840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933" y="477077"/>
            <a:ext cx="11168134" cy="5897219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08012EA1-80E5-4744-808B-FEF268548ACA}"/>
              </a:ext>
            </a:extLst>
          </p:cNvPr>
          <p:cNvSpPr/>
          <p:nvPr/>
        </p:nvSpPr>
        <p:spPr>
          <a:xfrm>
            <a:off x="4893967" y="2244144"/>
            <a:ext cx="216365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>
                <a:solidFill>
                  <a:schemeClr val="tx1"/>
                </a:solidFill>
              </a:rPr>
              <a:t>Педагогика</a:t>
            </a:r>
          </a:p>
        </p:txBody>
      </p:sp>
      <p:sp>
        <p:nvSpPr>
          <p:cNvPr id="5" name="Овал 4">
            <a:extLst>
              <a:ext uri="{FF2B5EF4-FFF2-40B4-BE49-F238E27FC236}">
                <a16:creationId xmlns:a16="http://schemas.microsoft.com/office/drawing/2014/main" id="{F032DFE8-1577-4F85-8070-7DCCB3C1D171}"/>
              </a:ext>
            </a:extLst>
          </p:cNvPr>
          <p:cNvSpPr/>
          <p:nvPr/>
        </p:nvSpPr>
        <p:spPr>
          <a:xfrm>
            <a:off x="1403786" y="1096311"/>
            <a:ext cx="2060621" cy="746975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Философия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id="{47536F1E-5E08-4DA1-A023-5A5B0A08CE21}"/>
              </a:ext>
            </a:extLst>
          </p:cNvPr>
          <p:cNvSpPr/>
          <p:nvPr/>
        </p:nvSpPr>
        <p:spPr>
          <a:xfrm>
            <a:off x="511933" y="2108914"/>
            <a:ext cx="2369713" cy="650383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Информатика</a:t>
            </a:r>
          </a:p>
        </p:txBody>
      </p:sp>
      <p:sp>
        <p:nvSpPr>
          <p:cNvPr id="7" name="Овал 6">
            <a:extLst>
              <a:ext uri="{FF2B5EF4-FFF2-40B4-BE49-F238E27FC236}">
                <a16:creationId xmlns:a16="http://schemas.microsoft.com/office/drawing/2014/main" id="{4580D33A-D5B4-4B91-9981-34EECC69DADC}"/>
              </a:ext>
            </a:extLst>
          </p:cNvPr>
          <p:cNvSpPr/>
          <p:nvPr/>
        </p:nvSpPr>
        <p:spPr>
          <a:xfrm>
            <a:off x="2434096" y="2860719"/>
            <a:ext cx="1880316" cy="58920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Медицина</a:t>
            </a:r>
          </a:p>
        </p:txBody>
      </p:sp>
      <p:sp>
        <p:nvSpPr>
          <p:cNvPr id="8" name="Овал 7">
            <a:extLst>
              <a:ext uri="{FF2B5EF4-FFF2-40B4-BE49-F238E27FC236}">
                <a16:creationId xmlns:a16="http://schemas.microsoft.com/office/drawing/2014/main" id="{E88C6619-4DD2-45E7-A527-6B08E81499F4}"/>
              </a:ext>
            </a:extLst>
          </p:cNvPr>
          <p:cNvSpPr/>
          <p:nvPr/>
        </p:nvSpPr>
        <p:spPr>
          <a:xfrm>
            <a:off x="3837883" y="746975"/>
            <a:ext cx="2060620" cy="721216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Социология</a:t>
            </a:r>
          </a:p>
        </p:txBody>
      </p:sp>
      <p:sp>
        <p:nvSpPr>
          <p:cNvPr id="9" name="Овал 8">
            <a:extLst>
              <a:ext uri="{FF2B5EF4-FFF2-40B4-BE49-F238E27FC236}">
                <a16:creationId xmlns:a16="http://schemas.microsoft.com/office/drawing/2014/main" id="{A275D2E3-C9D6-42D1-9AE4-AED9FC134113}"/>
              </a:ext>
            </a:extLst>
          </p:cNvPr>
          <p:cNvSpPr/>
          <p:nvPr/>
        </p:nvSpPr>
        <p:spPr>
          <a:xfrm>
            <a:off x="8875686" y="1131728"/>
            <a:ext cx="2163652" cy="524815"/>
          </a:xfrm>
          <a:prstGeom prst="ellipse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Литература</a:t>
            </a:r>
          </a:p>
        </p:txBody>
      </p:sp>
      <p:sp>
        <p:nvSpPr>
          <p:cNvPr id="10" name="Овал 9">
            <a:extLst>
              <a:ext uri="{FF2B5EF4-FFF2-40B4-BE49-F238E27FC236}">
                <a16:creationId xmlns:a16="http://schemas.microsoft.com/office/drawing/2014/main" id="{0D9161BA-F4F6-4CD0-83C5-1675D1103C19}"/>
              </a:ext>
            </a:extLst>
          </p:cNvPr>
          <p:cNvSpPr/>
          <p:nvPr/>
        </p:nvSpPr>
        <p:spPr>
          <a:xfrm>
            <a:off x="3088232" y="5204666"/>
            <a:ext cx="2060621" cy="656823"/>
          </a:xfrm>
          <a:prstGeom prst="ellipse">
            <a:avLst/>
          </a:prstGeom>
          <a:solidFill>
            <a:srgbClr val="00206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Физиология</a:t>
            </a:r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id="{920CEB57-507C-469F-B0A7-B949F7916235}"/>
              </a:ext>
            </a:extLst>
          </p:cNvPr>
          <p:cNvSpPr/>
          <p:nvPr/>
        </p:nvSpPr>
        <p:spPr>
          <a:xfrm>
            <a:off x="617090" y="4910062"/>
            <a:ext cx="2047741" cy="589208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Психология</a:t>
            </a:r>
          </a:p>
        </p:txBody>
      </p:sp>
      <p:sp>
        <p:nvSpPr>
          <p:cNvPr id="12" name="Овал 11">
            <a:extLst>
              <a:ext uri="{FF2B5EF4-FFF2-40B4-BE49-F238E27FC236}">
                <a16:creationId xmlns:a16="http://schemas.microsoft.com/office/drawing/2014/main" id="{376E7844-D9F3-459A-8C2F-33BA0D15F70F}"/>
              </a:ext>
            </a:extLst>
          </p:cNvPr>
          <p:cNvSpPr/>
          <p:nvPr/>
        </p:nvSpPr>
        <p:spPr>
          <a:xfrm>
            <a:off x="5421982" y="5294818"/>
            <a:ext cx="2060621" cy="605307"/>
          </a:xfrm>
          <a:prstGeom prst="ellipse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Эргономика</a:t>
            </a:r>
          </a:p>
        </p:txBody>
      </p:sp>
      <p:sp>
        <p:nvSpPr>
          <p:cNvPr id="13" name="Овал 12">
            <a:extLst>
              <a:ext uri="{FF2B5EF4-FFF2-40B4-BE49-F238E27FC236}">
                <a16:creationId xmlns:a16="http://schemas.microsoft.com/office/drawing/2014/main" id="{D04CD3AC-88C5-4DE7-B67C-6113C1EC7BC0}"/>
              </a:ext>
            </a:extLst>
          </p:cNvPr>
          <p:cNvSpPr/>
          <p:nvPr/>
        </p:nvSpPr>
        <p:spPr>
          <a:xfrm>
            <a:off x="7276562" y="4739418"/>
            <a:ext cx="2446986" cy="650383"/>
          </a:xfrm>
          <a:prstGeom prst="ellipse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Антропология</a:t>
            </a:r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id="{B9BDB7C5-C7A9-41EC-B4EF-5ACF181C82E8}"/>
              </a:ext>
            </a:extLst>
          </p:cNvPr>
          <p:cNvSpPr/>
          <p:nvPr/>
        </p:nvSpPr>
        <p:spPr>
          <a:xfrm>
            <a:off x="9169758" y="4011763"/>
            <a:ext cx="2279562" cy="71477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Кибернетика</a:t>
            </a:r>
          </a:p>
        </p:txBody>
      </p:sp>
      <p:sp>
        <p:nvSpPr>
          <p:cNvPr id="15" name="Овал 14">
            <a:extLst>
              <a:ext uri="{FF2B5EF4-FFF2-40B4-BE49-F238E27FC236}">
                <a16:creationId xmlns:a16="http://schemas.microsoft.com/office/drawing/2014/main" id="{102551A9-85F9-4C02-9359-6DCA627858EE}"/>
              </a:ext>
            </a:extLst>
          </p:cNvPr>
          <p:cNvSpPr/>
          <p:nvPr/>
        </p:nvSpPr>
        <p:spPr>
          <a:xfrm>
            <a:off x="9311423" y="3144052"/>
            <a:ext cx="1760113" cy="650383"/>
          </a:xfrm>
          <a:prstGeom prst="ellipse">
            <a:avLst/>
          </a:prstGeom>
          <a:solidFill>
            <a:schemeClr val="accent4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История</a:t>
            </a:r>
          </a:p>
        </p:txBody>
      </p:sp>
      <p:sp>
        <p:nvSpPr>
          <p:cNvPr id="16" name="Овал 15">
            <a:extLst>
              <a:ext uri="{FF2B5EF4-FFF2-40B4-BE49-F238E27FC236}">
                <a16:creationId xmlns:a16="http://schemas.microsoft.com/office/drawing/2014/main" id="{A2BC0F6F-A1A0-406B-AAC7-87CB46F31EEC}"/>
              </a:ext>
            </a:extLst>
          </p:cNvPr>
          <p:cNvSpPr/>
          <p:nvPr/>
        </p:nvSpPr>
        <p:spPr>
          <a:xfrm>
            <a:off x="921906" y="3961857"/>
            <a:ext cx="1907144" cy="589208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Экономика</a:t>
            </a:r>
          </a:p>
        </p:txBody>
      </p:sp>
      <p:sp>
        <p:nvSpPr>
          <p:cNvPr id="17" name="Овал 16">
            <a:extLst>
              <a:ext uri="{FF2B5EF4-FFF2-40B4-BE49-F238E27FC236}">
                <a16:creationId xmlns:a16="http://schemas.microsoft.com/office/drawing/2014/main" id="{40BB2842-F460-4DC1-BBBF-F17D59A44C3D}"/>
              </a:ext>
            </a:extLst>
          </p:cNvPr>
          <p:cNvSpPr/>
          <p:nvPr/>
        </p:nvSpPr>
        <p:spPr>
          <a:xfrm>
            <a:off x="7926944" y="1976905"/>
            <a:ext cx="2768959" cy="914400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Этнография и</a:t>
            </a:r>
          </a:p>
          <a:p>
            <a:pPr algn="ctr"/>
            <a:r>
              <a:rPr lang="ru-RU" b="1" dirty="0"/>
              <a:t>фольклористика</a:t>
            </a:r>
          </a:p>
        </p:txBody>
      </p:sp>
      <p:sp>
        <p:nvSpPr>
          <p:cNvPr id="18" name="Овал 17">
            <a:extLst>
              <a:ext uri="{FF2B5EF4-FFF2-40B4-BE49-F238E27FC236}">
                <a16:creationId xmlns:a16="http://schemas.microsoft.com/office/drawing/2014/main" id="{FC56A77F-802B-46B5-8963-A06A247370F2}"/>
              </a:ext>
            </a:extLst>
          </p:cNvPr>
          <p:cNvSpPr/>
          <p:nvPr/>
        </p:nvSpPr>
        <p:spPr>
          <a:xfrm>
            <a:off x="6293499" y="792041"/>
            <a:ext cx="2060621" cy="650383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Математика</a:t>
            </a:r>
          </a:p>
        </p:txBody>
      </p:sp>
      <p:cxnSp>
        <p:nvCxnSpPr>
          <p:cNvPr id="23" name="Прямая соединительная линия 22">
            <a:extLst>
              <a:ext uri="{FF2B5EF4-FFF2-40B4-BE49-F238E27FC236}">
                <a16:creationId xmlns:a16="http://schemas.microsoft.com/office/drawing/2014/main" id="{EA9359EC-865F-4EA8-AC25-C02DE2058339}"/>
              </a:ext>
            </a:extLst>
          </p:cNvPr>
          <p:cNvCxnSpPr>
            <a:cxnSpLocks/>
            <a:stCxn id="4" idx="1"/>
            <a:endCxn id="6" idx="6"/>
          </p:cNvCxnSpPr>
          <p:nvPr/>
        </p:nvCxnSpPr>
        <p:spPr>
          <a:xfrm flipH="1">
            <a:off x="2881646" y="2378055"/>
            <a:ext cx="2329180" cy="5605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>
            <a:extLst>
              <a:ext uri="{FF2B5EF4-FFF2-40B4-BE49-F238E27FC236}">
                <a16:creationId xmlns:a16="http://schemas.microsoft.com/office/drawing/2014/main" id="{17121AB2-73BA-4448-B4B9-F17D9757D33D}"/>
              </a:ext>
            </a:extLst>
          </p:cNvPr>
          <p:cNvCxnSpPr>
            <a:cxnSpLocks/>
            <a:stCxn id="4" idx="2"/>
          </p:cNvCxnSpPr>
          <p:nvPr/>
        </p:nvCxnSpPr>
        <p:spPr>
          <a:xfrm flipH="1">
            <a:off x="4198512" y="2701344"/>
            <a:ext cx="695455" cy="26753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>
            <a:extLst>
              <a:ext uri="{FF2B5EF4-FFF2-40B4-BE49-F238E27FC236}">
                <a16:creationId xmlns:a16="http://schemas.microsoft.com/office/drawing/2014/main" id="{D0A6B2B3-B9E6-411F-AE1E-C896B3CF183E}"/>
              </a:ext>
            </a:extLst>
          </p:cNvPr>
          <p:cNvCxnSpPr>
            <a:cxnSpLocks/>
            <a:stCxn id="4" idx="1"/>
            <a:endCxn id="5" idx="6"/>
          </p:cNvCxnSpPr>
          <p:nvPr/>
        </p:nvCxnSpPr>
        <p:spPr>
          <a:xfrm flipH="1" flipV="1">
            <a:off x="3464407" y="1469799"/>
            <a:ext cx="1746419" cy="9082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>
            <a:extLst>
              <a:ext uri="{FF2B5EF4-FFF2-40B4-BE49-F238E27FC236}">
                <a16:creationId xmlns:a16="http://schemas.microsoft.com/office/drawing/2014/main" id="{45A12EA7-86C7-4B55-A633-971D095A131A}"/>
              </a:ext>
            </a:extLst>
          </p:cNvPr>
          <p:cNvCxnSpPr>
            <a:cxnSpLocks/>
          </p:cNvCxnSpPr>
          <p:nvPr/>
        </p:nvCxnSpPr>
        <p:spPr>
          <a:xfrm flipH="1" flipV="1">
            <a:off x="5313858" y="1464161"/>
            <a:ext cx="314210" cy="77998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>
            <a:extLst>
              <a:ext uri="{FF2B5EF4-FFF2-40B4-BE49-F238E27FC236}">
                <a16:creationId xmlns:a16="http://schemas.microsoft.com/office/drawing/2014/main" id="{9E2E85FD-8571-4E2E-81F0-36924480E450}"/>
              </a:ext>
            </a:extLst>
          </p:cNvPr>
          <p:cNvCxnSpPr>
            <a:cxnSpLocks/>
          </p:cNvCxnSpPr>
          <p:nvPr/>
        </p:nvCxnSpPr>
        <p:spPr>
          <a:xfrm flipV="1">
            <a:off x="6096000" y="1394135"/>
            <a:ext cx="710480" cy="85000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>
            <a:extLst>
              <a:ext uri="{FF2B5EF4-FFF2-40B4-BE49-F238E27FC236}">
                <a16:creationId xmlns:a16="http://schemas.microsoft.com/office/drawing/2014/main" id="{61BD46A1-639F-46B5-A16F-CEDA7980617F}"/>
              </a:ext>
            </a:extLst>
          </p:cNvPr>
          <p:cNvCxnSpPr>
            <a:cxnSpLocks/>
          </p:cNvCxnSpPr>
          <p:nvPr/>
        </p:nvCxnSpPr>
        <p:spPr>
          <a:xfrm flipV="1">
            <a:off x="6497393" y="1544656"/>
            <a:ext cx="2572547" cy="74777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>
            <a:extLst>
              <a:ext uri="{FF2B5EF4-FFF2-40B4-BE49-F238E27FC236}">
                <a16:creationId xmlns:a16="http://schemas.microsoft.com/office/drawing/2014/main" id="{7B8B0770-DAF8-4016-A76F-D5FEB72C30AC}"/>
              </a:ext>
            </a:extLst>
          </p:cNvPr>
          <p:cNvCxnSpPr>
            <a:cxnSpLocks/>
            <a:stCxn id="4" idx="6"/>
          </p:cNvCxnSpPr>
          <p:nvPr/>
        </p:nvCxnSpPr>
        <p:spPr>
          <a:xfrm flipV="1">
            <a:off x="7057619" y="2646197"/>
            <a:ext cx="991677" cy="5514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3" name="Прямая соединительная линия 52">
            <a:extLst>
              <a:ext uri="{FF2B5EF4-FFF2-40B4-BE49-F238E27FC236}">
                <a16:creationId xmlns:a16="http://schemas.microsoft.com/office/drawing/2014/main" id="{34625319-9ABF-40F4-AF3A-C3652BC0E92D}"/>
              </a:ext>
            </a:extLst>
          </p:cNvPr>
          <p:cNvCxnSpPr>
            <a:cxnSpLocks/>
            <a:endCxn id="15" idx="2"/>
          </p:cNvCxnSpPr>
          <p:nvPr/>
        </p:nvCxnSpPr>
        <p:spPr>
          <a:xfrm>
            <a:off x="6954592" y="2891305"/>
            <a:ext cx="2356831" cy="57793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Прямая соединительная линия 55">
            <a:extLst>
              <a:ext uri="{FF2B5EF4-FFF2-40B4-BE49-F238E27FC236}">
                <a16:creationId xmlns:a16="http://schemas.microsoft.com/office/drawing/2014/main" id="{91326F83-4F38-4B2D-8A95-C2974384E0FB}"/>
              </a:ext>
            </a:extLst>
          </p:cNvPr>
          <p:cNvCxnSpPr>
            <a:cxnSpLocks/>
            <a:stCxn id="4" idx="5"/>
          </p:cNvCxnSpPr>
          <p:nvPr/>
        </p:nvCxnSpPr>
        <p:spPr>
          <a:xfrm>
            <a:off x="6740760" y="3024633"/>
            <a:ext cx="2570663" cy="120446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2" name="Прямая соединительная линия 61">
            <a:extLst>
              <a:ext uri="{FF2B5EF4-FFF2-40B4-BE49-F238E27FC236}">
                <a16:creationId xmlns:a16="http://schemas.microsoft.com/office/drawing/2014/main" id="{C77E197C-340C-43C1-9DC5-943D3A428F28}"/>
              </a:ext>
            </a:extLst>
          </p:cNvPr>
          <p:cNvCxnSpPr>
            <a:cxnSpLocks/>
          </p:cNvCxnSpPr>
          <p:nvPr/>
        </p:nvCxnSpPr>
        <p:spPr>
          <a:xfrm>
            <a:off x="6451240" y="3144052"/>
            <a:ext cx="1426350" cy="163561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>
            <a:extLst>
              <a:ext uri="{FF2B5EF4-FFF2-40B4-BE49-F238E27FC236}">
                <a16:creationId xmlns:a16="http://schemas.microsoft.com/office/drawing/2014/main" id="{5E71A5C2-1FAE-4504-84D6-58EE0318AA70}"/>
              </a:ext>
            </a:extLst>
          </p:cNvPr>
          <p:cNvCxnSpPr>
            <a:cxnSpLocks/>
          </p:cNvCxnSpPr>
          <p:nvPr/>
        </p:nvCxnSpPr>
        <p:spPr>
          <a:xfrm>
            <a:off x="6096000" y="3180274"/>
            <a:ext cx="65205" cy="211454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>
            <a:extLst>
              <a:ext uri="{FF2B5EF4-FFF2-40B4-BE49-F238E27FC236}">
                <a16:creationId xmlns:a16="http://schemas.microsoft.com/office/drawing/2014/main" id="{531B88C7-87FC-4D49-B79B-EA8B211C63D4}"/>
              </a:ext>
            </a:extLst>
          </p:cNvPr>
          <p:cNvCxnSpPr>
            <a:cxnSpLocks/>
          </p:cNvCxnSpPr>
          <p:nvPr/>
        </p:nvCxnSpPr>
        <p:spPr>
          <a:xfrm flipH="1">
            <a:off x="4700788" y="3155323"/>
            <a:ext cx="927280" cy="2079929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1" name="Прямая соединительная линия 70">
            <a:extLst>
              <a:ext uri="{FF2B5EF4-FFF2-40B4-BE49-F238E27FC236}">
                <a16:creationId xmlns:a16="http://schemas.microsoft.com/office/drawing/2014/main" id="{CDE6717B-5448-428D-961B-2DE399D6D99B}"/>
              </a:ext>
            </a:extLst>
          </p:cNvPr>
          <p:cNvCxnSpPr>
            <a:cxnSpLocks/>
            <a:endCxn id="16" idx="6"/>
          </p:cNvCxnSpPr>
          <p:nvPr/>
        </p:nvCxnSpPr>
        <p:spPr>
          <a:xfrm flipH="1">
            <a:off x="2829050" y="2891305"/>
            <a:ext cx="2180832" cy="13651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>
            <a:extLst>
              <a:ext uri="{FF2B5EF4-FFF2-40B4-BE49-F238E27FC236}">
                <a16:creationId xmlns:a16="http://schemas.microsoft.com/office/drawing/2014/main" id="{64D271D4-2E32-44C8-A6CC-A0A2E3BB0291}"/>
              </a:ext>
            </a:extLst>
          </p:cNvPr>
          <p:cNvCxnSpPr>
            <a:cxnSpLocks/>
          </p:cNvCxnSpPr>
          <p:nvPr/>
        </p:nvCxnSpPr>
        <p:spPr>
          <a:xfrm flipH="1">
            <a:off x="2562892" y="3091739"/>
            <a:ext cx="2816595" cy="198896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784131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746A3B0-F595-48B4-A91D-E0AA5CBEEF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97521" y="476843"/>
            <a:ext cx="9995077" cy="1100165"/>
          </a:xfrm>
        </p:spPr>
        <p:txBody>
          <a:bodyPr>
            <a:normAutofit/>
          </a:bodyPr>
          <a:lstStyle/>
          <a:p>
            <a:r>
              <a:rPr lang="ru-RU" sz="3200" b="1" dirty="0"/>
              <a:t>Связь педагогики с другими науками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550140A-1B96-4A75-9FF6-2949C07565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6518" y="1790163"/>
            <a:ext cx="11217499" cy="4591318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 </a:t>
            </a:r>
            <a:r>
              <a:rPr lang="ru-RU" sz="2000" b="1" dirty="0"/>
              <a:t>Педагогика как самостоятельная, достаточно развитая                                                                наука, имея свою четко определенную область                                                                       исследования, не может существовать обособленно.                                                               Поскольку объектом воспитательной деятельности                                                                   является растущий и развивающийся человек,                                                                      педагогика, прежде всего, тесно связана с дисциплинами,                                                 изучающими человека.</a:t>
            </a:r>
          </a:p>
          <a:p>
            <a:pPr marL="0" indent="0">
              <a:buNone/>
            </a:pPr>
            <a:r>
              <a:rPr lang="ru-RU" sz="2000" b="1" dirty="0"/>
              <a:t> Человек как член общества изучается общественными                                                            науками, как продукт биологической эволюции -                                                         биологическими науками, а как мыслящее существо со                                                                 своим психическим внутренним миром -                                                                        психологическими науками. 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CA4478D6-2394-4E41-8C30-3FB34C59F94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5686" y="1146872"/>
            <a:ext cx="4479795" cy="5234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792700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E1F741B-6999-4B31-94EF-71FAF1DCD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490330"/>
            <a:ext cx="9601196" cy="1113183"/>
          </a:xfrm>
        </p:spPr>
        <p:txBody>
          <a:bodyPr>
            <a:normAutofit/>
          </a:bodyPr>
          <a:lstStyle/>
          <a:p>
            <a:r>
              <a:rPr lang="ru-RU" sz="3200" b="1" dirty="0"/>
              <a:t>Объекты связи педагогики с другими науками: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11CA79B-5AD7-4958-BE9F-D65B9743FA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5130" y="1749287"/>
            <a:ext cx="10628244" cy="4618383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/>
              <a:t>    * Предмет изучения</a:t>
            </a:r>
          </a:p>
          <a:p>
            <a:pPr marL="0" indent="0">
              <a:buNone/>
            </a:pPr>
            <a:r>
              <a:rPr lang="ru-RU" sz="2800" b="1" dirty="0"/>
              <a:t>    * Термины и понятия</a:t>
            </a:r>
          </a:p>
          <a:p>
            <a:pPr marL="0" indent="0">
              <a:buNone/>
            </a:pPr>
            <a:r>
              <a:rPr lang="ru-RU" sz="2800" b="1" dirty="0"/>
              <a:t>    * Методы исследования</a:t>
            </a:r>
          </a:p>
          <a:p>
            <a:pPr marL="0" indent="0">
              <a:buNone/>
            </a:pPr>
            <a:r>
              <a:rPr lang="ru-RU" sz="2800" b="1" dirty="0"/>
              <a:t>    * Теории и концепции</a:t>
            </a:r>
          </a:p>
          <a:p>
            <a:pPr marL="0" indent="0">
              <a:buNone/>
            </a:pPr>
            <a:r>
              <a:rPr lang="ru-RU" sz="2800" b="1" dirty="0"/>
              <a:t>    * Закономерности</a:t>
            </a:r>
          </a:p>
          <a:p>
            <a:pPr marL="0" indent="0">
              <a:buNone/>
            </a:pPr>
            <a:r>
              <a:rPr lang="ru-RU" sz="2800" b="1" dirty="0"/>
              <a:t>    * Критерии обученности и воспитанности </a:t>
            </a:r>
          </a:p>
          <a:p>
            <a:pPr marL="0" indent="0">
              <a:buNone/>
            </a:pPr>
            <a:r>
              <a:rPr lang="ru-RU" sz="2800" b="1" dirty="0"/>
              <a:t>      (педагогика и психология) </a:t>
            </a:r>
          </a:p>
          <a:p>
            <a:pPr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B2E0B4DB-941F-4847-8401-F141924F6BA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9183" y="1749287"/>
            <a:ext cx="4386469" cy="3087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82464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99CF4E9-695F-4228-BB46-9F7AF0B9C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390939"/>
            <a:ext cx="9601196" cy="722244"/>
          </a:xfrm>
        </p:spPr>
        <p:txBody>
          <a:bodyPr>
            <a:normAutofit/>
          </a:bodyPr>
          <a:lstStyle/>
          <a:p>
            <a:r>
              <a:rPr lang="ru-RU" sz="2800" b="1" dirty="0"/>
              <a:t>Связь педагогики с другими науками: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5F9C4BA-9CB6-4D18-B55F-7F11A8CB56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7078" y="1205948"/>
            <a:ext cx="11211339" cy="516834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Философия - </a:t>
            </a:r>
            <a:r>
              <a:rPr lang="ru-RU" sz="2000" dirty="0"/>
              <a:t>философское учение является методологической основой педагогики. У них имеется ряд общих вопросов и проблем, в том числе: проблемы формирования мировоззрения; проблемы цели воспитания; взаимосвязь коллектива и личности; гносеологические проблемы, связанные с разработкой теории познания как одной из форм познания человеком окружающей его действительности. </a:t>
            </a:r>
          </a:p>
          <a:p>
            <a:pPr marL="0" indent="0">
              <a:buNone/>
            </a:pPr>
            <a:r>
              <a:rPr lang="ru-RU" sz="2000" b="1" dirty="0"/>
              <a:t>Социология - </a:t>
            </a:r>
            <a:r>
              <a:rPr lang="ru-RU" sz="2000" dirty="0"/>
              <a:t>наблюдается связь, исследующая основные тенденции развития тех или иных групп и слоёв населения, закономерности социализации, влияние социальной среды на человека, его положение в обществе, воспитания личности в различных социальных институтах.</a:t>
            </a:r>
          </a:p>
          <a:p>
            <a:pPr marL="0" indent="0">
              <a:buNone/>
            </a:pPr>
            <a:r>
              <a:rPr lang="ru-RU" sz="2000" b="1" dirty="0"/>
              <a:t>Психология - </a:t>
            </a:r>
            <a:r>
              <a:rPr lang="ru-RU" sz="2000" dirty="0"/>
              <a:t>наибольшее значение для педагогики имеет возрастная и педагогическая психология, которые изучают закономерности психических процессов в условиях целенаправленного обучения и воспитания с учётом возраста человека. Дифференциальная психология, учитывающая индивидуальные различия человека, вооружает педагогику данными, необходимыми для личностно-ориентированного подхода в воспитании. Социальная психология, занимаясь изучением особенностей формирования личности, включенной в различные группы, обеспечивает педагогику многими ценными фактами для исследования проблем воспитания в коллективе и разработки методики воспитания учащихся через коллектив. </a:t>
            </a:r>
          </a:p>
        </p:txBody>
      </p:sp>
    </p:spTree>
    <p:extLst>
      <p:ext uri="{BB962C8B-B14F-4D97-AF65-F5344CB8AC3E}">
        <p14:creationId xmlns:p14="http://schemas.microsoft.com/office/powerpoint/2010/main" val="62462539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837C35E-AF6F-419B-8B65-F1B0781694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0"/>
            <a:ext cx="9601196" cy="218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FD9AAB-1015-4011-AE41-A148B9B16E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3639" y="824247"/>
            <a:ext cx="11230378" cy="553791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Экономика - </a:t>
            </a:r>
            <a:r>
              <a:rPr lang="ru-RU" sz="2000" dirty="0"/>
              <a:t>данные экономики образования необходимы для решения таких важнейших проблем, как: определение затрат на обучение школьников в связи с удорожанием жизни; определение стоимости обучения в различных типах образовательных учреждений; определение затрат на учительские кадры, строительство, оборудование, наглядные пособия и т.д. </a:t>
            </a:r>
          </a:p>
          <a:p>
            <a:pPr marL="0" indent="0">
              <a:buNone/>
            </a:pPr>
            <a:r>
              <a:rPr lang="ru-RU" sz="2000" b="1" dirty="0"/>
              <a:t>Медицина - </a:t>
            </a:r>
            <a:r>
              <a:rPr lang="ru-RU" sz="2000" dirty="0"/>
              <a:t>эта связь привела к появлению коррекционной педагогики как специальной отрасли педагогического знания, предметом которой является образование детей с отклонениями в развитии. Она разрабатывает систему средств, с помощью которых достигается терапевтический эффект, компенсируются дефекты, имеющиеся у детей, и облегчаются процессы их социализации.</a:t>
            </a:r>
          </a:p>
          <a:p>
            <a:pPr marL="0" indent="0">
              <a:buNone/>
            </a:pPr>
            <a:r>
              <a:rPr lang="ru-RU" sz="2000" b="1" dirty="0"/>
              <a:t>Физиология - </a:t>
            </a:r>
            <a:r>
              <a:rPr lang="ru-RU" sz="2000" dirty="0"/>
              <a:t>особенно большое значение для решения конкретных вопросов обучения и воспитания, разработки режимов труда и отдыха имеют возрастная физиология - наука об особенностях строения и функционирования организма человека, а также школьная гигиена, охватывающая вопросы гигиенической организации всех видов занятий в школе.</a:t>
            </a:r>
          </a:p>
          <a:p>
            <a:pPr marL="0" indent="0">
              <a:buNone/>
            </a:pPr>
            <a:r>
              <a:rPr lang="ru-RU" sz="2000" b="1" dirty="0"/>
              <a:t>Антропология - </a:t>
            </a:r>
            <a:r>
              <a:rPr lang="ru-RU" sz="2000" dirty="0"/>
              <a:t>изучает комплексный подход к человеку как «предмету» воспитания. </a:t>
            </a:r>
          </a:p>
          <a:p>
            <a:pPr marL="0" indent="0">
              <a:buNone/>
            </a:pPr>
            <a:r>
              <a:rPr lang="ru-RU" sz="2000" b="1" dirty="0"/>
              <a:t>Эргономика - </a:t>
            </a:r>
            <a:r>
              <a:rPr lang="ru-RU" sz="2000" dirty="0"/>
              <a:t>создание комфортной и безопасной образовательной среды. </a:t>
            </a:r>
          </a:p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568885714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6DA3215-978C-486D-84E6-7679037CD4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0"/>
            <a:ext cx="9601196" cy="21894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0512018-D13A-407C-A33F-86A48D0AA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396" y="875763"/>
            <a:ext cx="11191741" cy="54992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000" b="1" dirty="0"/>
              <a:t>Кибернетика - </a:t>
            </a:r>
            <a:r>
              <a:rPr lang="ru-RU" sz="2000" dirty="0"/>
              <a:t>одним из практических результатов применения общих идей кибернетики явилось программированное обучение.</a:t>
            </a:r>
          </a:p>
          <a:p>
            <a:pPr marL="0" indent="0">
              <a:buNone/>
            </a:pPr>
            <a:r>
              <a:rPr lang="ru-RU" sz="2000" b="1" dirty="0"/>
              <a:t>Математика - </a:t>
            </a:r>
            <a:r>
              <a:rPr lang="ru-RU" sz="2000" dirty="0"/>
              <a:t>применение математических вычислений в педагогических исследованиях и педагогической диагностике. </a:t>
            </a:r>
          </a:p>
          <a:p>
            <a:pPr marL="0" indent="0">
              <a:buNone/>
            </a:pPr>
            <a:r>
              <a:rPr lang="ru-RU" sz="2000" b="1" dirty="0"/>
              <a:t>Информатика - </a:t>
            </a:r>
            <a:r>
              <a:rPr lang="ru-RU" sz="2000" dirty="0"/>
              <a:t>исследуя современные информационные технологии, учит правильно использовать их в педагогическом процессе.</a:t>
            </a:r>
          </a:p>
          <a:p>
            <a:pPr marL="0" indent="0">
              <a:buNone/>
            </a:pPr>
            <a:r>
              <a:rPr lang="ru-RU" sz="2000" b="1" dirty="0"/>
              <a:t>Литература - </a:t>
            </a:r>
            <a:r>
              <a:rPr lang="ru-RU" sz="2000" dirty="0"/>
              <a:t>художественная литература играет важную роль в процессе воспитания, помогая человеку выбрать правильный ориентир в поиске, формирует мировоззрение человека.</a:t>
            </a:r>
          </a:p>
          <a:p>
            <a:pPr marL="0" indent="0">
              <a:buNone/>
            </a:pPr>
            <a:r>
              <a:rPr lang="ru-RU" sz="2000" b="1" dirty="0"/>
              <a:t>История - </a:t>
            </a:r>
            <a:r>
              <a:rPr lang="ru-RU" sz="2000" dirty="0"/>
              <a:t>составляет значительную часть материалов для воспитательной и образовательной деятельности. Опираясь на исторические данные, педагогическая наука росла и совершенствовалась, учитывая ошибки и удачи педагогов прошлого.</a:t>
            </a:r>
          </a:p>
          <a:p>
            <a:pPr marL="0" indent="0">
              <a:buNone/>
            </a:pPr>
            <a:r>
              <a:rPr lang="ru-RU" sz="2000" b="1" dirty="0"/>
              <a:t>Этнография и фольклористика - </a:t>
            </a:r>
            <a:r>
              <a:rPr lang="ru-RU" sz="2000" dirty="0"/>
              <a:t>изучение традиций, обрядов и обычаев разных народов служит основой для формирования особой отрасли педагогического знания - народной педагогики. Она изучает использование памятников культуры в воспитании современных школьников. </a:t>
            </a:r>
          </a:p>
        </p:txBody>
      </p:sp>
    </p:spTree>
    <p:extLst>
      <p:ext uri="{BB962C8B-B14F-4D97-AF65-F5344CB8AC3E}">
        <p14:creationId xmlns:p14="http://schemas.microsoft.com/office/powerpoint/2010/main" val="163544012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F1C9B0-47C0-423D-AA63-B780086BEF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2" y="115910"/>
            <a:ext cx="9601196" cy="1030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DDC6856-C968-443A-A1BA-2B9193AB5C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5763" y="656823"/>
            <a:ext cx="10470524" cy="569246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В отличие от других дисциплин, изучающих отдельные стороны развития человека, происходящего под влиянием различных факторов, педагогика занимается человеком в целом и ищет наиболее действенные пути формирования целостной человеческой личности. Анализ связей педагогики с вышеназванными науками позволяет выделить следующие формы их взаимодополнения: </a:t>
            </a:r>
          </a:p>
          <a:p>
            <a:pPr marL="0" indent="0">
              <a:buNone/>
            </a:pPr>
            <a:r>
              <a:rPr lang="ru-RU" dirty="0"/>
              <a:t>- использование педагогикой основных идей, теоретических положений и обобщающих выводов других наук;</a:t>
            </a:r>
          </a:p>
          <a:p>
            <a:pPr marL="0" indent="0">
              <a:buNone/>
            </a:pPr>
            <a:r>
              <a:rPr lang="ru-RU" dirty="0"/>
              <a:t>- творческое заимствование методов исследований, применяемых в этих науках;</a:t>
            </a:r>
          </a:p>
          <a:p>
            <a:pPr marL="0" indent="0">
              <a:buNone/>
            </a:pPr>
            <a:r>
              <a:rPr lang="ru-RU" dirty="0"/>
              <a:t>- использование в педагогике конкретных результатов исследований, полученных в психологии, физиологии, социологии и других научных дисциплинах;</a:t>
            </a:r>
          </a:p>
          <a:p>
            <a:pPr marL="0" indent="0">
              <a:buNone/>
            </a:pPr>
            <a:r>
              <a:rPr lang="ru-RU" dirty="0"/>
              <a:t>- участие педагогики в комплексных исследованиях человека. </a:t>
            </a:r>
          </a:p>
        </p:txBody>
      </p:sp>
    </p:spTree>
    <p:extLst>
      <p:ext uri="{BB962C8B-B14F-4D97-AF65-F5344CB8AC3E}">
        <p14:creationId xmlns:p14="http://schemas.microsoft.com/office/powerpoint/2010/main" val="2156401829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16FC939-B07C-40B9-86A6-39925388CB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rgbClr val="92D050"/>
                </a:solidFill>
              </a:rPr>
              <a:t>Спасибо за внимание!</a:t>
            </a: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9B1F97-B530-4E59-9C96-533B276ECD0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89397" y="2616200"/>
            <a:ext cx="11217499" cy="3372476"/>
          </a:xfrm>
        </p:spPr>
      </p:pic>
    </p:spTree>
    <p:extLst>
      <p:ext uri="{BB962C8B-B14F-4D97-AF65-F5344CB8AC3E}">
        <p14:creationId xmlns:p14="http://schemas.microsoft.com/office/powerpoint/2010/main" val="442361473"/>
      </p:ext>
    </p:extLst>
  </p:cSld>
  <p:clrMapOvr>
    <a:masterClrMapping/>
  </p:clrMapOvr>
  <p:transition spd="slow">
    <p:wipe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156</TotalTime>
  <Words>719</Words>
  <Application>Microsoft Office PowerPoint</Application>
  <PresentationFormat>Широкоэкранный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Garamond</vt:lpstr>
      <vt:lpstr>Натуральные материалы</vt:lpstr>
      <vt:lpstr>Связь педагогики  с другими науками</vt:lpstr>
      <vt:lpstr>Презентация PowerPoint</vt:lpstr>
      <vt:lpstr>Связь педагогики с другими науками</vt:lpstr>
      <vt:lpstr>Объекты связи педагогики с другими науками:</vt:lpstr>
      <vt:lpstr>Связь педагогики с другими науками: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Связь педагогики  с другими науками</dc:title>
  <dc:creator>А д м и н</dc:creator>
  <cp:lastModifiedBy>А д м и н</cp:lastModifiedBy>
  <cp:revision>17</cp:revision>
  <dcterms:created xsi:type="dcterms:W3CDTF">2021-05-21T09:43:10Z</dcterms:created>
  <dcterms:modified xsi:type="dcterms:W3CDTF">2021-05-21T12:25:05Z</dcterms:modified>
</cp:coreProperties>
</file>