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258" r:id="rId4"/>
    <p:sldId id="259" r:id="rId5"/>
    <p:sldId id="260" r:id="rId6"/>
    <p:sldId id="265" r:id="rId7"/>
    <p:sldId id="266" r:id="rId8"/>
    <p:sldId id="264" r:id="rId9"/>
    <p:sldId id="263" r:id="rId10"/>
    <p:sldId id="262" r:id="rId11"/>
    <p:sldId id="26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3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FEA76A4-C6E7-4BA2-87C9-DDFC8996EED1}" type="datetimeFigureOut">
              <a:rPr lang="ru-RU" smtClean="0"/>
              <a:pPr/>
              <a:t>22.05.2021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6A1BDE-0105-43F8-A572-70E81FBE8D1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EA76A4-C6E7-4BA2-87C9-DDFC8996EED1}" type="datetimeFigureOut">
              <a:rPr lang="ru-RU" smtClean="0"/>
              <a:pPr/>
              <a:t>22.05.2021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6A1BDE-0105-43F8-A572-70E81FBE8D1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488276916.jpg"/>
          <p:cNvPicPr>
            <a:picLocks noChangeAspect="1"/>
          </p:cNvPicPr>
          <p:nvPr/>
        </p:nvPicPr>
        <p:blipFill>
          <a:blip r:embed="rId2" cstate="email"/>
          <a:stretch>
            <a:fillRect/>
          </a:stretch>
        </p:blipFill>
        <p:spPr>
          <a:xfrm>
            <a:off x="0" y="0"/>
            <a:ext cx="9144000" cy="6858000"/>
          </a:xfrm>
          <a:prstGeom prst="rect">
            <a:avLst/>
          </a:prstGeom>
        </p:spPr>
      </p:pic>
      <p:sp>
        <p:nvSpPr>
          <p:cNvPr id="2" name="Заголовок 1"/>
          <p:cNvSpPr>
            <a:spLocks noGrp="1"/>
          </p:cNvSpPr>
          <p:nvPr>
            <p:ph type="ctrTitle"/>
          </p:nvPr>
        </p:nvSpPr>
        <p:spPr>
          <a:xfrm>
            <a:off x="642910" y="142852"/>
            <a:ext cx="7772400" cy="1470025"/>
          </a:xfrm>
        </p:spPr>
        <p:txBody>
          <a:bodyPr>
            <a:normAutofit/>
          </a:bodyPr>
          <a:lstStyle/>
          <a:p>
            <a:r>
              <a:rPr lang="ru-RU" sz="1600" b="1" dirty="0">
                <a:latin typeface="Times New Roman" pitchFamily="18" charset="0"/>
                <a:cs typeface="Times New Roman" pitchFamily="18" charset="0"/>
              </a:rPr>
              <a:t>Муниципальное бюджетное дошкольное образовательное учреждение «Детский сад общеразвивающего вида № 101»</a:t>
            </a:r>
            <a:r>
              <a:rPr lang="ru-RU" sz="3200" dirty="0"/>
              <a:t/>
            </a:r>
            <a:br>
              <a:rPr lang="ru-RU" sz="3200" dirty="0"/>
            </a:br>
            <a:endParaRPr lang="ru-RU" sz="3200" dirty="0"/>
          </a:p>
        </p:txBody>
      </p:sp>
      <p:sp>
        <p:nvSpPr>
          <p:cNvPr id="3" name="Подзаголовок 2"/>
          <p:cNvSpPr>
            <a:spLocks noGrp="1"/>
          </p:cNvSpPr>
          <p:nvPr>
            <p:ph type="subTitle" idx="1"/>
          </p:nvPr>
        </p:nvSpPr>
        <p:spPr>
          <a:xfrm>
            <a:off x="1357290" y="2143116"/>
            <a:ext cx="6400800" cy="1752600"/>
          </a:xfrm>
        </p:spPr>
        <p:txBody>
          <a:bodyPr/>
          <a:lstStyle/>
          <a:p>
            <a:r>
              <a:rPr lang="ru-RU" sz="2800" b="1" i="1" dirty="0" smtClean="0">
                <a:solidFill>
                  <a:schemeClr val="tx1"/>
                </a:solidFill>
                <a:latin typeface="Times New Roman" pitchFamily="18" charset="0"/>
                <a:cs typeface="Times New Roman" pitchFamily="18" charset="0"/>
              </a:rPr>
              <a:t>«Гимнастика </a:t>
            </a:r>
            <a:r>
              <a:rPr lang="ru-RU" sz="2800" b="1" i="1" dirty="0">
                <a:solidFill>
                  <a:schemeClr val="tx1"/>
                </a:solidFill>
                <a:latin typeface="Times New Roman" pitchFamily="18" charset="0"/>
                <a:cs typeface="Times New Roman" pitchFamily="18" charset="0"/>
              </a:rPr>
              <a:t>после </a:t>
            </a:r>
            <a:r>
              <a:rPr lang="ru-RU" sz="2800" b="1" i="1" dirty="0" smtClean="0">
                <a:solidFill>
                  <a:schemeClr val="tx1"/>
                </a:solidFill>
                <a:latin typeface="Times New Roman" pitchFamily="18" charset="0"/>
                <a:cs typeface="Times New Roman" pitchFamily="18" charset="0"/>
              </a:rPr>
              <a:t>сна, как средство оздоровления детей»</a:t>
            </a:r>
            <a:endParaRPr lang="ru-RU" sz="2800" dirty="0">
              <a:solidFill>
                <a:schemeClr val="tx1"/>
              </a:solidFill>
              <a:latin typeface="Times New Roman" pitchFamily="18" charset="0"/>
              <a:cs typeface="Times New Roman" pitchFamily="18" charset="0"/>
            </a:endParaRPr>
          </a:p>
          <a:p>
            <a:endParaRPr lang="ru-RU" dirty="0"/>
          </a:p>
        </p:txBody>
      </p:sp>
      <p:sp>
        <p:nvSpPr>
          <p:cNvPr id="5" name="TextBox 4"/>
          <p:cNvSpPr txBox="1"/>
          <p:nvPr/>
        </p:nvSpPr>
        <p:spPr>
          <a:xfrm>
            <a:off x="500034" y="3995678"/>
            <a:ext cx="7643866" cy="2862322"/>
          </a:xfrm>
          <a:prstGeom prst="rect">
            <a:avLst/>
          </a:prstGeom>
          <a:noFill/>
        </p:spPr>
        <p:txBody>
          <a:bodyPr wrap="square" rtlCol="0">
            <a:spAutoFit/>
          </a:bodyPr>
          <a:lstStyle/>
          <a:p>
            <a:endParaRPr lang="ru-RU" dirty="0"/>
          </a:p>
          <a:p>
            <a:pPr algn="r"/>
            <a:r>
              <a:rPr lang="ru-RU" sz="1600" b="1" dirty="0">
                <a:latin typeface="Times New Roman" pitchFamily="18" charset="0"/>
                <a:cs typeface="Times New Roman" pitchFamily="18" charset="0"/>
              </a:rPr>
              <a:t>                                                        </a:t>
            </a:r>
            <a:r>
              <a:rPr lang="ru-RU" sz="1600" b="1" dirty="0" smtClean="0">
                <a:latin typeface="Times New Roman" pitchFamily="18" charset="0"/>
                <a:cs typeface="Times New Roman" pitchFamily="18" charset="0"/>
              </a:rPr>
              <a:t>Подготовила</a:t>
            </a:r>
            <a:r>
              <a:rPr lang="ru-RU" sz="1600" b="1"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algn="r"/>
            <a:r>
              <a:rPr lang="ru-RU" sz="1600" b="1" dirty="0">
                <a:latin typeface="Times New Roman" pitchFamily="18" charset="0"/>
                <a:cs typeface="Times New Roman" pitchFamily="18" charset="0"/>
              </a:rPr>
              <a:t>                                                      воспитатель 1КК                    </a:t>
            </a:r>
            <a:endParaRPr lang="ru-RU" sz="1600" dirty="0">
              <a:latin typeface="Times New Roman" pitchFamily="18" charset="0"/>
              <a:cs typeface="Times New Roman" pitchFamily="18" charset="0"/>
            </a:endParaRPr>
          </a:p>
          <a:p>
            <a:pPr algn="r"/>
            <a:r>
              <a:rPr lang="ru-RU" sz="1600" b="1" dirty="0">
                <a:latin typeface="Times New Roman" pitchFamily="18" charset="0"/>
                <a:cs typeface="Times New Roman" pitchFamily="18" charset="0"/>
              </a:rPr>
              <a:t>            Ковалева Е.Н.                              </a:t>
            </a:r>
            <a:endParaRPr lang="ru-RU" sz="1600"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endParaRPr lang="ru-RU" sz="1600"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endParaRPr lang="ru-RU" sz="1600"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endParaRPr lang="ru-RU" sz="1600"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endParaRPr lang="en-US" sz="1600" b="1"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pPr algn="ctr"/>
            <a:r>
              <a:rPr lang="ru-RU" sz="1600" b="1" dirty="0">
                <a:latin typeface="Times New Roman" pitchFamily="18" charset="0"/>
                <a:cs typeface="Times New Roman" pitchFamily="18" charset="0"/>
              </a:rPr>
              <a:t>Воронеж 2021г.</a:t>
            </a:r>
            <a:endParaRPr lang="ru-RU" dirty="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p:txBody>
          <a:bodyPr>
            <a:normAutofit/>
          </a:bodyPr>
          <a:lstStyle/>
          <a:p>
            <a:r>
              <a:rPr lang="ru-RU" sz="3600" b="1" dirty="0" smtClean="0">
                <a:latin typeface="Times New Roman" pitchFamily="18" charset="0"/>
                <a:cs typeface="Times New Roman" pitchFamily="18" charset="0"/>
              </a:rPr>
              <a:t>ТАКИМ ОБРАЗОМ</a:t>
            </a:r>
            <a:endParaRPr lang="ru-RU" sz="3600" b="1" dirty="0">
              <a:latin typeface="Times New Roman" pitchFamily="18" charset="0"/>
              <a:cs typeface="Times New Roman" pitchFamily="18" charset="0"/>
            </a:endParaRPr>
          </a:p>
        </p:txBody>
      </p:sp>
      <p:sp>
        <p:nvSpPr>
          <p:cNvPr id="5" name="TextBox 4"/>
          <p:cNvSpPr txBox="1"/>
          <p:nvPr/>
        </p:nvSpPr>
        <p:spPr>
          <a:xfrm>
            <a:off x="642910" y="1357298"/>
            <a:ext cx="7072362" cy="3754874"/>
          </a:xfrm>
          <a:prstGeom prst="rect">
            <a:avLst/>
          </a:prstGeom>
          <a:noFill/>
        </p:spPr>
        <p:txBody>
          <a:bodyPr wrap="square" rtlCol="0">
            <a:spAutoFit/>
          </a:bodyPr>
          <a:lstStyle/>
          <a:p>
            <a:r>
              <a:rPr lang="ru-RU" sz="2000" dirty="0">
                <a:latin typeface="Times New Roman" pitchFamily="18" charset="0"/>
                <a:cs typeface="Times New Roman" pitchFamily="18" charset="0"/>
              </a:rPr>
              <a:t>Важно проводить в игровой форме все оздоровительные мероприятия, в том числе и гимнастику после дневного сна. Это позволяет создать положительный эмоциональный фон, вызвать повышенный интерес ко всем оздоровительным процедурам. Кроме того, принимая определенный игровой образ, дети зачастую лучше понимают технику выполнения того или иного упражнения. Таким образом, одновременно решается несколько задач: укрепление здоровья детей, развитие у них двигательного воображения, формирование осмысленной моторики. А главное — все это доставляет детям огромное удовольствие. физических и психических нагрузок.</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488276916.jpg"/>
          <p:cNvPicPr>
            <a:picLocks noChangeAspect="1"/>
          </p:cNvPicPr>
          <p:nvPr/>
        </p:nvPicPr>
        <p:blipFill>
          <a:blip r:embed="rId2" cstate="email"/>
          <a:stretch>
            <a:fillRect/>
          </a:stretch>
        </p:blipFill>
        <p:spPr>
          <a:xfrm>
            <a:off x="0" y="0"/>
            <a:ext cx="9144000" cy="6858000"/>
          </a:xfrm>
          <a:prstGeom prst="rect">
            <a:avLst/>
          </a:prstGeom>
        </p:spPr>
      </p:pic>
      <p:pic>
        <p:nvPicPr>
          <p:cNvPr id="7" name="Рисунок 6" descr="0017.jpg"/>
          <p:cNvPicPr>
            <a:picLocks noChangeAspect="1"/>
          </p:cNvPicPr>
          <p:nvPr/>
        </p:nvPicPr>
        <p:blipFill>
          <a:blip r:embed="rId3" cstate="email"/>
          <a:stretch>
            <a:fillRect/>
          </a:stretch>
        </p:blipFill>
        <p:spPr>
          <a:xfrm>
            <a:off x="1928794" y="1571612"/>
            <a:ext cx="5143504" cy="38576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XIbUE1.jpg"/>
          <p:cNvPicPr>
            <a:picLocks noChangeAspect="1"/>
          </p:cNvPicPr>
          <p:nvPr/>
        </p:nvPicPr>
        <p:blipFill>
          <a:blip r:embed="rId2" cstate="email"/>
          <a:stretch>
            <a:fillRect/>
          </a:stretch>
        </p:blipFill>
        <p:spPr>
          <a:xfrm>
            <a:off x="0" y="0"/>
            <a:ext cx="9144000" cy="6858000"/>
          </a:xfrm>
          <a:prstGeom prst="rect">
            <a:avLst/>
          </a:prstGeom>
        </p:spPr>
      </p:pic>
      <p:sp>
        <p:nvSpPr>
          <p:cNvPr id="2" name="Заголовок 1"/>
          <p:cNvSpPr>
            <a:spLocks noGrp="1"/>
          </p:cNvSpPr>
          <p:nvPr>
            <p:ph type="ctrTitle"/>
          </p:nvPr>
        </p:nvSpPr>
        <p:spPr>
          <a:xfrm>
            <a:off x="500034" y="1142984"/>
            <a:ext cx="7772400" cy="1470025"/>
          </a:xfrm>
        </p:spPr>
        <p:txBody>
          <a:bodyPr>
            <a:normAutofit fontScale="90000"/>
          </a:bodyPr>
          <a:lstStyle/>
          <a:p>
            <a:pPr algn="l"/>
            <a:r>
              <a:rPr lang="ru-RU" sz="2200" b="1" dirty="0">
                <a:latin typeface="Times New Roman" pitchFamily="18" charset="0"/>
                <a:cs typeface="Times New Roman" pitchFamily="18" charset="0"/>
              </a:rPr>
              <a:t>Гимнастика после дневного сна</a:t>
            </a:r>
            <a:r>
              <a:rPr lang="ru-RU" sz="2200" dirty="0">
                <a:latin typeface="Times New Roman" pitchFamily="18" charset="0"/>
                <a:cs typeface="Times New Roman" pitchFamily="18" charset="0"/>
              </a:rPr>
              <a:t> – это комплекс мероприятий облегчающих переход от сна к бодрствованию, имеющая при правильном руководстве и систематическом ее выполнении оздоровительный характер.</a:t>
            </a:r>
            <a:r>
              <a:rPr lang="ru-RU" dirty="0"/>
              <a:t/>
            </a:r>
            <a:br>
              <a:rPr lang="ru-RU" dirty="0"/>
            </a:br>
            <a:endParaRPr lang="ru-RU" dirty="0"/>
          </a:p>
        </p:txBody>
      </p:sp>
      <p:sp>
        <p:nvSpPr>
          <p:cNvPr id="5" name="TextBox 4"/>
          <p:cNvSpPr txBox="1"/>
          <p:nvPr/>
        </p:nvSpPr>
        <p:spPr>
          <a:xfrm>
            <a:off x="500034" y="2714620"/>
            <a:ext cx="6429420" cy="2215991"/>
          </a:xfrm>
          <a:prstGeom prst="rect">
            <a:avLst/>
          </a:prstGeom>
          <a:noFill/>
        </p:spPr>
        <p:txBody>
          <a:bodyPr wrap="square" rtlCol="0">
            <a:spAutoFit/>
          </a:bodyPr>
          <a:lstStyle/>
          <a:p>
            <a:r>
              <a:rPr lang="ru-RU" sz="2000" dirty="0" smtClean="0">
                <a:latin typeface="Times New Roman" pitchFamily="18" charset="0"/>
                <a:cs typeface="Times New Roman" pitchFamily="18" charset="0"/>
              </a:rPr>
              <a:t>Гимнастика </a:t>
            </a:r>
            <a:r>
              <a:rPr lang="ru-RU" sz="2000" dirty="0">
                <a:latin typeface="Times New Roman" pitchFamily="18" charset="0"/>
                <a:cs typeface="Times New Roman" pitchFamily="18" charset="0"/>
              </a:rPr>
              <a:t>после дневного сна в сочетании с контрастными воздушными ваннами помогает улучшению настроения детей, поднятию мышечного тонуса, а также способствует профилактике нарушений осанки и стопы. Гимнастику следует проводить не менее 7-15 мин.</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a:xfrm>
            <a:off x="357158" y="714356"/>
            <a:ext cx="8229600" cy="1714512"/>
          </a:xfrm>
        </p:spPr>
        <p:txBody>
          <a:bodyPr>
            <a:normAutofit fontScale="90000"/>
          </a:bodyPr>
          <a:lstStyle/>
          <a:p>
            <a:pPr algn="l"/>
            <a:r>
              <a:rPr lang="ru-RU" sz="2200" b="1" dirty="0" smtClean="0">
                <a:latin typeface="Times New Roman" pitchFamily="18" charset="0"/>
                <a:cs typeface="Times New Roman" pitchFamily="18" charset="0"/>
              </a:rPr>
              <a:t>ЦЕЛЬ:</a:t>
            </a:r>
            <a:r>
              <a:rPr lang="ru-RU" sz="2200" i="1" dirty="0">
                <a:latin typeface="Times New Roman" pitchFamily="18" charset="0"/>
                <a:cs typeface="Times New Roman" pitchFamily="18" charset="0"/>
              </a:rPr>
              <a:t> </a:t>
            </a:r>
            <a:r>
              <a:rPr lang="ru-RU" sz="2200" dirty="0">
                <a:latin typeface="Times New Roman" pitchFamily="18" charset="0"/>
                <a:cs typeface="Times New Roman" pitchFamily="18" charset="0"/>
              </a:rPr>
              <a:t> пробудить организм, нормализовать сердечно - сосудистую, дыхательную системы, снять сонливость, вялость; укреплять здоровье детей</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a:latin typeface="Times New Roman" pitchFamily="18" charset="0"/>
                <a:cs typeface="Times New Roman" pitchFamily="18" charset="0"/>
              </a:rPr>
              <a:t/>
            </a:r>
            <a:br>
              <a:rPr lang="en-US" sz="2200" dirty="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5" name="TextBox 4"/>
          <p:cNvSpPr txBox="1"/>
          <p:nvPr/>
        </p:nvSpPr>
        <p:spPr>
          <a:xfrm>
            <a:off x="285720" y="1928802"/>
            <a:ext cx="8072494" cy="3447098"/>
          </a:xfrm>
          <a:prstGeom prst="rect">
            <a:avLst/>
          </a:prstGeom>
          <a:noFill/>
        </p:spPr>
        <p:txBody>
          <a:bodyPr wrap="square" rtlCol="0">
            <a:spAutoFit/>
          </a:bodyPr>
          <a:lstStyle/>
          <a:p>
            <a:pPr algn="ctr"/>
            <a:r>
              <a:rPr lang="ru-RU" sz="2000" b="1" dirty="0" smtClean="0">
                <a:latin typeface="Times New Roman" pitchFamily="18" charset="0"/>
                <a:cs typeface="Times New Roman" pitchFamily="18" charset="0"/>
              </a:rPr>
              <a:t>ОСНОВНЫЕ ЗАДАЧИ, РЕШАЕМЫЕ С ПОМОЩЬЮ КОМПЛЕКСА ГИМНАСТИКИ</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ПОСЛЕ СНА:</a:t>
            </a:r>
            <a:endParaRPr lang="en-US" sz="2000" b="1"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pPr lvl="0">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устранить </a:t>
            </a:r>
            <a:r>
              <a:rPr lang="ru-RU" sz="2000" dirty="0">
                <a:latin typeface="Times New Roman" pitchFamily="18" charset="0"/>
                <a:cs typeface="Times New Roman" pitchFamily="18" charset="0"/>
              </a:rPr>
              <a:t>некоторые последствия сна (вялость, сонливость и др.);</a:t>
            </a:r>
          </a:p>
          <a:p>
            <a:pPr lvl="0"/>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увеличить </a:t>
            </a:r>
            <a:r>
              <a:rPr lang="ru-RU" sz="2000" dirty="0">
                <a:latin typeface="Times New Roman" pitchFamily="18" charset="0"/>
                <a:cs typeface="Times New Roman" pitchFamily="18" charset="0"/>
              </a:rPr>
              <a:t>тонус нервной системы</a:t>
            </a:r>
            <a:r>
              <a:rPr lang="ru-RU"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p>
          <a:p>
            <a:pPr lvl="0"/>
            <a:endParaRPr lang="ru-RU" sz="2000" dirty="0">
              <a:latin typeface="Times New Roman" pitchFamily="18" charset="0"/>
              <a:cs typeface="Times New Roman" pitchFamily="18" charset="0"/>
            </a:endParaRPr>
          </a:p>
          <a:p>
            <a:pPr lvl="0">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усилить </a:t>
            </a:r>
            <a:r>
              <a:rPr lang="ru-RU" sz="2000" dirty="0">
                <a:latin typeface="Times New Roman" pitchFamily="18" charset="0"/>
                <a:cs typeface="Times New Roman" pitchFamily="18" charset="0"/>
              </a:rPr>
              <a:t>работу основных систем организма (</a:t>
            </a:r>
            <a:r>
              <a:rPr lang="ru-RU" sz="2000" dirty="0" err="1">
                <a:latin typeface="Times New Roman" pitchFamily="18" charset="0"/>
                <a:cs typeface="Times New Roman" pitchFamily="18" charset="0"/>
              </a:rPr>
              <a:t>сердечно-сосудистой</a:t>
            </a:r>
            <a:r>
              <a:rPr lang="ru-RU"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дыхательной</a:t>
            </a:r>
            <a:r>
              <a:rPr lang="ru-RU" sz="2000" dirty="0">
                <a:latin typeface="Times New Roman" pitchFamily="18" charset="0"/>
                <a:cs typeface="Times New Roman" pitchFamily="18" charset="0"/>
              </a:rPr>
              <a:t>, системы желез внутренней секреции и других</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lvl="0"/>
            <a:endParaRPr lang="ru-RU" sz="2000" dirty="0">
              <a:latin typeface="Times New Roman" pitchFamily="18" charset="0"/>
              <a:cs typeface="Times New Roman" pitchFamily="18" charset="0"/>
            </a:endParaRPr>
          </a:p>
          <a:p>
            <a:pPr lvl="0">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воспитывать </a:t>
            </a:r>
            <a:r>
              <a:rPr lang="ru-RU" sz="2000" dirty="0">
                <a:latin typeface="Times New Roman" pitchFamily="18" charset="0"/>
                <a:cs typeface="Times New Roman" pitchFamily="18" charset="0"/>
              </a:rPr>
              <a:t>привычку к здоровому образу жизни</a:t>
            </a:r>
          </a:p>
          <a:p>
            <a:r>
              <a:rPr lang="en-US" dirty="0" smtClean="0"/>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5" name="TextBox 4"/>
          <p:cNvSpPr txBox="1"/>
          <p:nvPr/>
        </p:nvSpPr>
        <p:spPr>
          <a:xfrm>
            <a:off x="285720" y="1785926"/>
            <a:ext cx="8358246" cy="2246769"/>
          </a:xfrm>
          <a:prstGeom prst="rect">
            <a:avLst/>
          </a:prstGeom>
          <a:noFill/>
        </p:spPr>
        <p:txBody>
          <a:bodyPr wrap="square" rtlCol="0">
            <a:spAutoFit/>
          </a:bodyPr>
          <a:lstStyle/>
          <a:p>
            <a:pPr lvl="0">
              <a:buFont typeface="Arial" pitchFamily="34" charset="0"/>
              <a:buChar char="•"/>
            </a:pPr>
            <a:r>
              <a:rPr lang="en-US" dirty="0"/>
              <a:t> </a:t>
            </a:r>
            <a:r>
              <a:rPr lang="en-US" dirty="0" smtClean="0"/>
              <a:t> </a:t>
            </a:r>
            <a:r>
              <a:rPr lang="ru-RU" sz="2000" dirty="0" smtClean="0">
                <a:latin typeface="Times New Roman" pitchFamily="18" charset="0"/>
                <a:cs typeface="Times New Roman" pitchFamily="18" charset="0"/>
              </a:rPr>
              <a:t>разминка </a:t>
            </a:r>
            <a:r>
              <a:rPr lang="ru-RU" sz="2000" dirty="0">
                <a:latin typeface="Times New Roman" pitchFamily="18" charset="0"/>
                <a:cs typeface="Times New Roman" pitchFamily="18" charset="0"/>
              </a:rPr>
              <a:t>в постели и </a:t>
            </a:r>
            <a:r>
              <a:rPr lang="ru-RU" sz="2000" dirty="0" err="1" smtClean="0">
                <a:latin typeface="Times New Roman" pitchFamily="18" charset="0"/>
                <a:cs typeface="Times New Roman" pitchFamily="18" charset="0"/>
              </a:rPr>
              <a:t>самомассаж</a:t>
            </a:r>
            <a:r>
              <a:rPr lang="ru-RU" sz="2000" dirty="0" smtClean="0">
                <a:latin typeface="Times New Roman" pitchFamily="18" charset="0"/>
                <a:cs typeface="Times New Roman" pitchFamily="18" charset="0"/>
              </a:rPr>
              <a:t>;</a:t>
            </a:r>
          </a:p>
          <a:p>
            <a:pPr lvl="0"/>
            <a:endParaRPr lang="ru-RU" sz="2000" dirty="0">
              <a:latin typeface="Times New Roman" pitchFamily="18" charset="0"/>
              <a:cs typeface="Times New Roman" pitchFamily="18" charset="0"/>
            </a:endParaRPr>
          </a:p>
          <a:p>
            <a:pPr lvl="0">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гимнастика </a:t>
            </a:r>
            <a:r>
              <a:rPr lang="ru-RU" sz="2000" dirty="0">
                <a:latin typeface="Times New Roman" pitchFamily="18" charset="0"/>
                <a:cs typeface="Times New Roman" pitchFamily="18" charset="0"/>
              </a:rPr>
              <a:t>игрового </a:t>
            </a:r>
            <a:r>
              <a:rPr lang="ru-RU" sz="2000" dirty="0" smtClean="0">
                <a:latin typeface="Times New Roman" pitchFamily="18" charset="0"/>
                <a:cs typeface="Times New Roman" pitchFamily="18" charset="0"/>
              </a:rPr>
              <a:t>характера;</a:t>
            </a:r>
          </a:p>
          <a:p>
            <a:pPr lvl="0"/>
            <a:endParaRPr lang="ru-RU" sz="2000" dirty="0">
              <a:latin typeface="Times New Roman" pitchFamily="18" charset="0"/>
              <a:cs typeface="Times New Roman" pitchFamily="18" charset="0"/>
            </a:endParaRPr>
          </a:p>
          <a:p>
            <a:pPr lvl="0">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гимнастика </a:t>
            </a:r>
            <a:r>
              <a:rPr lang="ru-RU" sz="2000" dirty="0">
                <a:latin typeface="Times New Roman" pitchFamily="18" charset="0"/>
                <a:cs typeface="Times New Roman" pitchFamily="18" charset="0"/>
              </a:rPr>
              <a:t>с использованием тренажеров или спортивного </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комплекса;</a:t>
            </a:r>
          </a:p>
          <a:p>
            <a:pPr lvl="0"/>
            <a:endParaRPr lang="ru-RU" sz="2000" dirty="0">
              <a:latin typeface="Times New Roman" pitchFamily="18" charset="0"/>
              <a:cs typeface="Times New Roman" pitchFamily="18" charset="0"/>
            </a:endParaRPr>
          </a:p>
          <a:p>
            <a:pPr>
              <a:buFont typeface="Arial" pitchFamily="34" charset="0"/>
              <a:buChar char="•"/>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пробежка </a:t>
            </a:r>
            <a:r>
              <a:rPr lang="ru-RU" sz="2000" dirty="0">
                <a:latin typeface="Times New Roman" pitchFamily="18" charset="0"/>
                <a:cs typeface="Times New Roman" pitchFamily="18" charset="0"/>
              </a:rPr>
              <a:t>по массажным </a:t>
            </a:r>
            <a:r>
              <a:rPr lang="ru-RU" sz="2000" dirty="0" smtClean="0">
                <a:latin typeface="Times New Roman" pitchFamily="18" charset="0"/>
                <a:cs typeface="Times New Roman" pitchFamily="18" charset="0"/>
              </a:rPr>
              <a:t>дорожкам.</a:t>
            </a:r>
            <a:endParaRPr lang="ru-RU" sz="2000" dirty="0">
              <a:latin typeface="Times New Roman" pitchFamily="18" charset="0"/>
              <a:cs typeface="Times New Roman" pitchFamily="18" charset="0"/>
            </a:endParaRPr>
          </a:p>
        </p:txBody>
      </p:sp>
      <p:sp>
        <p:nvSpPr>
          <p:cNvPr id="6" name="Прямоугольник 5"/>
          <p:cNvSpPr/>
          <p:nvPr/>
        </p:nvSpPr>
        <p:spPr>
          <a:xfrm>
            <a:off x="857224" y="214290"/>
            <a:ext cx="7000924" cy="1200329"/>
          </a:xfrm>
          <a:prstGeom prst="rect">
            <a:avLst/>
          </a:prstGeom>
        </p:spPr>
        <p:txBody>
          <a:bodyPr wrap="square">
            <a:spAutoFit/>
          </a:bodyPr>
          <a:lstStyle/>
          <a:p>
            <a:pPr algn="ctr"/>
            <a:r>
              <a:rPr lang="ru-RU" sz="3600" b="1" dirty="0" smtClean="0">
                <a:latin typeface="Times New Roman" pitchFamily="18" charset="0"/>
                <a:cs typeface="Times New Roman" pitchFamily="18" charset="0"/>
              </a:rPr>
              <a:t>ВАРИАНТЫ ГИМНАСТИКИ ПОСЛЕ СНА</a:t>
            </a:r>
            <a:endParaRPr lang="ru-RU"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214282" y="428604"/>
            <a:ext cx="8229600" cy="1143000"/>
          </a:xfrm>
        </p:spPr>
        <p:txBody>
          <a:bodyPr>
            <a:noAutofit/>
          </a:bodyPr>
          <a:lstStyle/>
          <a:p>
            <a:r>
              <a:rPr lang="ru-RU" sz="3600" b="1" dirty="0">
                <a:latin typeface="Times New Roman" pitchFamily="18" charset="0"/>
                <a:cs typeface="Times New Roman" pitchFamily="18" charset="0"/>
              </a:rPr>
              <a:t>РАЗМИНКА В ПОСТЕЛИ И САМОМАССАЖ</a:t>
            </a:r>
            <a:r>
              <a:rPr lang="ru-RU" dirty="0"/>
              <a:t/>
            </a:r>
            <a:br>
              <a:rPr lang="ru-RU" dirty="0"/>
            </a:br>
            <a:endParaRPr lang="ru-RU" dirty="0"/>
          </a:p>
        </p:txBody>
      </p:sp>
      <p:sp>
        <p:nvSpPr>
          <p:cNvPr id="5" name="TextBox 4"/>
          <p:cNvSpPr txBox="1"/>
          <p:nvPr/>
        </p:nvSpPr>
        <p:spPr>
          <a:xfrm>
            <a:off x="357158" y="1142984"/>
            <a:ext cx="7572428" cy="707886"/>
          </a:xfrm>
          <a:prstGeom prst="rect">
            <a:avLst/>
          </a:prstGeom>
          <a:noFill/>
        </p:spPr>
        <p:txBody>
          <a:bodyPr wrap="square" rtlCol="0">
            <a:spAutoFit/>
          </a:bodyPr>
          <a:lstStyle/>
          <a:p>
            <a:r>
              <a:rPr lang="ru-RU" sz="2000" dirty="0" smtClean="0">
                <a:latin typeface="Times New Roman" pitchFamily="18" charset="0"/>
                <a:cs typeface="Times New Roman" pitchFamily="18" charset="0"/>
              </a:rPr>
              <a:t>Дети</a:t>
            </a:r>
            <a:r>
              <a:rPr lang="ru-RU" sz="2000" dirty="0">
                <a:latin typeface="Times New Roman" pitchFamily="18" charset="0"/>
                <a:cs typeface="Times New Roman" pitchFamily="18" charset="0"/>
              </a:rPr>
              <a:t>, лежа в постели на спине, откинув одеяла, выполняют </a:t>
            </a:r>
            <a:r>
              <a:rPr lang="ru-RU" sz="2000" dirty="0" smtClean="0">
                <a:latin typeface="Times New Roman" pitchFamily="18" charset="0"/>
                <a:cs typeface="Times New Roman" pitchFamily="18" charset="0"/>
              </a:rPr>
              <a:t>5—6 </a:t>
            </a:r>
            <a:r>
              <a:rPr lang="ru-RU" sz="2000" dirty="0">
                <a:latin typeface="Times New Roman" pitchFamily="18" charset="0"/>
                <a:cs typeface="Times New Roman" pitchFamily="18" charset="0"/>
              </a:rPr>
              <a:t>упражнений общеразвивающего характера. </a:t>
            </a:r>
          </a:p>
        </p:txBody>
      </p:sp>
      <p:pic>
        <p:nvPicPr>
          <p:cNvPr id="6" name="Рисунок 5" descr="IMG_20210212_150716.jpg"/>
          <p:cNvPicPr>
            <a:picLocks noChangeAspect="1"/>
          </p:cNvPicPr>
          <p:nvPr/>
        </p:nvPicPr>
        <p:blipFill>
          <a:blip r:embed="rId3" cstate="email"/>
          <a:srcRect/>
          <a:stretch>
            <a:fillRect/>
          </a:stretch>
        </p:blipFill>
        <p:spPr>
          <a:xfrm>
            <a:off x="214282" y="2071678"/>
            <a:ext cx="3714776" cy="1683260"/>
          </a:xfrm>
          <a:prstGeom prst="rect">
            <a:avLst/>
          </a:prstGeom>
          <a:ln>
            <a:noFill/>
          </a:ln>
          <a:effectLst>
            <a:outerShdw blurRad="292100" dist="139700" dir="2700000" algn="tl" rotWithShape="0">
              <a:srgbClr val="333333">
                <a:alpha val="65000"/>
              </a:srgbClr>
            </a:outerShdw>
          </a:effectLst>
        </p:spPr>
      </p:pic>
      <p:pic>
        <p:nvPicPr>
          <p:cNvPr id="7" name="Рисунок 6" descr="IMG_20210212_150801.jpg"/>
          <p:cNvPicPr>
            <a:picLocks noChangeAspect="1"/>
          </p:cNvPicPr>
          <p:nvPr/>
        </p:nvPicPr>
        <p:blipFill>
          <a:blip r:embed="rId4" cstate="email"/>
          <a:stretch>
            <a:fillRect/>
          </a:stretch>
        </p:blipFill>
        <p:spPr>
          <a:xfrm>
            <a:off x="4429124" y="2000240"/>
            <a:ext cx="3024177" cy="2268133"/>
          </a:xfrm>
          <a:prstGeom prst="rect">
            <a:avLst/>
          </a:prstGeom>
          <a:ln>
            <a:noFill/>
          </a:ln>
          <a:effectLst>
            <a:outerShdw blurRad="292100" dist="139700" dir="2700000" algn="tl" rotWithShape="0">
              <a:srgbClr val="333333">
                <a:alpha val="65000"/>
              </a:srgbClr>
            </a:outerShdw>
          </a:effectLst>
        </p:spPr>
      </p:pic>
      <p:pic>
        <p:nvPicPr>
          <p:cNvPr id="9" name="Рисунок 8" descr="IMG_20210212_150922.jpg"/>
          <p:cNvPicPr>
            <a:picLocks noChangeAspect="1"/>
          </p:cNvPicPr>
          <p:nvPr/>
        </p:nvPicPr>
        <p:blipFill>
          <a:blip r:embed="rId5" cstate="email"/>
          <a:stretch>
            <a:fillRect/>
          </a:stretch>
        </p:blipFill>
        <p:spPr>
          <a:xfrm>
            <a:off x="4429124" y="4357694"/>
            <a:ext cx="3000364" cy="2250273"/>
          </a:xfrm>
          <a:prstGeom prst="rect">
            <a:avLst/>
          </a:prstGeom>
          <a:ln>
            <a:noFill/>
          </a:ln>
          <a:effectLst>
            <a:outerShdw blurRad="292100" dist="139700" dir="2700000" algn="tl" rotWithShape="0">
              <a:srgbClr val="333333">
                <a:alpha val="65000"/>
              </a:srgbClr>
            </a:outerShdw>
          </a:effectLst>
        </p:spPr>
      </p:pic>
      <p:pic>
        <p:nvPicPr>
          <p:cNvPr id="10" name="Рисунок 9" descr="IMG_20210212_150831.jpg"/>
          <p:cNvPicPr>
            <a:picLocks noChangeAspect="1"/>
          </p:cNvPicPr>
          <p:nvPr/>
        </p:nvPicPr>
        <p:blipFill>
          <a:blip r:embed="rId6" cstate="email"/>
          <a:stretch>
            <a:fillRect/>
          </a:stretch>
        </p:blipFill>
        <p:spPr>
          <a:xfrm>
            <a:off x="642910" y="4143380"/>
            <a:ext cx="2857488" cy="214311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a:xfrm>
            <a:off x="357158" y="428604"/>
            <a:ext cx="8229600" cy="1143000"/>
          </a:xfrm>
        </p:spPr>
        <p:txBody>
          <a:bodyPr>
            <a:normAutofit fontScale="90000"/>
          </a:bodyPr>
          <a:lstStyle/>
          <a:p>
            <a:r>
              <a:rPr lang="ru-RU" sz="4000" b="1" i="1" dirty="0">
                <a:latin typeface="Times New Roman" pitchFamily="18" charset="0"/>
                <a:cs typeface="Times New Roman" pitchFamily="18" charset="0"/>
              </a:rPr>
              <a:t>ГИМНАСТИКА ИГРОВОГО ХАРАКТЕРА</a:t>
            </a:r>
            <a:r>
              <a:rPr lang="ru-RU" dirty="0"/>
              <a:t/>
            </a:r>
            <a:br>
              <a:rPr lang="ru-RU" dirty="0"/>
            </a:br>
            <a:endParaRPr lang="ru-RU" dirty="0"/>
          </a:p>
        </p:txBody>
      </p:sp>
      <p:sp>
        <p:nvSpPr>
          <p:cNvPr id="5" name="TextBox 4"/>
          <p:cNvSpPr txBox="1"/>
          <p:nvPr/>
        </p:nvSpPr>
        <p:spPr>
          <a:xfrm>
            <a:off x="500034" y="1428736"/>
            <a:ext cx="7358114" cy="1600438"/>
          </a:xfrm>
          <a:prstGeom prst="rect">
            <a:avLst/>
          </a:prstGeom>
          <a:noFill/>
        </p:spPr>
        <p:txBody>
          <a:bodyPr wrap="square" rtlCol="0">
            <a:spAutoFit/>
          </a:bodyPr>
          <a:lstStyle/>
          <a:p>
            <a:r>
              <a:rPr lang="ru-RU" sz="2000" dirty="0" smtClean="0">
                <a:latin typeface="Times New Roman" pitchFamily="18" charset="0"/>
                <a:cs typeface="Times New Roman" pitchFamily="18" charset="0"/>
              </a:rPr>
              <a:t>Состоит </a:t>
            </a:r>
            <a:r>
              <a:rPr lang="ru-RU" sz="2000" dirty="0">
                <a:latin typeface="Times New Roman" pitchFamily="18" charset="0"/>
                <a:cs typeface="Times New Roman" pitchFamily="18" charset="0"/>
              </a:rPr>
              <a:t>из </a:t>
            </a:r>
            <a:r>
              <a:rPr lang="ru-RU" sz="2000" dirty="0" smtClean="0">
                <a:latin typeface="Times New Roman" pitchFamily="18" charset="0"/>
                <a:cs typeface="Times New Roman" pitchFamily="18" charset="0"/>
              </a:rPr>
              <a:t>3—6 </a:t>
            </a:r>
            <a:r>
              <a:rPr lang="ru-RU" sz="2000" dirty="0">
                <a:latin typeface="Times New Roman" pitchFamily="18" charset="0"/>
                <a:cs typeface="Times New Roman" pitchFamily="18" charset="0"/>
              </a:rPr>
              <a:t>имитационных упражнений. Дети подражают движениям птиц, животных, растений, создают различные образы («лыжник», «конькобежец», «гимнаст», «петрушка», «цветок» и т. д.)</a:t>
            </a:r>
          </a:p>
          <a:p>
            <a:endParaRPr lang="ru-RU" dirty="0"/>
          </a:p>
        </p:txBody>
      </p:sp>
      <p:pic>
        <p:nvPicPr>
          <p:cNvPr id="7" name="Рисунок 6" descr="IMG_20210316_150802.jpg"/>
          <p:cNvPicPr>
            <a:picLocks noChangeAspect="1"/>
          </p:cNvPicPr>
          <p:nvPr/>
        </p:nvPicPr>
        <p:blipFill>
          <a:blip r:embed="rId3" cstate="email"/>
          <a:stretch>
            <a:fillRect/>
          </a:stretch>
        </p:blipFill>
        <p:spPr>
          <a:xfrm>
            <a:off x="142844" y="2857496"/>
            <a:ext cx="3810026" cy="2857520"/>
          </a:xfrm>
          <a:prstGeom prst="rect">
            <a:avLst/>
          </a:prstGeom>
          <a:ln>
            <a:noFill/>
          </a:ln>
          <a:effectLst>
            <a:outerShdw blurRad="292100" dist="139700" dir="2700000" algn="tl" rotWithShape="0">
              <a:srgbClr val="333333">
                <a:alpha val="65000"/>
              </a:srgbClr>
            </a:outerShdw>
          </a:effectLst>
        </p:spPr>
      </p:pic>
      <p:pic>
        <p:nvPicPr>
          <p:cNvPr id="8" name="Рисунок 7" descr="IMG_20210316_150856.jpg"/>
          <p:cNvPicPr>
            <a:picLocks noChangeAspect="1"/>
          </p:cNvPicPr>
          <p:nvPr/>
        </p:nvPicPr>
        <p:blipFill>
          <a:blip r:embed="rId4" cstate="email"/>
          <a:stretch>
            <a:fillRect/>
          </a:stretch>
        </p:blipFill>
        <p:spPr>
          <a:xfrm>
            <a:off x="4214810" y="2928934"/>
            <a:ext cx="3714776" cy="278608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a:xfrm>
            <a:off x="214282" y="785794"/>
            <a:ext cx="8229600" cy="1143000"/>
          </a:xfrm>
        </p:spPr>
        <p:txBody>
          <a:bodyPr>
            <a:normAutofit fontScale="90000"/>
          </a:bodyPr>
          <a:lstStyle/>
          <a:p>
            <a:r>
              <a:rPr lang="ru-RU" sz="3600" b="1" dirty="0">
                <a:latin typeface="Times New Roman" pitchFamily="18" charset="0"/>
                <a:cs typeface="Times New Roman" pitchFamily="18" charset="0"/>
              </a:rPr>
              <a:t>ГИМНАСТИКА С ИСПОЛЬЗОВАНИЕМ ТРЕНАЖОРОВ ИЛИ СПОРТИВНОГО КОМПЛЕКСА</a:t>
            </a:r>
            <a:r>
              <a:rPr lang="ru-RU" dirty="0"/>
              <a:t/>
            </a:r>
            <a:br>
              <a:rPr lang="ru-RU" dirty="0"/>
            </a:br>
            <a:endParaRPr lang="ru-RU" dirty="0"/>
          </a:p>
        </p:txBody>
      </p:sp>
      <p:sp>
        <p:nvSpPr>
          <p:cNvPr id="5" name="TextBox 4"/>
          <p:cNvSpPr txBox="1"/>
          <p:nvPr/>
        </p:nvSpPr>
        <p:spPr>
          <a:xfrm>
            <a:off x="357158" y="1714488"/>
            <a:ext cx="7643866" cy="1015663"/>
          </a:xfrm>
          <a:prstGeom prst="rect">
            <a:avLst/>
          </a:prstGeom>
          <a:noFill/>
        </p:spPr>
        <p:txBody>
          <a:bodyPr wrap="square" rtlCol="0">
            <a:spAutoFit/>
          </a:bodyPr>
          <a:lstStyle/>
          <a:p>
            <a:r>
              <a:rPr lang="ru-RU" sz="2000" dirty="0" smtClean="0">
                <a:latin typeface="Times New Roman" pitchFamily="18" charset="0"/>
                <a:cs typeface="Times New Roman" pitchFamily="18" charset="0"/>
              </a:rPr>
              <a:t>Комплекс </a:t>
            </a:r>
            <a:r>
              <a:rPr lang="ru-RU" sz="2000" dirty="0">
                <a:latin typeface="Times New Roman" pitchFamily="18" charset="0"/>
                <a:cs typeface="Times New Roman" pitchFamily="18" charset="0"/>
              </a:rPr>
              <a:t>гимнастики после дневного сна начинается с небольшой разминки, которая включает разные виды ходьбы, бега, прыжков, упражнения на профилактику плоскостопия и нарушения осанки. </a:t>
            </a:r>
          </a:p>
        </p:txBody>
      </p:sp>
      <p:pic>
        <p:nvPicPr>
          <p:cNvPr id="6" name="Рисунок 5" descr="IMG_20210212_151007.jpg"/>
          <p:cNvPicPr>
            <a:picLocks noChangeAspect="1"/>
          </p:cNvPicPr>
          <p:nvPr/>
        </p:nvPicPr>
        <p:blipFill>
          <a:blip r:embed="rId3" cstate="email"/>
          <a:stretch>
            <a:fillRect/>
          </a:stretch>
        </p:blipFill>
        <p:spPr>
          <a:xfrm>
            <a:off x="0" y="2857496"/>
            <a:ext cx="1857370" cy="2476493"/>
          </a:xfrm>
          <a:prstGeom prst="rect">
            <a:avLst/>
          </a:prstGeom>
          <a:ln>
            <a:noFill/>
          </a:ln>
          <a:effectLst>
            <a:outerShdw blurRad="292100" dist="139700" dir="2700000" algn="tl" rotWithShape="0">
              <a:srgbClr val="333333">
                <a:alpha val="65000"/>
              </a:srgbClr>
            </a:outerShdw>
          </a:effectLst>
        </p:spPr>
      </p:pic>
      <p:pic>
        <p:nvPicPr>
          <p:cNvPr id="7" name="Рисунок 6" descr="IMG_20210212_151048.jpg"/>
          <p:cNvPicPr>
            <a:picLocks noChangeAspect="1"/>
          </p:cNvPicPr>
          <p:nvPr/>
        </p:nvPicPr>
        <p:blipFill>
          <a:blip r:embed="rId4" cstate="email"/>
          <a:stretch>
            <a:fillRect/>
          </a:stretch>
        </p:blipFill>
        <p:spPr>
          <a:xfrm>
            <a:off x="6429388" y="4822041"/>
            <a:ext cx="2714612" cy="2035959"/>
          </a:xfrm>
          <a:prstGeom prst="rect">
            <a:avLst/>
          </a:prstGeom>
          <a:ln>
            <a:noFill/>
          </a:ln>
          <a:effectLst>
            <a:outerShdw blurRad="292100" dist="139700" dir="2700000" algn="tl" rotWithShape="0">
              <a:srgbClr val="333333">
                <a:alpha val="65000"/>
              </a:srgbClr>
            </a:outerShdw>
          </a:effectLst>
        </p:spPr>
      </p:pic>
      <p:pic>
        <p:nvPicPr>
          <p:cNvPr id="8" name="Рисунок 7" descr="IMG_20210212_151654.jpg"/>
          <p:cNvPicPr>
            <a:picLocks noChangeAspect="1"/>
          </p:cNvPicPr>
          <p:nvPr/>
        </p:nvPicPr>
        <p:blipFill>
          <a:blip r:embed="rId5" cstate="email"/>
          <a:stretch>
            <a:fillRect/>
          </a:stretch>
        </p:blipFill>
        <p:spPr>
          <a:xfrm>
            <a:off x="6429388" y="2714620"/>
            <a:ext cx="2714612" cy="2035959"/>
          </a:xfrm>
          <a:prstGeom prst="rect">
            <a:avLst/>
          </a:prstGeom>
          <a:ln>
            <a:noFill/>
          </a:ln>
          <a:effectLst>
            <a:outerShdw blurRad="292100" dist="139700" dir="2700000" algn="tl" rotWithShape="0">
              <a:srgbClr val="333333">
                <a:alpha val="65000"/>
              </a:srgbClr>
            </a:outerShdw>
          </a:effectLst>
        </p:spPr>
      </p:pic>
      <p:pic>
        <p:nvPicPr>
          <p:cNvPr id="9" name="Рисунок 8" descr="IMG_20210212_151519.jpg"/>
          <p:cNvPicPr>
            <a:picLocks noChangeAspect="1"/>
          </p:cNvPicPr>
          <p:nvPr/>
        </p:nvPicPr>
        <p:blipFill>
          <a:blip r:embed="rId6" cstate="email"/>
          <a:srcRect/>
          <a:stretch>
            <a:fillRect/>
          </a:stretch>
        </p:blipFill>
        <p:spPr>
          <a:xfrm>
            <a:off x="3857620" y="2786058"/>
            <a:ext cx="2428892" cy="2507248"/>
          </a:xfrm>
          <a:prstGeom prst="rect">
            <a:avLst/>
          </a:prstGeom>
          <a:ln>
            <a:noFill/>
          </a:ln>
          <a:effectLst>
            <a:outerShdw blurRad="292100" dist="139700" dir="2700000" algn="tl" rotWithShape="0">
              <a:srgbClr val="333333">
                <a:alpha val="65000"/>
              </a:srgbClr>
            </a:outerShdw>
          </a:effectLst>
        </p:spPr>
      </p:pic>
      <p:pic>
        <p:nvPicPr>
          <p:cNvPr id="10" name="Рисунок 9" descr="IMG_20210212_151134.jpg"/>
          <p:cNvPicPr>
            <a:picLocks noChangeAspect="1"/>
          </p:cNvPicPr>
          <p:nvPr/>
        </p:nvPicPr>
        <p:blipFill>
          <a:blip r:embed="rId7" cstate="email"/>
          <a:stretch>
            <a:fillRect/>
          </a:stretch>
        </p:blipFill>
        <p:spPr>
          <a:xfrm>
            <a:off x="1857356" y="3929066"/>
            <a:ext cx="2089544" cy="278605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a:xfrm>
            <a:off x="214282" y="357166"/>
            <a:ext cx="8229600" cy="1143000"/>
          </a:xfrm>
        </p:spPr>
        <p:txBody>
          <a:bodyPr>
            <a:normAutofit fontScale="90000"/>
          </a:bodyPr>
          <a:lstStyle/>
          <a:p>
            <a:r>
              <a:rPr lang="ru-RU" sz="4000" b="1" dirty="0">
                <a:latin typeface="Times New Roman" pitchFamily="18" charset="0"/>
                <a:cs typeface="Times New Roman" pitchFamily="18" charset="0"/>
              </a:rPr>
              <a:t>ПРОБЕЖКИ ПО МАССАЖНЫМ ДОРОЖКАМ</a:t>
            </a:r>
            <a:r>
              <a:rPr lang="ru-RU" dirty="0"/>
              <a:t/>
            </a:r>
            <a:br>
              <a:rPr lang="ru-RU" dirty="0"/>
            </a:br>
            <a:endParaRPr lang="ru-RU" dirty="0"/>
          </a:p>
        </p:txBody>
      </p:sp>
      <p:sp>
        <p:nvSpPr>
          <p:cNvPr id="5" name="TextBox 4"/>
          <p:cNvSpPr txBox="1"/>
          <p:nvPr/>
        </p:nvSpPr>
        <p:spPr>
          <a:xfrm>
            <a:off x="428596" y="1214422"/>
            <a:ext cx="7072362" cy="1015663"/>
          </a:xfrm>
          <a:prstGeom prst="rect">
            <a:avLst/>
          </a:prstGeom>
          <a:noFill/>
        </p:spPr>
        <p:txBody>
          <a:bodyPr wrap="square" rtlCol="0">
            <a:spAutoFit/>
          </a:bodyPr>
          <a:lstStyle/>
          <a:p>
            <a:r>
              <a:rPr lang="ru-RU" sz="2000" dirty="0">
                <a:latin typeface="Times New Roman" pitchFamily="18" charset="0"/>
                <a:cs typeface="Times New Roman" pitchFamily="18" charset="0"/>
              </a:rPr>
              <a:t>Массажную дорожку составляют из пособий и предметов, способствующих массажу стопы (ребристая доска, резиновые коврики, кольца с шипами и </a:t>
            </a:r>
            <a:r>
              <a:rPr lang="ru-RU" sz="2000" dirty="0" err="1">
                <a:latin typeface="Times New Roman" pitchFamily="18" charset="0"/>
                <a:cs typeface="Times New Roman" pitchFamily="18" charset="0"/>
              </a:rPr>
              <a:t>др</a:t>
            </a:r>
            <a:r>
              <a:rPr lang="ru-RU" sz="2000" dirty="0">
                <a:latin typeface="Times New Roman" pitchFamily="18" charset="0"/>
                <a:cs typeface="Times New Roman" pitchFamily="18" charset="0"/>
              </a:rPr>
              <a:t>). </a:t>
            </a:r>
          </a:p>
        </p:txBody>
      </p:sp>
      <p:pic>
        <p:nvPicPr>
          <p:cNvPr id="6" name="Рисунок 5" descr="IMG_20210212_151324_1.jpg"/>
          <p:cNvPicPr>
            <a:picLocks noChangeAspect="1"/>
          </p:cNvPicPr>
          <p:nvPr/>
        </p:nvPicPr>
        <p:blipFill>
          <a:blip r:embed="rId3" cstate="email"/>
          <a:stretch>
            <a:fillRect/>
          </a:stretch>
        </p:blipFill>
        <p:spPr>
          <a:xfrm>
            <a:off x="142844" y="2714620"/>
            <a:ext cx="3929090" cy="2946818"/>
          </a:xfrm>
          <a:prstGeom prst="rect">
            <a:avLst/>
          </a:prstGeom>
          <a:ln>
            <a:noFill/>
          </a:ln>
          <a:effectLst>
            <a:outerShdw blurRad="292100" dist="139700" dir="2700000" algn="tl" rotWithShape="0">
              <a:srgbClr val="333333">
                <a:alpha val="65000"/>
              </a:srgbClr>
            </a:outerShdw>
          </a:effectLst>
        </p:spPr>
      </p:pic>
      <p:pic>
        <p:nvPicPr>
          <p:cNvPr id="7" name="Рисунок 6" descr="IMG_20210212_151351.jpg"/>
          <p:cNvPicPr>
            <a:picLocks noChangeAspect="1"/>
          </p:cNvPicPr>
          <p:nvPr/>
        </p:nvPicPr>
        <p:blipFill>
          <a:blip r:embed="rId4" cstate="email"/>
          <a:stretch>
            <a:fillRect/>
          </a:stretch>
        </p:blipFill>
        <p:spPr>
          <a:xfrm>
            <a:off x="4214810" y="2928934"/>
            <a:ext cx="3333773" cy="250033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XIbUE1.jpg"/>
          <p:cNvPicPr>
            <a:picLocks noGrp="1" noChangeAspect="1"/>
          </p:cNvPicPr>
          <p:nvPr>
            <p:ph idx="1"/>
          </p:nvPr>
        </p:nvPicPr>
        <p:blipFill>
          <a:blip r:embed="rId2" cstate="email"/>
          <a:stretch>
            <a:fillRect/>
          </a:stretch>
        </p:blipFill>
        <p:spPr>
          <a:xfrm>
            <a:off x="0" y="0"/>
            <a:ext cx="9144026" cy="6858000"/>
          </a:xfrm>
        </p:spPr>
      </p:pic>
      <p:sp>
        <p:nvSpPr>
          <p:cNvPr id="2" name="Заголовок 1"/>
          <p:cNvSpPr>
            <a:spLocks noGrp="1"/>
          </p:cNvSpPr>
          <p:nvPr>
            <p:ph type="title"/>
          </p:nvPr>
        </p:nvSpPr>
        <p:spPr>
          <a:xfrm>
            <a:off x="428596" y="-142900"/>
            <a:ext cx="8229600" cy="1143000"/>
          </a:xfrm>
        </p:spPr>
        <p:txBody>
          <a:bodyPr>
            <a:normAutofit/>
          </a:bodyPr>
          <a:lstStyle/>
          <a:p>
            <a:r>
              <a:rPr lang="ru-RU" sz="3600" b="1" dirty="0" smtClean="0">
                <a:latin typeface="Times New Roman" pitchFamily="18" charset="0"/>
                <a:cs typeface="Times New Roman" pitchFamily="18" charset="0"/>
              </a:rPr>
              <a:t>МЕТОДИКА ПРОВЕДЕНИЯ</a:t>
            </a:r>
            <a:endParaRPr lang="ru-RU" sz="3600" dirty="0">
              <a:latin typeface="Times New Roman" pitchFamily="18" charset="0"/>
              <a:cs typeface="Times New Roman" pitchFamily="18" charset="0"/>
            </a:endParaRPr>
          </a:p>
        </p:txBody>
      </p:sp>
      <p:sp>
        <p:nvSpPr>
          <p:cNvPr id="5" name="TextBox 4"/>
          <p:cNvSpPr txBox="1"/>
          <p:nvPr/>
        </p:nvSpPr>
        <p:spPr>
          <a:xfrm>
            <a:off x="142844" y="857232"/>
            <a:ext cx="8572560" cy="5909310"/>
          </a:xfrm>
          <a:prstGeom prst="rect">
            <a:avLst/>
          </a:prstGeom>
          <a:noFill/>
        </p:spPr>
        <p:txBody>
          <a:bodyPr wrap="square" rtlCol="0">
            <a:spAutoFit/>
          </a:bodyPr>
          <a:lstStyle/>
          <a:p>
            <a:r>
              <a:rPr lang="ru-RU" dirty="0" smtClean="0">
                <a:latin typeface="Times New Roman" pitchFamily="18" charset="0"/>
                <a:cs typeface="Times New Roman" pitchFamily="18" charset="0"/>
              </a:rPr>
              <a:t>Длительность </a:t>
            </a:r>
            <a:r>
              <a:rPr lang="ru-RU" dirty="0">
                <a:latin typeface="Times New Roman" pitchFamily="18" charset="0"/>
                <a:cs typeface="Times New Roman" pitchFamily="18" charset="0"/>
              </a:rPr>
              <a:t>гимнастики после дневного сна может быть от минимально 7 до 15 минут, в зависимости  от возраста детей.</a:t>
            </a:r>
          </a:p>
          <a:p>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Пробуждение детей происходит под звуки плавной музыки, громкость которой медленно нарастает.</a:t>
            </a:r>
          </a:p>
          <a:p>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Длительность гимнастики в постели — около 2—З минут</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Главное правило — исключить резкие движения, которые могут вызвать растяжение мышц, перевозбуждение, перепад кровяного давления и, как следствие, головокружение.</a:t>
            </a:r>
          </a:p>
          <a:p>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Затем дети переходят в «холодную» комнату босиком и в трусиках. Там они выполняют корригирующую ходьбу </a:t>
            </a:r>
            <a:r>
              <a:rPr lang="ru-RU" dirty="0" smtClean="0">
                <a:latin typeface="Times New Roman" pitchFamily="18" charset="0"/>
                <a:cs typeface="Times New Roman" pitchFamily="18" charset="0"/>
              </a:rPr>
              <a:t>или </a:t>
            </a:r>
            <a:r>
              <a:rPr lang="ru-RU" dirty="0">
                <a:latin typeface="Times New Roman" pitchFamily="18" charset="0"/>
                <a:cs typeface="Times New Roman" pitchFamily="18" charset="0"/>
              </a:rPr>
              <a:t>комплекс упражнений, направленных на профилактику плоскостопия</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Длительность части гимнастики — 2—З минуты.</a:t>
            </a:r>
          </a:p>
          <a:p>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Далее дети выполняют комплекс упражнений или несколько физкультминуток, направленных на профилактику нарушений осанки</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Они выполняются в течение 2—З минут.</a:t>
            </a:r>
          </a:p>
          <a:p>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Затем можно выполнить комплекс упражнений дыхательной гимнастики, что очень важно для укрепления иммунитета, профилактики простудных заболеваний и заболеваний верхних дыхательных путей.</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528</Words>
  <Application>Microsoft Office PowerPoint</Application>
  <PresentationFormat>Экран (4:3)</PresentationFormat>
  <Paragraphs>54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Муниципальное бюджетное дошкольное образовательное учреждение «Детский сад общеразвивающего вида № 101» </vt:lpstr>
      <vt:lpstr>Гимнастика после дневного сна – это комплекс мероприятий облегчающих переход от сна к бодрствованию, имеющая при правильном руководстве и систематическом ее выполнении оздоровительный характер. </vt:lpstr>
      <vt:lpstr>ЦЕЛЬ:  пробудить организм, нормализовать сердечно - сосудистую, дыхательную системы, снять сонливость, вялость; укреплять здоровье детей.   </vt:lpstr>
      <vt:lpstr>Слайд 4</vt:lpstr>
      <vt:lpstr>РАЗМИНКА В ПОСТЕЛИ И САМОМАССАЖ </vt:lpstr>
      <vt:lpstr>ГИМНАСТИКА ИГРОВОГО ХАРАКТЕРА </vt:lpstr>
      <vt:lpstr>ГИМНАСТИКА С ИСПОЛЬЗОВАНИЕМ ТРЕНАЖОРОВ ИЛИ СПОРТИВНОГО КОМПЛЕКСА </vt:lpstr>
      <vt:lpstr>ПРОБЕЖКИ ПО МАССАЖНЫМ ДОРОЖКАМ </vt:lpstr>
      <vt:lpstr>МЕТОДИКА ПРОВЕДЕНИЯ</vt:lpstr>
      <vt:lpstr>ТАКИМ ОБРАЗОМ</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Kat</dc:creator>
  <cp:lastModifiedBy>Kat</cp:lastModifiedBy>
  <cp:revision>11</cp:revision>
  <dcterms:created xsi:type="dcterms:W3CDTF">2021-03-14T14:38:33Z</dcterms:created>
  <dcterms:modified xsi:type="dcterms:W3CDTF">2021-05-22T17:47:08Z</dcterms:modified>
</cp:coreProperties>
</file>