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media/image75.png" ContentType="image/png"/>
  <Override PartName="/ppt/media/image9.png" ContentType="image/png"/>
  <Override PartName="/ppt/media/image57.png" ContentType="image/png"/>
  <Override PartName="/ppt/media/image1.png" ContentType="image/png"/>
  <Override PartName="/ppt/media/image58.png" ContentType="image/png"/>
  <Override PartName="/ppt/media/image2.png" ContentType="image/png"/>
  <Override PartName="/ppt/media/image59.png" ContentType="image/png"/>
  <Override PartName="/ppt/media/image3.png" ContentType="image/png"/>
  <Override PartName="/ppt/media/image70.png" ContentType="image/png"/>
  <Override PartName="/ppt/media/image4.png" ContentType="image/png"/>
  <Override PartName="/ppt/media/image71.png" ContentType="image/png"/>
  <Override PartName="/ppt/media/image5.png" ContentType="image/png"/>
  <Override PartName="/ppt/media/image72.png" ContentType="image/png"/>
  <Override PartName="/ppt/media/image6.png" ContentType="image/png"/>
  <Override PartName="/ppt/media/image73.png" ContentType="image/png"/>
  <Override PartName="/ppt/media/image7.png" ContentType="image/png"/>
  <Override PartName="/ppt/media/image74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64.jpeg" ContentType="image/jpeg"/>
  <Override PartName="/ppt/media/image26.png" ContentType="image/png"/>
  <Override PartName="/ppt/media/image27.png" ContentType="image/png"/>
  <Override PartName="/ppt/media/image100.png" ContentType="image/png"/>
  <Override PartName="/ppt/media/image28.png" ContentType="image/png"/>
  <Override PartName="/ppt/media/image101.png" ContentType="image/png"/>
  <Override PartName="/ppt/media/image29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38.png" ContentType="image/png"/>
  <Override PartName="/ppt/media/image39.png" ContentType="image/png"/>
  <Override PartName="/ppt/media/image40.png" ContentType="image/png"/>
  <Override PartName="/ppt/media/image41.png" ContentType="image/png"/>
  <Override PartName="/ppt/media/image42.png" ContentType="image/png"/>
  <Override PartName="/ppt/media/image43.png" ContentType="image/png"/>
  <Override PartName="/ppt/media/image44.png" ContentType="image/png"/>
  <Override PartName="/ppt/media/image45.png" ContentType="image/png"/>
  <Override PartName="/ppt/media/image46.png" ContentType="image/png"/>
  <Override PartName="/ppt/media/image47.png" ContentType="image/png"/>
  <Override PartName="/ppt/media/image48.png" ContentType="image/png"/>
  <Override PartName="/ppt/media/image49.png" ContentType="image/png"/>
  <Override PartName="/ppt/media/image50.png" ContentType="image/png"/>
  <Override PartName="/ppt/media/image51.png" ContentType="image/png"/>
  <Override PartName="/ppt/media/image52.png" ContentType="image/png"/>
  <Override PartName="/ppt/media/image53.png" ContentType="image/png"/>
  <Override PartName="/ppt/media/image54.png" ContentType="image/png"/>
  <Override PartName="/ppt/media/image55.png" ContentType="image/png"/>
  <Override PartName="/ppt/media/image56.png" ContentType="image/png"/>
  <Override PartName="/ppt/media/image60.png" ContentType="image/png"/>
  <Override PartName="/ppt/media/image61.png" ContentType="image/png"/>
  <Override PartName="/ppt/media/image62.png" ContentType="image/png"/>
  <Override PartName="/ppt/media/image63.png" ContentType="image/png"/>
  <Override PartName="/ppt/media/image65.png" ContentType="image/png"/>
  <Override PartName="/ppt/media/image66.png" ContentType="image/png"/>
  <Override PartName="/ppt/media/image67.png" ContentType="image/png"/>
  <Override PartName="/ppt/media/image68.png" ContentType="image/png"/>
  <Override PartName="/ppt/media/image69.png" ContentType="image/png"/>
  <Override PartName="/ppt/media/image76.png" ContentType="image/png"/>
  <Override PartName="/ppt/media/image77.png" ContentType="image/png"/>
  <Override PartName="/ppt/media/image78.png" ContentType="image/png"/>
  <Override PartName="/ppt/media/image79.png" ContentType="image/png"/>
  <Override PartName="/ppt/media/image80.png" ContentType="image/png"/>
  <Override PartName="/ppt/media/image81.png" ContentType="image/png"/>
  <Override PartName="/ppt/media/image82.png" ContentType="image/png"/>
  <Override PartName="/ppt/media/image83.png" ContentType="image/png"/>
  <Override PartName="/ppt/media/image84.png" ContentType="image/png"/>
  <Override PartName="/ppt/media/image85.png" ContentType="image/png"/>
  <Override PartName="/ppt/media/image86.png" ContentType="image/png"/>
  <Override PartName="/ppt/media/image87.png" ContentType="image/png"/>
  <Override PartName="/ppt/media/image88.png" ContentType="image/png"/>
  <Override PartName="/ppt/media/image89.png" ContentType="image/png"/>
  <Override PartName="/ppt/media/image90.png" ContentType="image/png"/>
  <Override PartName="/ppt/media/image91.png" ContentType="image/png"/>
  <Override PartName="/ppt/media/image92.png" ContentType="image/png"/>
  <Override PartName="/ppt/media/image93.png" ContentType="image/png"/>
  <Override PartName="/ppt/media/image94.png" ContentType="image/png"/>
  <Override PartName="/ppt/media/image95.png" ContentType="image/png"/>
  <Override PartName="/ppt/media/image96.png" ContentType="image/png"/>
  <Override PartName="/ppt/media/image97.png" ContentType="image/png"/>
  <Override PartName="/ppt/media/image98.png" ContentType="image/png"/>
  <Override PartName="/ppt/media/image99.png" ContentType="image/png"/>
  <Override PartName="/ppt/media/image102.png" ContentType="image/png"/>
  <Override PartName="/ppt/media/image103.png" ContentType="image/png"/>
  <Override PartName="/ppt/media/image104.png" ContentType="image/png"/>
  <Override PartName="/ppt/media/image10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8288000" cy="10287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18286920" cy="10285920"/>
          </a:xfrm>
          <a:custGeom>
            <a:avLst/>
            <a:gdLst/>
            <a:ah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43c57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0"/>
            <a:ext cx="18286920" cy="10285920"/>
          </a:xfrm>
          <a:custGeom>
            <a:avLst/>
            <a:gdLst/>
            <a:ah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43c57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PlaceHolder 2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65.png"/><Relationship Id="rId2" Type="http://schemas.openxmlformats.org/officeDocument/2006/relationships/image" Target="../media/image66.png"/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8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72.png"/><Relationship Id="rId2" Type="http://schemas.openxmlformats.org/officeDocument/2006/relationships/image" Target="../media/image73.png"/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image" Target="../media/image78.png"/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6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82.png"/><Relationship Id="rId2" Type="http://schemas.openxmlformats.org/officeDocument/2006/relationships/image" Target="../media/image83.png"/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6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87.png"/><Relationship Id="rId2" Type="http://schemas.openxmlformats.org/officeDocument/2006/relationships/image" Target="../media/image88.png"/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6" Type="http://schemas.openxmlformats.org/officeDocument/2006/relationships/image" Target="../media/image92.png"/><Relationship Id="rId7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93.png"/><Relationship Id="rId2" Type="http://schemas.openxmlformats.org/officeDocument/2006/relationships/image" Target="../media/image94.png"/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6" Type="http://schemas.openxmlformats.org/officeDocument/2006/relationships/image" Target="../media/image98.png"/><Relationship Id="rId7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99.png"/><Relationship Id="rId2" Type="http://schemas.openxmlformats.org/officeDocument/2006/relationships/image" Target="../media/image100.png"/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6" Type="http://schemas.openxmlformats.org/officeDocument/2006/relationships/image" Target="../media/image104.png"/><Relationship Id="rId7" Type="http://schemas.openxmlformats.org/officeDocument/2006/relationships/image" Target="../media/image105.png"/><Relationship Id="rId8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8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8" Type="http://schemas.openxmlformats.org/officeDocument/2006/relationships/image" Target="../media/image64.jpeg"/><Relationship Id="rId9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Рисунок 8" descr=""/>
          <p:cNvPicPr/>
          <p:nvPr/>
        </p:nvPicPr>
        <p:blipFill>
          <a:blip r:embed="rId1"/>
          <a:stretch/>
        </p:blipFill>
        <p:spPr>
          <a:xfrm>
            <a:off x="33840" y="0"/>
            <a:ext cx="18219600" cy="1028592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0" y="0"/>
            <a:ext cx="18286920" cy="10285920"/>
          </a:xfrm>
          <a:custGeom>
            <a:avLst/>
            <a:gdLst/>
            <a:ah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2"/>
          <p:cNvSpPr/>
          <p:nvPr/>
        </p:nvSpPr>
        <p:spPr>
          <a:xfrm>
            <a:off x="-33840" y="0"/>
            <a:ext cx="18286920" cy="10285920"/>
          </a:xfrm>
          <a:custGeom>
            <a:avLst/>
            <a:gdLst/>
            <a:ah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9379019" y="0"/>
                </a:lnTo>
                <a:lnTo>
                  <a:pt x="18288000" y="8908981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ebeae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1" name="CustomShape 3"/>
          <p:cNvSpPr/>
          <p:nvPr/>
        </p:nvSpPr>
        <p:spPr>
          <a:xfrm>
            <a:off x="7953480" y="0"/>
            <a:ext cx="3784320" cy="3743640"/>
          </a:xfrm>
          <a:custGeom>
            <a:avLst/>
            <a:gdLst/>
            <a:ahLst/>
            <a:rect l="l" t="t" r="r" b="b"/>
            <a:pathLst>
              <a:path w="3785234" h="3744595">
                <a:moveTo>
                  <a:pt x="3784633" y="3703811"/>
                </a:moveTo>
                <a:lnTo>
                  <a:pt x="3744222" y="3744222"/>
                </a:lnTo>
                <a:lnTo>
                  <a:pt x="0" y="0"/>
                </a:lnTo>
                <a:lnTo>
                  <a:pt x="80821" y="0"/>
                </a:lnTo>
                <a:lnTo>
                  <a:pt x="3784633" y="3703811"/>
                </a:lnTo>
                <a:close/>
              </a:path>
            </a:pathLst>
          </a:custGeom>
          <a:solidFill>
            <a:srgbClr val="ebeae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CustomShape 4"/>
          <p:cNvSpPr/>
          <p:nvPr/>
        </p:nvSpPr>
        <p:spPr>
          <a:xfrm>
            <a:off x="492480" y="1020240"/>
            <a:ext cx="14028840" cy="173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5840" bIns="0"/>
          <a:p>
            <a:pPr marL="12600">
              <a:lnSpc>
                <a:spcPct val="100000"/>
              </a:lnSpc>
              <a:spcBef>
                <a:spcPts val="125"/>
              </a:spcBef>
            </a:pPr>
            <a:r>
              <a:rPr b="1" lang="ru-RU" sz="2400" spc="-1" strike="noStrike">
                <a:solidFill>
                  <a:srgbClr val="373c59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ГБУ ДПО РМ  «Центр непрерывного повышения</a:t>
            </a:r>
            <a:br/>
            <a:r>
              <a:rPr b="1" lang="ru-RU" sz="2400" spc="-1" strike="noStrike">
                <a:solidFill>
                  <a:srgbClr val="373c59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профессионального мастерства педагогических работников – «Педагог 13.ру»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CustomShape 5"/>
          <p:cNvSpPr/>
          <p:nvPr/>
        </p:nvSpPr>
        <p:spPr>
          <a:xfrm>
            <a:off x="1176120" y="2764440"/>
            <a:ext cx="9885240" cy="431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05280" bIns="0"/>
          <a:p>
            <a:pPr marL="12600">
              <a:lnSpc>
                <a:spcPct val="100000"/>
              </a:lnSpc>
              <a:spcBef>
                <a:spcPts val="2404"/>
              </a:spcBef>
            </a:pPr>
            <a:r>
              <a:rPr b="1" lang="ru-RU" sz="48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Формирование метапредметных умений у младших школьников в условиях дистанционного обучения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600">
              <a:lnSpc>
                <a:spcPts val="523"/>
              </a:lnSpc>
              <a:spcBef>
                <a:spcPts val="2404"/>
              </a:spcBef>
            </a:pP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6"/>
          <p:cNvSpPr/>
          <p:nvPr/>
        </p:nvSpPr>
        <p:spPr>
          <a:xfrm>
            <a:off x="13704840" y="6780240"/>
            <a:ext cx="4582440" cy="3506040"/>
          </a:xfrm>
          <a:custGeom>
            <a:avLst/>
            <a:gdLst/>
            <a:ahLst/>
            <a:rect l="l" t="t" r="r" b="b"/>
            <a:pathLst>
              <a:path w="4583430" h="3507104">
                <a:moveTo>
                  <a:pt x="4583085" y="3506814"/>
                </a:moveTo>
                <a:lnTo>
                  <a:pt x="0" y="3506814"/>
                </a:lnTo>
                <a:lnTo>
                  <a:pt x="3506814" y="0"/>
                </a:lnTo>
                <a:lnTo>
                  <a:pt x="4583085" y="1076271"/>
                </a:lnTo>
                <a:lnTo>
                  <a:pt x="4583085" y="3506814"/>
                </a:lnTo>
                <a:close/>
              </a:path>
            </a:pathLst>
          </a:custGeom>
          <a:solidFill>
            <a:srgbClr val="bdbec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5" name="Рисунок 10" descr=""/>
          <p:cNvPicPr/>
          <p:nvPr/>
        </p:nvPicPr>
        <p:blipFill>
          <a:blip r:embed="rId2"/>
          <a:stretch/>
        </p:blipFill>
        <p:spPr>
          <a:xfrm>
            <a:off x="13923720" y="1226520"/>
            <a:ext cx="3237480" cy="466200"/>
          </a:xfrm>
          <a:prstGeom prst="rect">
            <a:avLst/>
          </a:prstGeom>
          <a:ln>
            <a:noFill/>
          </a:ln>
        </p:spPr>
      </p:pic>
      <p:pic>
        <p:nvPicPr>
          <p:cNvPr id="86" name="Рисунок 12" descr=""/>
          <p:cNvPicPr/>
          <p:nvPr/>
        </p:nvPicPr>
        <p:blipFill>
          <a:blip r:embed="rId3"/>
          <a:stretch/>
        </p:blipFill>
        <p:spPr>
          <a:xfrm>
            <a:off x="11917080" y="366840"/>
            <a:ext cx="4012560" cy="821520"/>
          </a:xfrm>
          <a:prstGeom prst="rect">
            <a:avLst/>
          </a:prstGeom>
          <a:ln>
            <a:noFill/>
          </a:ln>
        </p:spPr>
      </p:pic>
      <p:pic>
        <p:nvPicPr>
          <p:cNvPr id="87" name="Рисунок 13" descr=""/>
          <p:cNvPicPr/>
          <p:nvPr/>
        </p:nvPicPr>
        <p:blipFill>
          <a:blip r:embed="rId4"/>
          <a:stretch/>
        </p:blipFill>
        <p:spPr>
          <a:xfrm>
            <a:off x="15689520" y="7871400"/>
            <a:ext cx="2277000" cy="2277000"/>
          </a:xfrm>
          <a:prstGeom prst="rect">
            <a:avLst/>
          </a:prstGeom>
          <a:ln>
            <a:noFill/>
          </a:ln>
        </p:spPr>
      </p:pic>
      <p:sp>
        <p:nvSpPr>
          <p:cNvPr id="88" name="CustomShape 7"/>
          <p:cNvSpPr/>
          <p:nvPr/>
        </p:nvSpPr>
        <p:spPr>
          <a:xfrm>
            <a:off x="1209600" y="6410520"/>
            <a:ext cx="10060200" cy="237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br/>
            <a:r>
              <a:rPr b="0" lang="ru-RU" sz="4400" spc="-1" strike="noStrike">
                <a:solidFill>
                  <a:srgbClr val="373c59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Грунюшкина Юлия Борисовна,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373c59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учитель начальных классов 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373c59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МАОУ «Прогимназия №119»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9" name="Рисунок 9" descr=""/>
          <p:cNvPicPr/>
          <p:nvPr/>
        </p:nvPicPr>
        <p:blipFill>
          <a:blip r:embed="rId5"/>
          <a:stretch/>
        </p:blipFill>
        <p:spPr>
          <a:xfrm>
            <a:off x="9144000" y="2781360"/>
            <a:ext cx="1151280" cy="139320"/>
          </a:xfrm>
          <a:prstGeom prst="rect">
            <a:avLst/>
          </a:prstGeom>
          <a:ln>
            <a:noFill/>
          </a:ln>
        </p:spPr>
      </p:pic>
      <p:pic>
        <p:nvPicPr>
          <p:cNvPr id="90" name="Рисунок 11" descr=""/>
          <p:cNvPicPr/>
          <p:nvPr/>
        </p:nvPicPr>
        <p:blipFill>
          <a:blip r:embed="rId6"/>
          <a:stretch/>
        </p:blipFill>
        <p:spPr>
          <a:xfrm>
            <a:off x="457200" y="5756760"/>
            <a:ext cx="1151280" cy="139320"/>
          </a:xfrm>
          <a:prstGeom prst="rect">
            <a:avLst/>
          </a:prstGeom>
          <a:ln>
            <a:noFill/>
          </a:ln>
        </p:spPr>
      </p:pic>
      <p:pic>
        <p:nvPicPr>
          <p:cNvPr id="91" name="Рисунок 15" descr=""/>
          <p:cNvPicPr/>
          <p:nvPr/>
        </p:nvPicPr>
        <p:blipFill>
          <a:blip r:embed="rId7"/>
          <a:stretch/>
        </p:blipFill>
        <p:spPr>
          <a:xfrm>
            <a:off x="9600480" y="2604240"/>
            <a:ext cx="1669320" cy="175680"/>
          </a:xfrm>
          <a:prstGeom prst="rect">
            <a:avLst/>
          </a:prstGeom>
          <a:ln>
            <a:noFill/>
          </a:ln>
        </p:spPr>
      </p:pic>
      <p:pic>
        <p:nvPicPr>
          <p:cNvPr id="92" name="Рисунок 16" descr=""/>
          <p:cNvPicPr/>
          <p:nvPr/>
        </p:nvPicPr>
        <p:blipFill>
          <a:blip r:embed="rId8"/>
          <a:stretch/>
        </p:blipFill>
        <p:spPr>
          <a:xfrm>
            <a:off x="1161360" y="5925240"/>
            <a:ext cx="1669320" cy="175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Рисунок 8" descr=""/>
          <p:cNvPicPr/>
          <p:nvPr/>
        </p:nvPicPr>
        <p:blipFill>
          <a:blip r:embed="rId1"/>
          <a:stretch/>
        </p:blipFill>
        <p:spPr>
          <a:xfrm>
            <a:off x="33840" y="0"/>
            <a:ext cx="18219600" cy="10285920"/>
          </a:xfrm>
          <a:prstGeom prst="rect">
            <a:avLst/>
          </a:prstGeom>
          <a:ln>
            <a:noFill/>
          </a:ln>
        </p:spPr>
      </p:pic>
      <p:sp>
        <p:nvSpPr>
          <p:cNvPr id="198" name="CustomShape 1"/>
          <p:cNvSpPr/>
          <p:nvPr/>
        </p:nvSpPr>
        <p:spPr>
          <a:xfrm>
            <a:off x="0" y="0"/>
            <a:ext cx="18286920" cy="10285920"/>
          </a:xfrm>
          <a:custGeom>
            <a:avLst/>
            <a:gdLst/>
            <a:ah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9" name="CustomShape 2"/>
          <p:cNvSpPr/>
          <p:nvPr/>
        </p:nvSpPr>
        <p:spPr>
          <a:xfrm>
            <a:off x="13704840" y="6780240"/>
            <a:ext cx="4582440" cy="3506040"/>
          </a:xfrm>
          <a:custGeom>
            <a:avLst/>
            <a:gdLst/>
            <a:ahLst/>
            <a:rect l="l" t="t" r="r" b="b"/>
            <a:pathLst>
              <a:path w="4583430" h="3507104">
                <a:moveTo>
                  <a:pt x="4583085" y="3506814"/>
                </a:moveTo>
                <a:lnTo>
                  <a:pt x="0" y="3506814"/>
                </a:lnTo>
                <a:lnTo>
                  <a:pt x="3506814" y="0"/>
                </a:lnTo>
                <a:lnTo>
                  <a:pt x="4583085" y="1076271"/>
                </a:lnTo>
                <a:lnTo>
                  <a:pt x="4583085" y="3506814"/>
                </a:lnTo>
                <a:close/>
              </a:path>
            </a:pathLst>
          </a:custGeom>
          <a:solidFill>
            <a:srgbClr val="bdbec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00" name="Рисунок 12" descr=""/>
          <p:cNvPicPr/>
          <p:nvPr/>
        </p:nvPicPr>
        <p:blipFill>
          <a:blip r:embed="rId2"/>
          <a:stretch/>
        </p:blipFill>
        <p:spPr>
          <a:xfrm>
            <a:off x="11998080" y="190440"/>
            <a:ext cx="4012560" cy="821520"/>
          </a:xfrm>
          <a:prstGeom prst="rect">
            <a:avLst/>
          </a:prstGeom>
          <a:ln>
            <a:noFill/>
          </a:ln>
        </p:spPr>
      </p:pic>
      <p:pic>
        <p:nvPicPr>
          <p:cNvPr id="201" name="Рисунок 13" descr=""/>
          <p:cNvPicPr/>
          <p:nvPr/>
        </p:nvPicPr>
        <p:blipFill>
          <a:blip r:embed="rId3"/>
          <a:stretch/>
        </p:blipFill>
        <p:spPr>
          <a:xfrm>
            <a:off x="15621120" y="7886880"/>
            <a:ext cx="2277000" cy="2277000"/>
          </a:xfrm>
          <a:prstGeom prst="rect">
            <a:avLst/>
          </a:prstGeom>
          <a:ln>
            <a:noFill/>
          </a:ln>
        </p:spPr>
      </p:pic>
      <p:pic>
        <p:nvPicPr>
          <p:cNvPr id="202" name="Рисунок 9" descr=""/>
          <p:cNvPicPr/>
          <p:nvPr/>
        </p:nvPicPr>
        <p:blipFill>
          <a:blip r:embed="rId4"/>
          <a:stretch/>
        </p:blipFill>
        <p:spPr>
          <a:xfrm>
            <a:off x="-25200" y="814680"/>
            <a:ext cx="1151280" cy="139320"/>
          </a:xfrm>
          <a:prstGeom prst="rect">
            <a:avLst/>
          </a:prstGeom>
          <a:ln>
            <a:noFill/>
          </a:ln>
        </p:spPr>
      </p:pic>
      <p:pic>
        <p:nvPicPr>
          <p:cNvPr id="203" name="Рисунок 11" descr=""/>
          <p:cNvPicPr/>
          <p:nvPr/>
        </p:nvPicPr>
        <p:blipFill>
          <a:blip r:embed="rId5"/>
          <a:stretch/>
        </p:blipFill>
        <p:spPr>
          <a:xfrm rot="10800000">
            <a:off x="10959120" y="2670120"/>
            <a:ext cx="3660840" cy="444600"/>
          </a:xfrm>
          <a:prstGeom prst="rect">
            <a:avLst/>
          </a:prstGeom>
          <a:ln>
            <a:noFill/>
          </a:ln>
        </p:spPr>
      </p:pic>
      <p:pic>
        <p:nvPicPr>
          <p:cNvPr id="204" name="Рисунок 15" descr=""/>
          <p:cNvPicPr/>
          <p:nvPr/>
        </p:nvPicPr>
        <p:blipFill>
          <a:blip r:embed="rId6"/>
          <a:stretch/>
        </p:blipFill>
        <p:spPr>
          <a:xfrm rot="2703000">
            <a:off x="14352480" y="6688800"/>
            <a:ext cx="2366640" cy="249480"/>
          </a:xfrm>
          <a:prstGeom prst="rect">
            <a:avLst/>
          </a:prstGeom>
          <a:ln>
            <a:noFill/>
          </a:ln>
        </p:spPr>
      </p:pic>
      <p:pic>
        <p:nvPicPr>
          <p:cNvPr id="205" name="Рисунок 16" descr=""/>
          <p:cNvPicPr/>
          <p:nvPr/>
        </p:nvPicPr>
        <p:blipFill>
          <a:blip r:embed="rId7"/>
          <a:stretch/>
        </p:blipFill>
        <p:spPr>
          <a:xfrm rot="2595000">
            <a:off x="14585040" y="7309080"/>
            <a:ext cx="1669320" cy="175680"/>
          </a:xfrm>
          <a:prstGeom prst="rect">
            <a:avLst/>
          </a:prstGeom>
          <a:ln>
            <a:noFill/>
          </a:ln>
        </p:spPr>
      </p:pic>
      <p:sp>
        <p:nvSpPr>
          <p:cNvPr id="206" name="Line 3"/>
          <p:cNvSpPr/>
          <p:nvPr/>
        </p:nvSpPr>
        <p:spPr>
          <a:xfrm>
            <a:off x="10591560" y="0"/>
            <a:ext cx="3332160" cy="3314520"/>
          </a:xfrm>
          <a:prstGeom prst="line">
            <a:avLst/>
          </a:prstGeom>
          <a:ln>
            <a:solidFill>
              <a:srgbClr val="ebeae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7" name="Line 4"/>
          <p:cNvSpPr/>
          <p:nvPr/>
        </p:nvSpPr>
        <p:spPr>
          <a:xfrm>
            <a:off x="10072800" y="0"/>
            <a:ext cx="2299320" cy="2327400"/>
          </a:xfrm>
          <a:prstGeom prst="line">
            <a:avLst/>
          </a:prstGeom>
          <a:ln>
            <a:solidFill>
              <a:srgbClr val="ebeae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8" name="CustomShape 5"/>
          <p:cNvSpPr/>
          <p:nvPr/>
        </p:nvSpPr>
        <p:spPr>
          <a:xfrm>
            <a:off x="1158840" y="1800000"/>
            <a:ext cx="12952800" cy="714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Навыки учащегося: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1. Постановка цели.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2. Самостоятельное планирование своей работы.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3. Умение выделять главное.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4. Умение оценивать результаты и отслеживать их.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7000"/>
              </a:lnSpc>
              <a:spcAft>
                <a:spcPts val="799"/>
              </a:spcAft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-720" y="0"/>
            <a:ext cx="18286920" cy="10285920"/>
          </a:xfrm>
          <a:prstGeom prst="rect">
            <a:avLst/>
          </a:prstGeom>
          <a:solidFill>
            <a:srgbClr val="373c59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0" name="CustomShape 2"/>
          <p:cNvSpPr/>
          <p:nvPr/>
        </p:nvSpPr>
        <p:spPr>
          <a:xfrm>
            <a:off x="-20880" y="0"/>
            <a:ext cx="16223760" cy="10285920"/>
          </a:xfrm>
          <a:custGeom>
            <a:avLst/>
            <a:gdLst/>
            <a:ahLst/>
            <a:rect l="l" t="t" r="r" b="b"/>
            <a:pathLst>
              <a:path w="12719685" h="10287000">
                <a:moveTo>
                  <a:pt x="12710770" y="8217865"/>
                </a:moveTo>
                <a:lnTo>
                  <a:pt x="4492891" y="0"/>
                </a:lnTo>
                <a:lnTo>
                  <a:pt x="0" y="0"/>
                </a:lnTo>
                <a:lnTo>
                  <a:pt x="0" y="10287000"/>
                </a:lnTo>
                <a:lnTo>
                  <a:pt x="10641648" y="10287000"/>
                </a:lnTo>
                <a:lnTo>
                  <a:pt x="12710770" y="8217865"/>
                </a:lnTo>
                <a:close/>
                <a:moveTo>
                  <a:pt x="12719495" y="6976516"/>
                </a:moveTo>
                <a:lnTo>
                  <a:pt x="5742978" y="0"/>
                </a:lnTo>
                <a:lnTo>
                  <a:pt x="5675617" y="0"/>
                </a:lnTo>
                <a:lnTo>
                  <a:pt x="12685814" y="7010197"/>
                </a:lnTo>
                <a:lnTo>
                  <a:pt x="12719495" y="6976516"/>
                </a:lnTo>
                <a:close/>
              </a:path>
            </a:pathLst>
          </a:custGeom>
          <a:solidFill>
            <a:srgbClr val="ebeae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1" name="CustomShape 3"/>
          <p:cNvSpPr/>
          <p:nvPr/>
        </p:nvSpPr>
        <p:spPr>
          <a:xfrm>
            <a:off x="304920" y="3086280"/>
            <a:ext cx="9981000" cy="604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240" bIns="0"/>
          <a:p>
            <a:r>
              <a:rPr b="0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  </a:t>
            </a:r>
            <a:r>
              <a:rPr b="0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В соответствии с Методическими рекомендациями по реализации образовательных программ начального общего, основного общего, среднего общего образования и (или) по дополнительным общеобразовательным программам с применением электронного обучения и дистанционных образовательных технологий  (утв. Минпросвещения России 19.03.2020 № ГД-39/04), продолжительность дистанционных уроков  должна составлять 30 минут.</a:t>
            </a:r>
            <a:r>
              <a:rPr b="0" i="1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3320" algn="just">
              <a:lnSpc>
                <a:spcPct val="100000"/>
              </a:lnSpc>
            </a:pP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2" name="Рисунок 7" descr=""/>
          <p:cNvPicPr/>
          <p:nvPr/>
        </p:nvPicPr>
        <p:blipFill>
          <a:blip r:embed="rId1"/>
          <a:stretch/>
        </p:blipFill>
        <p:spPr>
          <a:xfrm>
            <a:off x="9753480" y="6134040"/>
            <a:ext cx="8533800" cy="4147200"/>
          </a:xfrm>
          <a:prstGeom prst="rect">
            <a:avLst/>
          </a:prstGeom>
          <a:ln>
            <a:noFill/>
          </a:ln>
        </p:spPr>
      </p:pic>
      <p:pic>
        <p:nvPicPr>
          <p:cNvPr id="213" name="Рисунок 8" descr=""/>
          <p:cNvPicPr/>
          <p:nvPr/>
        </p:nvPicPr>
        <p:blipFill>
          <a:blip r:embed="rId2"/>
          <a:stretch/>
        </p:blipFill>
        <p:spPr>
          <a:xfrm>
            <a:off x="15618600" y="7962840"/>
            <a:ext cx="2311920" cy="2318400"/>
          </a:xfrm>
          <a:prstGeom prst="rect">
            <a:avLst/>
          </a:prstGeom>
          <a:ln>
            <a:noFill/>
          </a:ln>
        </p:spPr>
      </p:pic>
      <p:sp>
        <p:nvSpPr>
          <p:cNvPr id="214" name="CustomShape 4"/>
          <p:cNvSpPr/>
          <p:nvPr/>
        </p:nvSpPr>
        <p:spPr>
          <a:xfrm>
            <a:off x="9906120" y="876240"/>
            <a:ext cx="8024760" cy="15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5" name="CustomShape 5"/>
          <p:cNvSpPr/>
          <p:nvPr/>
        </p:nvSpPr>
        <p:spPr>
          <a:xfrm flipH="1">
            <a:off x="13976640" y="2400480"/>
            <a:ext cx="35096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15b4d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16" name="Рисунок 18" descr=""/>
          <p:cNvPicPr/>
          <p:nvPr/>
        </p:nvPicPr>
        <p:blipFill>
          <a:blip r:embed="rId3"/>
          <a:stretch/>
        </p:blipFill>
        <p:spPr>
          <a:xfrm rot="2478000">
            <a:off x="5410800" y="735840"/>
            <a:ext cx="1224360" cy="694080"/>
          </a:xfrm>
          <a:prstGeom prst="rect">
            <a:avLst/>
          </a:prstGeom>
          <a:ln>
            <a:noFill/>
          </a:ln>
        </p:spPr>
      </p:pic>
      <p:pic>
        <p:nvPicPr>
          <p:cNvPr id="217" name="Рисунок 19" descr=""/>
          <p:cNvPicPr/>
          <p:nvPr/>
        </p:nvPicPr>
        <p:blipFill>
          <a:blip r:embed="rId4"/>
          <a:stretch/>
        </p:blipFill>
        <p:spPr>
          <a:xfrm rot="2376600">
            <a:off x="6375960" y="1581120"/>
            <a:ext cx="1224360" cy="694080"/>
          </a:xfrm>
          <a:prstGeom prst="rect">
            <a:avLst/>
          </a:prstGeom>
          <a:ln>
            <a:noFill/>
          </a:ln>
        </p:spPr>
      </p:pic>
      <p:pic>
        <p:nvPicPr>
          <p:cNvPr id="218" name="Рисунок 20" descr=""/>
          <p:cNvPicPr/>
          <p:nvPr/>
        </p:nvPicPr>
        <p:blipFill>
          <a:blip r:embed="rId5"/>
          <a:stretch/>
        </p:blipFill>
        <p:spPr>
          <a:xfrm rot="2334600">
            <a:off x="7416360" y="2407320"/>
            <a:ext cx="1224360" cy="694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-720" y="0"/>
            <a:ext cx="18286920" cy="10285920"/>
          </a:xfrm>
          <a:prstGeom prst="rect">
            <a:avLst/>
          </a:prstGeom>
          <a:solidFill>
            <a:srgbClr val="373c59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0" name="CustomShape 2"/>
          <p:cNvSpPr/>
          <p:nvPr/>
        </p:nvSpPr>
        <p:spPr>
          <a:xfrm>
            <a:off x="-20880" y="0"/>
            <a:ext cx="16223760" cy="10285920"/>
          </a:xfrm>
          <a:custGeom>
            <a:avLst/>
            <a:gdLst/>
            <a:ahLst/>
            <a:rect l="l" t="t" r="r" b="b"/>
            <a:pathLst>
              <a:path w="12719685" h="10287000">
                <a:moveTo>
                  <a:pt x="12710770" y="8217865"/>
                </a:moveTo>
                <a:lnTo>
                  <a:pt x="4492891" y="0"/>
                </a:lnTo>
                <a:lnTo>
                  <a:pt x="0" y="0"/>
                </a:lnTo>
                <a:lnTo>
                  <a:pt x="0" y="10287000"/>
                </a:lnTo>
                <a:lnTo>
                  <a:pt x="10641648" y="10287000"/>
                </a:lnTo>
                <a:lnTo>
                  <a:pt x="12710770" y="8217865"/>
                </a:lnTo>
                <a:close/>
                <a:moveTo>
                  <a:pt x="12719495" y="6976516"/>
                </a:moveTo>
                <a:lnTo>
                  <a:pt x="5742978" y="0"/>
                </a:lnTo>
                <a:lnTo>
                  <a:pt x="5675617" y="0"/>
                </a:lnTo>
                <a:lnTo>
                  <a:pt x="12685814" y="7010197"/>
                </a:lnTo>
                <a:lnTo>
                  <a:pt x="12719495" y="6976516"/>
                </a:lnTo>
                <a:close/>
              </a:path>
            </a:pathLst>
          </a:custGeom>
          <a:solidFill>
            <a:srgbClr val="ebeae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1" name="CustomShape 3"/>
          <p:cNvSpPr/>
          <p:nvPr/>
        </p:nvSpPr>
        <p:spPr>
          <a:xfrm>
            <a:off x="304920" y="3086280"/>
            <a:ext cx="9981000" cy="604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240" bIns="0"/>
          <a:p>
            <a:pPr algn="just">
              <a:lnSpc>
                <a:spcPct val="100000"/>
              </a:lnSpc>
            </a:pPr>
            <a:r>
              <a:rPr b="0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   </a:t>
            </a: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 </a:t>
            </a:r>
            <a:r>
              <a:rPr b="0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- </a:t>
            </a: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Свободное образование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2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YS Text Fallback;Arial"/>
                <a:ea typeface="DejaVu Sans"/>
              </a:rPr>
              <a:t> </a:t>
            </a:r>
            <a:endParaRPr b="0" lang="ru-RU" sz="12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- «Российская электронная школа»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2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YS Text Fallback;Arial"/>
                <a:ea typeface="DejaVu Sans"/>
              </a:rPr>
              <a:t>  </a:t>
            </a: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- Онлайн-школа №1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- Начальная школа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- Учи.ру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- Домашняя школа InternetUrok.ru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2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YS Text Fallback;Arial"/>
                <a:ea typeface="DejaVu Sans"/>
              </a:rPr>
              <a:t> </a:t>
            </a:r>
            <a:endParaRPr b="0" lang="ru-RU" sz="12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3320" algn="just">
              <a:lnSpc>
                <a:spcPct val="100000"/>
              </a:lnSpc>
            </a:pPr>
            <a:endParaRPr b="0" lang="ru-RU" sz="12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2" name="Рисунок 7" descr=""/>
          <p:cNvPicPr/>
          <p:nvPr/>
        </p:nvPicPr>
        <p:blipFill>
          <a:blip r:embed="rId1"/>
          <a:stretch/>
        </p:blipFill>
        <p:spPr>
          <a:xfrm>
            <a:off x="9753480" y="6134040"/>
            <a:ext cx="8533800" cy="4147200"/>
          </a:xfrm>
          <a:prstGeom prst="rect">
            <a:avLst/>
          </a:prstGeom>
          <a:ln>
            <a:noFill/>
          </a:ln>
        </p:spPr>
      </p:pic>
      <p:pic>
        <p:nvPicPr>
          <p:cNvPr id="223" name="Рисунок 8" descr=""/>
          <p:cNvPicPr/>
          <p:nvPr/>
        </p:nvPicPr>
        <p:blipFill>
          <a:blip r:embed="rId2"/>
          <a:stretch/>
        </p:blipFill>
        <p:spPr>
          <a:xfrm>
            <a:off x="15618600" y="7962840"/>
            <a:ext cx="2311920" cy="2318400"/>
          </a:xfrm>
          <a:prstGeom prst="rect">
            <a:avLst/>
          </a:prstGeom>
          <a:ln>
            <a:noFill/>
          </a:ln>
        </p:spPr>
      </p:pic>
      <p:sp>
        <p:nvSpPr>
          <p:cNvPr id="224" name="CustomShape 4"/>
          <p:cNvSpPr/>
          <p:nvPr/>
        </p:nvSpPr>
        <p:spPr>
          <a:xfrm>
            <a:off x="9906120" y="876240"/>
            <a:ext cx="8024760" cy="15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Образовательные платформы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5" name="CustomShape 5"/>
          <p:cNvSpPr/>
          <p:nvPr/>
        </p:nvSpPr>
        <p:spPr>
          <a:xfrm flipH="1">
            <a:off x="13976640" y="2400480"/>
            <a:ext cx="35096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15b4d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26" name="Рисунок 18" descr=""/>
          <p:cNvPicPr/>
          <p:nvPr/>
        </p:nvPicPr>
        <p:blipFill>
          <a:blip r:embed="rId3"/>
          <a:stretch/>
        </p:blipFill>
        <p:spPr>
          <a:xfrm rot="2478000">
            <a:off x="5410800" y="735840"/>
            <a:ext cx="1224360" cy="694080"/>
          </a:xfrm>
          <a:prstGeom prst="rect">
            <a:avLst/>
          </a:prstGeom>
          <a:ln>
            <a:noFill/>
          </a:ln>
        </p:spPr>
      </p:pic>
      <p:pic>
        <p:nvPicPr>
          <p:cNvPr id="227" name="Рисунок 19" descr=""/>
          <p:cNvPicPr/>
          <p:nvPr/>
        </p:nvPicPr>
        <p:blipFill>
          <a:blip r:embed="rId4"/>
          <a:stretch/>
        </p:blipFill>
        <p:spPr>
          <a:xfrm rot="2376600">
            <a:off x="6375960" y="1581120"/>
            <a:ext cx="1224360" cy="694080"/>
          </a:xfrm>
          <a:prstGeom prst="rect">
            <a:avLst/>
          </a:prstGeom>
          <a:ln>
            <a:noFill/>
          </a:ln>
        </p:spPr>
      </p:pic>
      <p:pic>
        <p:nvPicPr>
          <p:cNvPr id="228" name="Рисунок 20" descr=""/>
          <p:cNvPicPr/>
          <p:nvPr/>
        </p:nvPicPr>
        <p:blipFill>
          <a:blip r:embed="rId5"/>
          <a:stretch/>
        </p:blipFill>
        <p:spPr>
          <a:xfrm rot="2334600">
            <a:off x="7416360" y="2407320"/>
            <a:ext cx="1224360" cy="694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/>
          <p:nvPr/>
        </p:nvSpPr>
        <p:spPr>
          <a:xfrm>
            <a:off x="-720" y="0"/>
            <a:ext cx="18286920" cy="10285920"/>
          </a:xfrm>
          <a:prstGeom prst="rect">
            <a:avLst/>
          </a:prstGeom>
          <a:solidFill>
            <a:srgbClr val="373c59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0" name="CustomShape 2"/>
          <p:cNvSpPr/>
          <p:nvPr/>
        </p:nvSpPr>
        <p:spPr>
          <a:xfrm>
            <a:off x="-20880" y="0"/>
            <a:ext cx="16223760" cy="10285920"/>
          </a:xfrm>
          <a:custGeom>
            <a:avLst/>
            <a:gdLst/>
            <a:ahLst/>
            <a:rect l="l" t="t" r="r" b="b"/>
            <a:pathLst>
              <a:path w="12719685" h="10287000">
                <a:moveTo>
                  <a:pt x="12710770" y="8217865"/>
                </a:moveTo>
                <a:lnTo>
                  <a:pt x="4492891" y="0"/>
                </a:lnTo>
                <a:lnTo>
                  <a:pt x="0" y="0"/>
                </a:lnTo>
                <a:lnTo>
                  <a:pt x="0" y="10287000"/>
                </a:lnTo>
                <a:lnTo>
                  <a:pt x="10641648" y="10287000"/>
                </a:lnTo>
                <a:lnTo>
                  <a:pt x="12710770" y="8217865"/>
                </a:lnTo>
                <a:close/>
                <a:moveTo>
                  <a:pt x="12719495" y="6976516"/>
                </a:moveTo>
                <a:lnTo>
                  <a:pt x="5742978" y="0"/>
                </a:lnTo>
                <a:lnTo>
                  <a:pt x="5675617" y="0"/>
                </a:lnTo>
                <a:lnTo>
                  <a:pt x="12685814" y="7010197"/>
                </a:lnTo>
                <a:lnTo>
                  <a:pt x="12719495" y="6976516"/>
                </a:lnTo>
                <a:close/>
              </a:path>
            </a:pathLst>
          </a:custGeom>
          <a:solidFill>
            <a:srgbClr val="ebeae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1" name="CustomShape 3"/>
          <p:cNvSpPr/>
          <p:nvPr/>
        </p:nvSpPr>
        <p:spPr>
          <a:xfrm>
            <a:off x="144000" y="1728000"/>
            <a:ext cx="11286720" cy="770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240" bIns="0"/>
          <a:p>
            <a:r>
              <a:rPr b="0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– </a:t>
            </a: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урок должен иметь мотивирующее на работу начало фиксирующее результаты этой работы;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– </a:t>
            </a: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учитель должен спланировать свою деятельность и деятельность учащихся; образовательного процесса (педагогов и учащихся);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– </a:t>
            </a: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тема, цель, задачи урока не только формулируются, но и осознаются учащимися; урок должен быть развивающим; 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3320" algn="just">
              <a:lnSpc>
                <a:spcPct val="100000"/>
              </a:lnSpc>
            </a:pPr>
            <a:r>
              <a:rPr b="0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–</a:t>
            </a: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учитель организует проблемные и поисковые ситуации, активизирует деятельность учащихся;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3320">
              <a:lnSpc>
                <a:spcPct val="100000"/>
              </a:lnSpc>
            </a:pPr>
            <a:r>
              <a:rPr b="0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– </a:t>
            </a: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учитель сам нацеливается на сотрудничество с учениками и умеет направлять учеников на сотрудничество с учителем и одноклассниками;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3320">
              <a:lnSpc>
                <a:spcPct val="100000"/>
              </a:lnSpc>
            </a:pP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- минимум репродукции и максимум творчества;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3320">
              <a:lnSpc>
                <a:spcPct val="100000"/>
              </a:lnSpc>
            </a:pP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- времясбережение (т.е. выбор наиболее эффективных технологий) и здоровьесбережение;  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32" name="Рисунок 7" descr=""/>
          <p:cNvPicPr/>
          <p:nvPr/>
        </p:nvPicPr>
        <p:blipFill>
          <a:blip r:embed="rId1"/>
          <a:stretch/>
        </p:blipFill>
        <p:spPr>
          <a:xfrm>
            <a:off x="9753480" y="6134040"/>
            <a:ext cx="8533800" cy="4147200"/>
          </a:xfrm>
          <a:prstGeom prst="rect">
            <a:avLst/>
          </a:prstGeom>
          <a:ln>
            <a:noFill/>
          </a:ln>
        </p:spPr>
      </p:pic>
      <p:pic>
        <p:nvPicPr>
          <p:cNvPr id="233" name="Рисунок 8" descr=""/>
          <p:cNvPicPr/>
          <p:nvPr/>
        </p:nvPicPr>
        <p:blipFill>
          <a:blip r:embed="rId2"/>
          <a:stretch/>
        </p:blipFill>
        <p:spPr>
          <a:xfrm>
            <a:off x="15618600" y="7962840"/>
            <a:ext cx="2311920" cy="2318400"/>
          </a:xfrm>
          <a:prstGeom prst="rect">
            <a:avLst/>
          </a:prstGeom>
          <a:ln>
            <a:noFill/>
          </a:ln>
        </p:spPr>
      </p:pic>
      <p:sp>
        <p:nvSpPr>
          <p:cNvPr id="234" name="CustomShape 4"/>
          <p:cNvSpPr/>
          <p:nvPr/>
        </p:nvSpPr>
        <p:spPr>
          <a:xfrm>
            <a:off x="9906120" y="876240"/>
            <a:ext cx="8024760" cy="15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Требования к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метапредметному 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онлайн-уроку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5" name="CustomShape 5"/>
          <p:cNvSpPr/>
          <p:nvPr/>
        </p:nvSpPr>
        <p:spPr>
          <a:xfrm flipH="1">
            <a:off x="13976640" y="2400480"/>
            <a:ext cx="35096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15b4d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36" name="Рисунок 18" descr=""/>
          <p:cNvPicPr/>
          <p:nvPr/>
        </p:nvPicPr>
        <p:blipFill>
          <a:blip r:embed="rId3"/>
          <a:stretch/>
        </p:blipFill>
        <p:spPr>
          <a:xfrm rot="2478000">
            <a:off x="5410800" y="735840"/>
            <a:ext cx="1224360" cy="694080"/>
          </a:xfrm>
          <a:prstGeom prst="rect">
            <a:avLst/>
          </a:prstGeom>
          <a:ln>
            <a:noFill/>
          </a:ln>
        </p:spPr>
      </p:pic>
      <p:pic>
        <p:nvPicPr>
          <p:cNvPr id="237" name="Рисунок 19" descr=""/>
          <p:cNvPicPr/>
          <p:nvPr/>
        </p:nvPicPr>
        <p:blipFill>
          <a:blip r:embed="rId4"/>
          <a:stretch/>
        </p:blipFill>
        <p:spPr>
          <a:xfrm rot="2376600">
            <a:off x="6375960" y="1581120"/>
            <a:ext cx="1224360" cy="694080"/>
          </a:xfrm>
          <a:prstGeom prst="rect">
            <a:avLst/>
          </a:prstGeom>
          <a:ln>
            <a:noFill/>
          </a:ln>
        </p:spPr>
      </p:pic>
      <p:pic>
        <p:nvPicPr>
          <p:cNvPr id="238" name="Рисунок 20" descr=""/>
          <p:cNvPicPr/>
          <p:nvPr/>
        </p:nvPicPr>
        <p:blipFill>
          <a:blip r:embed="rId5"/>
          <a:stretch/>
        </p:blipFill>
        <p:spPr>
          <a:xfrm rot="2334600">
            <a:off x="7416360" y="2407320"/>
            <a:ext cx="1224360" cy="694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-720" y="0"/>
            <a:ext cx="18286920" cy="10285920"/>
          </a:xfrm>
          <a:prstGeom prst="rect">
            <a:avLst/>
          </a:prstGeom>
          <a:solidFill>
            <a:srgbClr val="373c59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0" name="CustomShape 2"/>
          <p:cNvSpPr/>
          <p:nvPr/>
        </p:nvSpPr>
        <p:spPr>
          <a:xfrm>
            <a:off x="-20880" y="0"/>
            <a:ext cx="16223760" cy="10285920"/>
          </a:xfrm>
          <a:custGeom>
            <a:avLst/>
            <a:gdLst/>
            <a:ahLst/>
            <a:rect l="l" t="t" r="r" b="b"/>
            <a:pathLst>
              <a:path w="12719685" h="10287000">
                <a:moveTo>
                  <a:pt x="12710770" y="8217865"/>
                </a:moveTo>
                <a:lnTo>
                  <a:pt x="4492891" y="0"/>
                </a:lnTo>
                <a:lnTo>
                  <a:pt x="0" y="0"/>
                </a:lnTo>
                <a:lnTo>
                  <a:pt x="0" y="10287000"/>
                </a:lnTo>
                <a:lnTo>
                  <a:pt x="10641648" y="10287000"/>
                </a:lnTo>
                <a:lnTo>
                  <a:pt x="12710770" y="8217865"/>
                </a:lnTo>
                <a:close/>
                <a:moveTo>
                  <a:pt x="12719495" y="6976516"/>
                </a:moveTo>
                <a:lnTo>
                  <a:pt x="5742978" y="0"/>
                </a:lnTo>
                <a:lnTo>
                  <a:pt x="5675617" y="0"/>
                </a:lnTo>
                <a:lnTo>
                  <a:pt x="12685814" y="7010197"/>
                </a:lnTo>
                <a:lnTo>
                  <a:pt x="12719495" y="6976516"/>
                </a:lnTo>
                <a:close/>
              </a:path>
            </a:pathLst>
          </a:custGeom>
          <a:solidFill>
            <a:srgbClr val="ebeae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1" name="CustomShape 3"/>
          <p:cNvSpPr/>
          <p:nvPr/>
        </p:nvSpPr>
        <p:spPr>
          <a:xfrm>
            <a:off x="304920" y="3086280"/>
            <a:ext cx="9981000" cy="604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42" name="Рисунок 7" descr=""/>
          <p:cNvPicPr/>
          <p:nvPr/>
        </p:nvPicPr>
        <p:blipFill>
          <a:blip r:embed="rId1"/>
          <a:stretch/>
        </p:blipFill>
        <p:spPr>
          <a:xfrm>
            <a:off x="9753480" y="6134040"/>
            <a:ext cx="8533800" cy="4147200"/>
          </a:xfrm>
          <a:prstGeom prst="rect">
            <a:avLst/>
          </a:prstGeom>
          <a:ln>
            <a:noFill/>
          </a:ln>
        </p:spPr>
      </p:pic>
      <p:pic>
        <p:nvPicPr>
          <p:cNvPr id="243" name="Рисунок 8" descr=""/>
          <p:cNvPicPr/>
          <p:nvPr/>
        </p:nvPicPr>
        <p:blipFill>
          <a:blip r:embed="rId2"/>
          <a:stretch/>
        </p:blipFill>
        <p:spPr>
          <a:xfrm>
            <a:off x="15618600" y="7962840"/>
            <a:ext cx="2311920" cy="2318400"/>
          </a:xfrm>
          <a:prstGeom prst="rect">
            <a:avLst/>
          </a:prstGeom>
          <a:ln>
            <a:noFill/>
          </a:ln>
        </p:spPr>
      </p:pic>
      <p:sp>
        <p:nvSpPr>
          <p:cNvPr id="244" name="CustomShape 4"/>
          <p:cNvSpPr/>
          <p:nvPr/>
        </p:nvSpPr>
        <p:spPr>
          <a:xfrm>
            <a:off x="9906120" y="876240"/>
            <a:ext cx="8024760" cy="15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Платформа Учи.ру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CustomShape 5"/>
          <p:cNvSpPr/>
          <p:nvPr/>
        </p:nvSpPr>
        <p:spPr>
          <a:xfrm flipH="1">
            <a:off x="13976640" y="2400480"/>
            <a:ext cx="35096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15b4d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46" name="Рисунок 18" descr=""/>
          <p:cNvPicPr/>
          <p:nvPr/>
        </p:nvPicPr>
        <p:blipFill>
          <a:blip r:embed="rId3"/>
          <a:stretch/>
        </p:blipFill>
        <p:spPr>
          <a:xfrm rot="2478000">
            <a:off x="5410800" y="735840"/>
            <a:ext cx="1224360" cy="694080"/>
          </a:xfrm>
          <a:prstGeom prst="rect">
            <a:avLst/>
          </a:prstGeom>
          <a:ln>
            <a:noFill/>
          </a:ln>
        </p:spPr>
      </p:pic>
      <p:pic>
        <p:nvPicPr>
          <p:cNvPr id="247" name="Рисунок 19" descr=""/>
          <p:cNvPicPr/>
          <p:nvPr/>
        </p:nvPicPr>
        <p:blipFill>
          <a:blip r:embed="rId4"/>
          <a:stretch/>
        </p:blipFill>
        <p:spPr>
          <a:xfrm rot="2376600">
            <a:off x="6375960" y="1581120"/>
            <a:ext cx="1224360" cy="694080"/>
          </a:xfrm>
          <a:prstGeom prst="rect">
            <a:avLst/>
          </a:prstGeom>
          <a:ln>
            <a:noFill/>
          </a:ln>
        </p:spPr>
      </p:pic>
      <p:pic>
        <p:nvPicPr>
          <p:cNvPr id="248" name="Рисунок 20" descr=""/>
          <p:cNvPicPr/>
          <p:nvPr/>
        </p:nvPicPr>
        <p:blipFill>
          <a:blip r:embed="rId5"/>
          <a:stretch/>
        </p:blipFill>
        <p:spPr>
          <a:xfrm rot="2334600">
            <a:off x="7416360" y="2407320"/>
            <a:ext cx="1224360" cy="694080"/>
          </a:xfrm>
          <a:prstGeom prst="rect">
            <a:avLst/>
          </a:prstGeom>
          <a:ln>
            <a:noFill/>
          </a:ln>
        </p:spPr>
      </p:pic>
      <p:pic>
        <p:nvPicPr>
          <p:cNvPr id="249" name="" descr=""/>
          <p:cNvPicPr/>
          <p:nvPr/>
        </p:nvPicPr>
        <p:blipFill>
          <a:blip r:embed="rId6"/>
          <a:stretch/>
        </p:blipFill>
        <p:spPr>
          <a:xfrm>
            <a:off x="260640" y="1872000"/>
            <a:ext cx="11835360" cy="8048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-720" y="0"/>
            <a:ext cx="18286920" cy="10285920"/>
          </a:xfrm>
          <a:prstGeom prst="rect">
            <a:avLst/>
          </a:prstGeom>
          <a:solidFill>
            <a:srgbClr val="373c59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1" name="CustomShape 2"/>
          <p:cNvSpPr/>
          <p:nvPr/>
        </p:nvSpPr>
        <p:spPr>
          <a:xfrm>
            <a:off x="-20880" y="0"/>
            <a:ext cx="16223760" cy="10285920"/>
          </a:xfrm>
          <a:custGeom>
            <a:avLst/>
            <a:gdLst/>
            <a:ahLst/>
            <a:rect l="l" t="t" r="r" b="b"/>
            <a:pathLst>
              <a:path w="12719685" h="10287000">
                <a:moveTo>
                  <a:pt x="12710770" y="8217865"/>
                </a:moveTo>
                <a:lnTo>
                  <a:pt x="4492891" y="0"/>
                </a:lnTo>
                <a:lnTo>
                  <a:pt x="0" y="0"/>
                </a:lnTo>
                <a:lnTo>
                  <a:pt x="0" y="10287000"/>
                </a:lnTo>
                <a:lnTo>
                  <a:pt x="10641648" y="10287000"/>
                </a:lnTo>
                <a:lnTo>
                  <a:pt x="12710770" y="8217865"/>
                </a:lnTo>
                <a:close/>
                <a:moveTo>
                  <a:pt x="12719495" y="6976516"/>
                </a:moveTo>
                <a:lnTo>
                  <a:pt x="5742978" y="0"/>
                </a:lnTo>
                <a:lnTo>
                  <a:pt x="5675617" y="0"/>
                </a:lnTo>
                <a:lnTo>
                  <a:pt x="12685814" y="7010197"/>
                </a:lnTo>
                <a:lnTo>
                  <a:pt x="12719495" y="6976516"/>
                </a:lnTo>
                <a:close/>
              </a:path>
            </a:pathLst>
          </a:custGeom>
          <a:solidFill>
            <a:srgbClr val="ebeae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2" name="CustomShape 3"/>
          <p:cNvSpPr/>
          <p:nvPr/>
        </p:nvSpPr>
        <p:spPr>
          <a:xfrm>
            <a:off x="304920" y="3086280"/>
            <a:ext cx="9981000" cy="604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53" name="Рисунок 7" descr=""/>
          <p:cNvPicPr/>
          <p:nvPr/>
        </p:nvPicPr>
        <p:blipFill>
          <a:blip r:embed="rId1"/>
          <a:stretch/>
        </p:blipFill>
        <p:spPr>
          <a:xfrm>
            <a:off x="9753480" y="6134040"/>
            <a:ext cx="8533800" cy="4147200"/>
          </a:xfrm>
          <a:prstGeom prst="rect">
            <a:avLst/>
          </a:prstGeom>
          <a:ln>
            <a:noFill/>
          </a:ln>
        </p:spPr>
      </p:pic>
      <p:pic>
        <p:nvPicPr>
          <p:cNvPr id="254" name="Рисунок 8" descr=""/>
          <p:cNvPicPr/>
          <p:nvPr/>
        </p:nvPicPr>
        <p:blipFill>
          <a:blip r:embed="rId2"/>
          <a:stretch/>
        </p:blipFill>
        <p:spPr>
          <a:xfrm>
            <a:off x="15618600" y="7962840"/>
            <a:ext cx="2311920" cy="2318400"/>
          </a:xfrm>
          <a:prstGeom prst="rect">
            <a:avLst/>
          </a:prstGeom>
          <a:ln>
            <a:noFill/>
          </a:ln>
        </p:spPr>
      </p:pic>
      <p:sp>
        <p:nvSpPr>
          <p:cNvPr id="255" name="CustomShape 4"/>
          <p:cNvSpPr/>
          <p:nvPr/>
        </p:nvSpPr>
        <p:spPr>
          <a:xfrm>
            <a:off x="9906120" y="876240"/>
            <a:ext cx="8024760" cy="15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Платформа ZOOM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6" name="CustomShape 5"/>
          <p:cNvSpPr/>
          <p:nvPr/>
        </p:nvSpPr>
        <p:spPr>
          <a:xfrm flipH="1">
            <a:off x="13976640" y="2400480"/>
            <a:ext cx="35096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f15b4d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57" name="Рисунок 18" descr=""/>
          <p:cNvPicPr/>
          <p:nvPr/>
        </p:nvPicPr>
        <p:blipFill>
          <a:blip r:embed="rId3"/>
          <a:stretch/>
        </p:blipFill>
        <p:spPr>
          <a:xfrm rot="2478000">
            <a:off x="5410800" y="735840"/>
            <a:ext cx="1224360" cy="694080"/>
          </a:xfrm>
          <a:prstGeom prst="rect">
            <a:avLst/>
          </a:prstGeom>
          <a:ln>
            <a:noFill/>
          </a:ln>
        </p:spPr>
      </p:pic>
      <p:pic>
        <p:nvPicPr>
          <p:cNvPr id="258" name="Рисунок 19" descr=""/>
          <p:cNvPicPr/>
          <p:nvPr/>
        </p:nvPicPr>
        <p:blipFill>
          <a:blip r:embed="rId4"/>
          <a:stretch/>
        </p:blipFill>
        <p:spPr>
          <a:xfrm rot="2376600">
            <a:off x="6375960" y="1581120"/>
            <a:ext cx="1224360" cy="694080"/>
          </a:xfrm>
          <a:prstGeom prst="rect">
            <a:avLst/>
          </a:prstGeom>
          <a:ln>
            <a:noFill/>
          </a:ln>
        </p:spPr>
      </p:pic>
      <p:pic>
        <p:nvPicPr>
          <p:cNvPr id="259" name="Рисунок 20" descr=""/>
          <p:cNvPicPr/>
          <p:nvPr/>
        </p:nvPicPr>
        <p:blipFill>
          <a:blip r:embed="rId5"/>
          <a:stretch/>
        </p:blipFill>
        <p:spPr>
          <a:xfrm rot="2334600">
            <a:off x="7416360" y="2407320"/>
            <a:ext cx="1224360" cy="694080"/>
          </a:xfrm>
          <a:prstGeom prst="rect">
            <a:avLst/>
          </a:prstGeom>
          <a:ln>
            <a:noFill/>
          </a:ln>
        </p:spPr>
      </p:pic>
      <p:pic>
        <p:nvPicPr>
          <p:cNvPr id="260" name="" descr=""/>
          <p:cNvPicPr/>
          <p:nvPr/>
        </p:nvPicPr>
        <p:blipFill>
          <a:blip r:embed="rId6"/>
          <a:stretch/>
        </p:blipFill>
        <p:spPr>
          <a:xfrm>
            <a:off x="515520" y="1656000"/>
            <a:ext cx="11292480" cy="8064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Рисунок 5" descr=""/>
          <p:cNvPicPr/>
          <p:nvPr/>
        </p:nvPicPr>
        <p:blipFill>
          <a:blip r:embed="rId1"/>
          <a:stretch/>
        </p:blipFill>
        <p:spPr>
          <a:xfrm>
            <a:off x="0" y="0"/>
            <a:ext cx="18219600" cy="10285920"/>
          </a:xfrm>
          <a:prstGeom prst="rect">
            <a:avLst/>
          </a:prstGeom>
          <a:ln>
            <a:noFill/>
          </a:ln>
        </p:spPr>
      </p:pic>
      <p:sp>
        <p:nvSpPr>
          <p:cNvPr id="262" name="CustomShape 1"/>
          <p:cNvSpPr/>
          <p:nvPr/>
        </p:nvSpPr>
        <p:spPr>
          <a:xfrm>
            <a:off x="2096280" y="-12240"/>
            <a:ext cx="16225920" cy="10285200"/>
          </a:xfrm>
          <a:custGeom>
            <a:avLst/>
            <a:gdLst/>
            <a:ahLst/>
            <a:rect l="l" t="t" r="r" b="b"/>
            <a:pathLst>
              <a:path w="13793469" h="10286365">
                <a:moveTo>
                  <a:pt x="13793314" y="6778272"/>
                </a:moveTo>
                <a:lnTo>
                  <a:pt x="10285793" y="10285793"/>
                </a:lnTo>
                <a:lnTo>
                  <a:pt x="0" y="0"/>
                </a:lnTo>
                <a:lnTo>
                  <a:pt x="13793314" y="0"/>
                </a:lnTo>
                <a:lnTo>
                  <a:pt x="13793314" y="6778272"/>
                </a:lnTo>
                <a:close/>
              </a:path>
            </a:pathLst>
          </a:custGeom>
          <a:solidFill>
            <a:srgbClr val="ebeae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3" name="CustomShape 2"/>
          <p:cNvSpPr/>
          <p:nvPr/>
        </p:nvSpPr>
        <p:spPr>
          <a:xfrm>
            <a:off x="4509000" y="-81000"/>
            <a:ext cx="8596080" cy="7191000"/>
          </a:xfrm>
          <a:custGeom>
            <a:avLst/>
            <a:gdLst/>
            <a:ahLst/>
            <a:rect l="l" t="t" r="r" b="b"/>
            <a:pathLst>
              <a:path w="8041640" h="8040370">
                <a:moveTo>
                  <a:pt x="8041373" y="8006131"/>
                </a:moveTo>
                <a:lnTo>
                  <a:pt x="36372" y="1130"/>
                </a:lnTo>
                <a:lnTo>
                  <a:pt x="34798" y="2705"/>
                </a:lnTo>
                <a:lnTo>
                  <a:pt x="32105" y="0"/>
                </a:lnTo>
                <a:lnTo>
                  <a:pt x="0" y="32105"/>
                </a:lnTo>
                <a:lnTo>
                  <a:pt x="2692" y="34798"/>
                </a:lnTo>
                <a:lnTo>
                  <a:pt x="8007693" y="8039798"/>
                </a:lnTo>
                <a:lnTo>
                  <a:pt x="8041373" y="8006131"/>
                </a:lnTo>
                <a:close/>
              </a:path>
            </a:pathLst>
          </a:custGeom>
          <a:solidFill>
            <a:srgbClr val="f7fafd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64" name="Рисунок 6" descr=""/>
          <p:cNvPicPr/>
          <p:nvPr/>
        </p:nvPicPr>
        <p:blipFill>
          <a:blip r:embed="rId2"/>
          <a:stretch/>
        </p:blipFill>
        <p:spPr>
          <a:xfrm>
            <a:off x="838080" y="800280"/>
            <a:ext cx="2030400" cy="1676520"/>
          </a:xfrm>
          <a:prstGeom prst="rect">
            <a:avLst/>
          </a:prstGeom>
          <a:ln>
            <a:noFill/>
          </a:ln>
        </p:spPr>
      </p:pic>
      <p:pic>
        <p:nvPicPr>
          <p:cNvPr id="265" name="Рисунок 11" descr=""/>
          <p:cNvPicPr/>
          <p:nvPr/>
        </p:nvPicPr>
        <p:blipFill>
          <a:blip r:embed="rId3"/>
          <a:stretch/>
        </p:blipFill>
        <p:spPr>
          <a:xfrm>
            <a:off x="2721960" y="2781360"/>
            <a:ext cx="1755360" cy="1739520"/>
          </a:xfrm>
          <a:prstGeom prst="rect">
            <a:avLst/>
          </a:prstGeom>
          <a:ln>
            <a:noFill/>
          </a:ln>
        </p:spPr>
      </p:pic>
      <p:pic>
        <p:nvPicPr>
          <p:cNvPr id="266" name="Рисунок 13" descr=""/>
          <p:cNvPicPr/>
          <p:nvPr/>
        </p:nvPicPr>
        <p:blipFill>
          <a:blip r:embed="rId4"/>
          <a:stretch/>
        </p:blipFill>
        <p:spPr>
          <a:xfrm>
            <a:off x="7891920" y="7299000"/>
            <a:ext cx="1830600" cy="1781640"/>
          </a:xfrm>
          <a:prstGeom prst="rect">
            <a:avLst/>
          </a:prstGeom>
          <a:ln>
            <a:noFill/>
          </a:ln>
        </p:spPr>
      </p:pic>
      <p:pic>
        <p:nvPicPr>
          <p:cNvPr id="267" name="Рисунок 14" descr=""/>
          <p:cNvPicPr/>
          <p:nvPr/>
        </p:nvPicPr>
        <p:blipFill>
          <a:blip r:embed="rId5"/>
          <a:stretch/>
        </p:blipFill>
        <p:spPr>
          <a:xfrm>
            <a:off x="4859280" y="4521960"/>
            <a:ext cx="2473200" cy="2455920"/>
          </a:xfrm>
          <a:prstGeom prst="rect">
            <a:avLst/>
          </a:prstGeom>
          <a:ln>
            <a:noFill/>
          </a:ln>
        </p:spPr>
      </p:pic>
      <p:sp>
        <p:nvSpPr>
          <p:cNvPr id="268" name="CustomShape 3"/>
          <p:cNvSpPr/>
          <p:nvPr/>
        </p:nvSpPr>
        <p:spPr>
          <a:xfrm rot="2433600">
            <a:off x="-2540880" y="6382080"/>
            <a:ext cx="14705640" cy="55440"/>
          </a:xfrm>
          <a:prstGeom prst="rect">
            <a:avLst/>
          </a:prstGeom>
          <a:solidFill>
            <a:srgbClr val="ebea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9" name="CustomShape 4"/>
          <p:cNvSpPr/>
          <p:nvPr/>
        </p:nvSpPr>
        <p:spPr>
          <a:xfrm>
            <a:off x="16342200" y="4654080"/>
            <a:ext cx="1980000" cy="227520"/>
          </a:xfrm>
          <a:prstGeom prst="rect">
            <a:avLst/>
          </a:prstGeom>
          <a:solidFill>
            <a:srgbClr val="f15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0" name="CustomShape 5"/>
          <p:cNvSpPr/>
          <p:nvPr/>
        </p:nvSpPr>
        <p:spPr>
          <a:xfrm>
            <a:off x="295920" y="9410760"/>
            <a:ext cx="2263680" cy="151200"/>
          </a:xfrm>
          <a:prstGeom prst="rect">
            <a:avLst/>
          </a:prstGeom>
          <a:solidFill>
            <a:srgbClr val="f15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71" name="" descr=""/>
          <p:cNvPicPr/>
          <p:nvPr/>
        </p:nvPicPr>
        <p:blipFill>
          <a:blip r:embed="rId6"/>
          <a:stretch/>
        </p:blipFill>
        <p:spPr>
          <a:xfrm>
            <a:off x="681120" y="8387640"/>
            <a:ext cx="4541760" cy="930240"/>
          </a:xfrm>
          <a:prstGeom prst="rect">
            <a:avLst/>
          </a:prstGeom>
          <a:ln>
            <a:noFill/>
          </a:ln>
        </p:spPr>
      </p:pic>
      <p:pic>
        <p:nvPicPr>
          <p:cNvPr id="272" name="" descr=""/>
          <p:cNvPicPr/>
          <p:nvPr/>
        </p:nvPicPr>
        <p:blipFill>
          <a:blip r:embed="rId7"/>
          <a:stretch/>
        </p:blipFill>
        <p:spPr>
          <a:xfrm>
            <a:off x="838080" y="7346520"/>
            <a:ext cx="1322640" cy="1322640"/>
          </a:xfrm>
          <a:prstGeom prst="rect">
            <a:avLst/>
          </a:prstGeom>
          <a:ln>
            <a:noFill/>
          </a:ln>
        </p:spPr>
      </p:pic>
      <p:sp>
        <p:nvSpPr>
          <p:cNvPr id="273" name="CustomShape 6"/>
          <p:cNvSpPr/>
          <p:nvPr/>
        </p:nvSpPr>
        <p:spPr>
          <a:xfrm>
            <a:off x="6019920" y="1135080"/>
            <a:ext cx="12648240" cy="118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72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СПАСИБО ЗА ВНИМАНИЕ!</a:t>
            </a:r>
            <a:endParaRPr b="0" lang="ru-RU" sz="7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4" name="CustomShape 7"/>
          <p:cNvSpPr/>
          <p:nvPr/>
        </p:nvSpPr>
        <p:spPr>
          <a:xfrm>
            <a:off x="9173520" y="2980440"/>
            <a:ext cx="7353720" cy="91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ebeae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Поместите здесь ваш текст</a:t>
            </a:r>
            <a:endParaRPr b="0" lang="ru-RU" sz="5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5" name="Line 8"/>
          <p:cNvSpPr/>
          <p:nvPr/>
        </p:nvSpPr>
        <p:spPr>
          <a:xfrm>
            <a:off x="0" y="3903480"/>
            <a:ext cx="3962160" cy="3443040"/>
          </a:xfrm>
          <a:prstGeom prst="line">
            <a:avLst/>
          </a:prstGeom>
          <a:ln>
            <a:solidFill>
              <a:srgbClr val="ebeae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Рисунок 8" descr=""/>
          <p:cNvPicPr/>
          <p:nvPr/>
        </p:nvPicPr>
        <p:blipFill>
          <a:blip r:embed="rId1"/>
          <a:stretch/>
        </p:blipFill>
        <p:spPr>
          <a:xfrm>
            <a:off x="33840" y="0"/>
            <a:ext cx="18219600" cy="10285920"/>
          </a:xfrm>
          <a:prstGeom prst="rect">
            <a:avLst/>
          </a:prstGeom>
          <a:ln>
            <a:noFill/>
          </a:ln>
        </p:spPr>
      </p:pic>
      <p:sp>
        <p:nvSpPr>
          <p:cNvPr id="94" name="CustomShape 1"/>
          <p:cNvSpPr/>
          <p:nvPr/>
        </p:nvSpPr>
        <p:spPr>
          <a:xfrm>
            <a:off x="0" y="0"/>
            <a:ext cx="18286920" cy="10285920"/>
          </a:xfrm>
          <a:custGeom>
            <a:avLst/>
            <a:gdLst/>
            <a:ah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CustomShape 2"/>
          <p:cNvSpPr/>
          <p:nvPr/>
        </p:nvSpPr>
        <p:spPr>
          <a:xfrm>
            <a:off x="-33840" y="0"/>
            <a:ext cx="18286920" cy="10285920"/>
          </a:xfrm>
          <a:custGeom>
            <a:avLst/>
            <a:gdLst/>
            <a:ah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9379019" y="0"/>
                </a:lnTo>
                <a:lnTo>
                  <a:pt x="18288000" y="8908981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ebeae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CustomShape 3"/>
          <p:cNvSpPr/>
          <p:nvPr/>
        </p:nvSpPr>
        <p:spPr>
          <a:xfrm>
            <a:off x="7953480" y="0"/>
            <a:ext cx="3784320" cy="3743640"/>
          </a:xfrm>
          <a:custGeom>
            <a:avLst/>
            <a:gdLst/>
            <a:ahLst/>
            <a:rect l="l" t="t" r="r" b="b"/>
            <a:pathLst>
              <a:path w="3785234" h="3744595">
                <a:moveTo>
                  <a:pt x="3784633" y="3703811"/>
                </a:moveTo>
                <a:lnTo>
                  <a:pt x="3744222" y="3744222"/>
                </a:lnTo>
                <a:lnTo>
                  <a:pt x="0" y="0"/>
                </a:lnTo>
                <a:lnTo>
                  <a:pt x="80821" y="0"/>
                </a:lnTo>
                <a:lnTo>
                  <a:pt x="3784633" y="3703811"/>
                </a:lnTo>
                <a:close/>
              </a:path>
            </a:pathLst>
          </a:custGeom>
          <a:solidFill>
            <a:srgbClr val="ebeae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4"/>
          <p:cNvSpPr/>
          <p:nvPr/>
        </p:nvSpPr>
        <p:spPr>
          <a:xfrm>
            <a:off x="492480" y="1020240"/>
            <a:ext cx="14028840" cy="173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5"/>
          <p:cNvSpPr/>
          <p:nvPr/>
        </p:nvSpPr>
        <p:spPr>
          <a:xfrm>
            <a:off x="1176120" y="2764440"/>
            <a:ext cx="9885240" cy="431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05280" bIns="0"/>
          <a:p>
            <a:pPr marL="12600">
              <a:lnSpc>
                <a:spcPct val="100000"/>
              </a:lnSpc>
              <a:spcBef>
                <a:spcPts val="2404"/>
              </a:spcBef>
            </a:pPr>
            <a:r>
              <a:rPr b="1" lang="ru-RU" sz="48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Всему, что необходимо знать, научить нельзя, учитель может сделать только одно — указать дорогу.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2404"/>
              </a:spcBef>
            </a:pPr>
            <a:r>
              <a:rPr b="1" lang="ru-RU" sz="48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                                     </a:t>
            </a:r>
            <a:r>
              <a:rPr b="1" lang="ru-RU" sz="48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Ричард Олдингтон</a:t>
            </a:r>
            <a:endParaRPr b="0" lang="ru-RU" sz="4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CustomShape 6"/>
          <p:cNvSpPr/>
          <p:nvPr/>
        </p:nvSpPr>
        <p:spPr>
          <a:xfrm>
            <a:off x="13704840" y="6780240"/>
            <a:ext cx="4582440" cy="3506040"/>
          </a:xfrm>
          <a:custGeom>
            <a:avLst/>
            <a:gdLst/>
            <a:ahLst/>
            <a:rect l="l" t="t" r="r" b="b"/>
            <a:pathLst>
              <a:path w="4583430" h="3507104">
                <a:moveTo>
                  <a:pt x="4583085" y="3506814"/>
                </a:moveTo>
                <a:lnTo>
                  <a:pt x="0" y="3506814"/>
                </a:lnTo>
                <a:lnTo>
                  <a:pt x="3506814" y="0"/>
                </a:lnTo>
                <a:lnTo>
                  <a:pt x="4583085" y="1076271"/>
                </a:lnTo>
                <a:lnTo>
                  <a:pt x="4583085" y="3506814"/>
                </a:lnTo>
                <a:close/>
              </a:path>
            </a:pathLst>
          </a:custGeom>
          <a:solidFill>
            <a:srgbClr val="bdbec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0" name="Рисунок 10" descr=""/>
          <p:cNvPicPr/>
          <p:nvPr/>
        </p:nvPicPr>
        <p:blipFill>
          <a:blip r:embed="rId2"/>
          <a:stretch/>
        </p:blipFill>
        <p:spPr>
          <a:xfrm>
            <a:off x="13923720" y="1226520"/>
            <a:ext cx="3237480" cy="466200"/>
          </a:xfrm>
          <a:prstGeom prst="rect">
            <a:avLst/>
          </a:prstGeom>
          <a:ln>
            <a:noFill/>
          </a:ln>
        </p:spPr>
      </p:pic>
      <p:pic>
        <p:nvPicPr>
          <p:cNvPr id="101" name="Рисунок 12" descr=""/>
          <p:cNvPicPr/>
          <p:nvPr/>
        </p:nvPicPr>
        <p:blipFill>
          <a:blip r:embed="rId3"/>
          <a:stretch/>
        </p:blipFill>
        <p:spPr>
          <a:xfrm>
            <a:off x="11917080" y="366840"/>
            <a:ext cx="4012560" cy="821520"/>
          </a:xfrm>
          <a:prstGeom prst="rect">
            <a:avLst/>
          </a:prstGeom>
          <a:ln>
            <a:noFill/>
          </a:ln>
        </p:spPr>
      </p:pic>
      <p:pic>
        <p:nvPicPr>
          <p:cNvPr id="102" name="Рисунок 13" descr=""/>
          <p:cNvPicPr/>
          <p:nvPr/>
        </p:nvPicPr>
        <p:blipFill>
          <a:blip r:embed="rId4"/>
          <a:stretch/>
        </p:blipFill>
        <p:spPr>
          <a:xfrm>
            <a:off x="15689520" y="7871400"/>
            <a:ext cx="2277000" cy="2277000"/>
          </a:xfrm>
          <a:prstGeom prst="rect">
            <a:avLst/>
          </a:prstGeom>
          <a:ln>
            <a:noFill/>
          </a:ln>
        </p:spPr>
      </p:pic>
      <p:sp>
        <p:nvSpPr>
          <p:cNvPr id="103" name="CustomShape 7"/>
          <p:cNvSpPr/>
          <p:nvPr/>
        </p:nvSpPr>
        <p:spPr>
          <a:xfrm>
            <a:off x="1209600" y="6410520"/>
            <a:ext cx="10060200" cy="237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br/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4" name="Рисунок 9" descr=""/>
          <p:cNvPicPr/>
          <p:nvPr/>
        </p:nvPicPr>
        <p:blipFill>
          <a:blip r:embed="rId5"/>
          <a:stretch/>
        </p:blipFill>
        <p:spPr>
          <a:xfrm>
            <a:off x="9144000" y="2781360"/>
            <a:ext cx="1151280" cy="139320"/>
          </a:xfrm>
          <a:prstGeom prst="rect">
            <a:avLst/>
          </a:prstGeom>
          <a:ln>
            <a:noFill/>
          </a:ln>
        </p:spPr>
      </p:pic>
      <p:pic>
        <p:nvPicPr>
          <p:cNvPr id="105" name="Рисунок 11" descr=""/>
          <p:cNvPicPr/>
          <p:nvPr/>
        </p:nvPicPr>
        <p:blipFill>
          <a:blip r:embed="rId6"/>
          <a:stretch/>
        </p:blipFill>
        <p:spPr>
          <a:xfrm>
            <a:off x="457200" y="5756760"/>
            <a:ext cx="1151280" cy="139320"/>
          </a:xfrm>
          <a:prstGeom prst="rect">
            <a:avLst/>
          </a:prstGeom>
          <a:ln>
            <a:noFill/>
          </a:ln>
        </p:spPr>
      </p:pic>
      <p:pic>
        <p:nvPicPr>
          <p:cNvPr id="106" name="Рисунок 15" descr=""/>
          <p:cNvPicPr/>
          <p:nvPr/>
        </p:nvPicPr>
        <p:blipFill>
          <a:blip r:embed="rId7"/>
          <a:stretch/>
        </p:blipFill>
        <p:spPr>
          <a:xfrm>
            <a:off x="9600480" y="2604240"/>
            <a:ext cx="1669320" cy="175680"/>
          </a:xfrm>
          <a:prstGeom prst="rect">
            <a:avLst/>
          </a:prstGeom>
          <a:ln>
            <a:noFill/>
          </a:ln>
        </p:spPr>
      </p:pic>
      <p:pic>
        <p:nvPicPr>
          <p:cNvPr id="107" name="Рисунок 16" descr=""/>
          <p:cNvPicPr/>
          <p:nvPr/>
        </p:nvPicPr>
        <p:blipFill>
          <a:blip r:embed="rId8"/>
          <a:stretch/>
        </p:blipFill>
        <p:spPr>
          <a:xfrm>
            <a:off x="1161360" y="5925240"/>
            <a:ext cx="1669320" cy="175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8" descr=""/>
          <p:cNvPicPr/>
          <p:nvPr/>
        </p:nvPicPr>
        <p:blipFill>
          <a:blip r:embed="rId1"/>
          <a:stretch/>
        </p:blipFill>
        <p:spPr>
          <a:xfrm>
            <a:off x="33840" y="0"/>
            <a:ext cx="18219600" cy="10285920"/>
          </a:xfrm>
          <a:prstGeom prst="rect">
            <a:avLst/>
          </a:prstGeom>
          <a:ln>
            <a:noFill/>
          </a:ln>
        </p:spPr>
      </p:pic>
      <p:sp>
        <p:nvSpPr>
          <p:cNvPr id="109" name="CustomShape 1"/>
          <p:cNvSpPr/>
          <p:nvPr/>
        </p:nvSpPr>
        <p:spPr>
          <a:xfrm>
            <a:off x="0" y="0"/>
            <a:ext cx="18286920" cy="10285920"/>
          </a:xfrm>
          <a:custGeom>
            <a:avLst/>
            <a:gdLst/>
            <a:ah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CustomShape 2"/>
          <p:cNvSpPr/>
          <p:nvPr/>
        </p:nvSpPr>
        <p:spPr>
          <a:xfrm>
            <a:off x="13704840" y="6780240"/>
            <a:ext cx="4582440" cy="3506040"/>
          </a:xfrm>
          <a:custGeom>
            <a:avLst/>
            <a:gdLst/>
            <a:ahLst/>
            <a:rect l="l" t="t" r="r" b="b"/>
            <a:pathLst>
              <a:path w="4583430" h="3507104">
                <a:moveTo>
                  <a:pt x="4583085" y="3506814"/>
                </a:moveTo>
                <a:lnTo>
                  <a:pt x="0" y="3506814"/>
                </a:lnTo>
                <a:lnTo>
                  <a:pt x="3506814" y="0"/>
                </a:lnTo>
                <a:lnTo>
                  <a:pt x="4583085" y="1076271"/>
                </a:lnTo>
                <a:lnTo>
                  <a:pt x="4583085" y="3506814"/>
                </a:lnTo>
                <a:close/>
              </a:path>
            </a:pathLst>
          </a:custGeom>
          <a:solidFill>
            <a:srgbClr val="bdbec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1" name="Рисунок 12" descr=""/>
          <p:cNvPicPr/>
          <p:nvPr/>
        </p:nvPicPr>
        <p:blipFill>
          <a:blip r:embed="rId2"/>
          <a:stretch/>
        </p:blipFill>
        <p:spPr>
          <a:xfrm>
            <a:off x="11998080" y="190440"/>
            <a:ext cx="4012560" cy="821520"/>
          </a:xfrm>
          <a:prstGeom prst="rect">
            <a:avLst/>
          </a:prstGeom>
          <a:ln>
            <a:noFill/>
          </a:ln>
        </p:spPr>
      </p:pic>
      <p:pic>
        <p:nvPicPr>
          <p:cNvPr id="112" name="Рисунок 13" descr=""/>
          <p:cNvPicPr/>
          <p:nvPr/>
        </p:nvPicPr>
        <p:blipFill>
          <a:blip r:embed="rId3"/>
          <a:stretch/>
        </p:blipFill>
        <p:spPr>
          <a:xfrm>
            <a:off x="15621120" y="7886880"/>
            <a:ext cx="2277000" cy="2277000"/>
          </a:xfrm>
          <a:prstGeom prst="rect">
            <a:avLst/>
          </a:prstGeom>
          <a:ln>
            <a:noFill/>
          </a:ln>
        </p:spPr>
      </p:pic>
      <p:pic>
        <p:nvPicPr>
          <p:cNvPr id="113" name="Рисунок 9" descr=""/>
          <p:cNvPicPr/>
          <p:nvPr/>
        </p:nvPicPr>
        <p:blipFill>
          <a:blip r:embed="rId4"/>
          <a:stretch/>
        </p:blipFill>
        <p:spPr>
          <a:xfrm>
            <a:off x="-25200" y="814680"/>
            <a:ext cx="1151280" cy="139320"/>
          </a:xfrm>
          <a:prstGeom prst="rect">
            <a:avLst/>
          </a:prstGeom>
          <a:ln>
            <a:noFill/>
          </a:ln>
        </p:spPr>
      </p:pic>
      <p:pic>
        <p:nvPicPr>
          <p:cNvPr id="114" name="Рисунок 11" descr=""/>
          <p:cNvPicPr/>
          <p:nvPr/>
        </p:nvPicPr>
        <p:blipFill>
          <a:blip r:embed="rId5"/>
          <a:stretch/>
        </p:blipFill>
        <p:spPr>
          <a:xfrm rot="10800000">
            <a:off x="10959120" y="2670120"/>
            <a:ext cx="3660840" cy="444600"/>
          </a:xfrm>
          <a:prstGeom prst="rect">
            <a:avLst/>
          </a:prstGeom>
          <a:ln>
            <a:noFill/>
          </a:ln>
        </p:spPr>
      </p:pic>
      <p:pic>
        <p:nvPicPr>
          <p:cNvPr id="115" name="Рисунок 15" descr=""/>
          <p:cNvPicPr/>
          <p:nvPr/>
        </p:nvPicPr>
        <p:blipFill>
          <a:blip r:embed="rId6"/>
          <a:stretch/>
        </p:blipFill>
        <p:spPr>
          <a:xfrm rot="2703000">
            <a:off x="14352480" y="6688800"/>
            <a:ext cx="2366640" cy="249480"/>
          </a:xfrm>
          <a:prstGeom prst="rect">
            <a:avLst/>
          </a:prstGeom>
          <a:ln>
            <a:noFill/>
          </a:ln>
        </p:spPr>
      </p:pic>
      <p:pic>
        <p:nvPicPr>
          <p:cNvPr id="116" name="Рисунок 16" descr=""/>
          <p:cNvPicPr/>
          <p:nvPr/>
        </p:nvPicPr>
        <p:blipFill>
          <a:blip r:embed="rId7"/>
          <a:stretch/>
        </p:blipFill>
        <p:spPr>
          <a:xfrm rot="2595000">
            <a:off x="14585040" y="7309080"/>
            <a:ext cx="1669320" cy="175680"/>
          </a:xfrm>
          <a:prstGeom prst="rect">
            <a:avLst/>
          </a:prstGeom>
          <a:ln>
            <a:noFill/>
          </a:ln>
        </p:spPr>
      </p:pic>
      <p:sp>
        <p:nvSpPr>
          <p:cNvPr id="117" name="Line 3"/>
          <p:cNvSpPr/>
          <p:nvPr/>
        </p:nvSpPr>
        <p:spPr>
          <a:xfrm>
            <a:off x="10591560" y="0"/>
            <a:ext cx="3332160" cy="3314520"/>
          </a:xfrm>
          <a:prstGeom prst="line">
            <a:avLst/>
          </a:prstGeom>
          <a:ln>
            <a:solidFill>
              <a:srgbClr val="ebeae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Line 4"/>
          <p:cNvSpPr/>
          <p:nvPr/>
        </p:nvSpPr>
        <p:spPr>
          <a:xfrm>
            <a:off x="10072800" y="0"/>
            <a:ext cx="2299320" cy="2327400"/>
          </a:xfrm>
          <a:prstGeom prst="line">
            <a:avLst/>
          </a:prstGeom>
          <a:ln>
            <a:solidFill>
              <a:srgbClr val="ebeae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CustomShape 5"/>
          <p:cNvSpPr/>
          <p:nvPr/>
        </p:nvSpPr>
        <p:spPr>
          <a:xfrm>
            <a:off x="361440" y="2647080"/>
            <a:ext cx="12952800" cy="714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7000"/>
              </a:lnSpc>
              <a:spcAft>
                <a:spcPts val="799"/>
              </a:spcAft>
            </a:pPr>
            <a:r>
              <a:rPr b="1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Метапредметные результаты – </a:t>
            </a:r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освоенные обучающимися на базе нескольких или всех учебных предметов обобщенные способы деятельности (например: сравнение, схематизация, умозаключение, наблюдение, формулирование вопроса, выдвижение гипотезы, моделирование и т.д.), применяемые как в рамках образовательного процесса, так и в реальных жизненных ситуациях.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7000"/>
              </a:lnSpc>
              <a:spcAft>
                <a:spcPts val="799"/>
              </a:spcAft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Универсальные учебные действия </a:t>
            </a:r>
            <a:r>
              <a:rPr b="0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– </a:t>
            </a:r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это совокупность способов действия учащегося, а также связанных с ними навыков учебной работы, обеспечивающих самостоятельное усвоение новых знаний, формирование умений, включая организацию этого процесса.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7000"/>
              </a:lnSpc>
              <a:spcAft>
                <a:spcPts val="799"/>
              </a:spcAft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Рисунок 7" descr=""/>
          <p:cNvPicPr/>
          <p:nvPr/>
        </p:nvPicPr>
        <p:blipFill>
          <a:blip r:embed="rId1"/>
          <a:stretch/>
        </p:blipFill>
        <p:spPr>
          <a:xfrm>
            <a:off x="-360" y="-36000"/>
            <a:ext cx="18219600" cy="10285920"/>
          </a:xfrm>
          <a:prstGeom prst="rect">
            <a:avLst/>
          </a:prstGeom>
          <a:ln>
            <a:noFill/>
          </a:ln>
        </p:spPr>
      </p:pic>
      <p:sp>
        <p:nvSpPr>
          <p:cNvPr id="121" name="CustomShape 1"/>
          <p:cNvSpPr/>
          <p:nvPr/>
        </p:nvSpPr>
        <p:spPr>
          <a:xfrm>
            <a:off x="-37080" y="-36000"/>
            <a:ext cx="18324000" cy="10564920"/>
          </a:xfrm>
          <a:custGeom>
            <a:avLst/>
            <a:gdLst/>
            <a:ahLst/>
            <a:rect l="l" t="t" r="r" b="b"/>
            <a:pathLst>
              <a:path w="16002000" h="10287000">
                <a:moveTo>
                  <a:pt x="16001926" y="10286999"/>
                </a:moveTo>
                <a:lnTo>
                  <a:pt x="10286999" y="10286999"/>
                </a:lnTo>
                <a:lnTo>
                  <a:pt x="0" y="0"/>
                </a:lnTo>
                <a:lnTo>
                  <a:pt x="16001926" y="0"/>
                </a:lnTo>
                <a:lnTo>
                  <a:pt x="16001926" y="10286999"/>
                </a:lnTo>
                <a:close/>
              </a:path>
            </a:pathLst>
          </a:custGeom>
          <a:solidFill>
            <a:srgbClr val="ebeae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CustomShape 2"/>
          <p:cNvSpPr/>
          <p:nvPr/>
        </p:nvSpPr>
        <p:spPr>
          <a:xfrm>
            <a:off x="13411080" y="893520"/>
            <a:ext cx="3191400" cy="131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11040" bIns="0"/>
          <a:p>
            <a:pPr marL="4842000">
              <a:lnSpc>
                <a:spcPct val="100000"/>
              </a:lnSpc>
              <a:spcBef>
                <a:spcPts val="2449"/>
              </a:spcBef>
            </a:pPr>
            <a:r>
              <a:rPr b="1" lang="ru-RU" sz="6600" spc="-469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 </a:t>
            </a:r>
            <a:endParaRPr b="0" lang="ru-RU" sz="6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CustomShape 3"/>
          <p:cNvSpPr/>
          <p:nvPr/>
        </p:nvSpPr>
        <p:spPr>
          <a:xfrm rot="5400000">
            <a:off x="-279000" y="7781040"/>
            <a:ext cx="2804760" cy="2245320"/>
          </a:xfrm>
          <a:custGeom>
            <a:avLst/>
            <a:gdLst/>
            <a:ahLst/>
            <a:rect l="l" t="t" r="r" b="b"/>
            <a:pathLst>
              <a:path w="3611880" h="2552700">
                <a:moveTo>
                  <a:pt x="3611271" y="2552222"/>
                </a:moveTo>
                <a:lnTo>
                  <a:pt x="0" y="2552222"/>
                </a:lnTo>
                <a:lnTo>
                  <a:pt x="2552222" y="0"/>
                </a:lnTo>
                <a:lnTo>
                  <a:pt x="3611271" y="1059049"/>
                </a:lnTo>
                <a:lnTo>
                  <a:pt x="3611271" y="2552222"/>
                </a:lnTo>
                <a:close/>
              </a:path>
            </a:pathLst>
          </a:custGeom>
          <a:solidFill>
            <a:srgbClr val="bdbec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4" name="Рисунок 8" descr=""/>
          <p:cNvPicPr/>
          <p:nvPr/>
        </p:nvPicPr>
        <p:blipFill>
          <a:blip r:embed="rId2"/>
          <a:stretch/>
        </p:blipFill>
        <p:spPr>
          <a:xfrm>
            <a:off x="15621120" y="7886880"/>
            <a:ext cx="2273040" cy="2279160"/>
          </a:xfrm>
          <a:prstGeom prst="rect">
            <a:avLst/>
          </a:prstGeom>
          <a:ln>
            <a:noFill/>
          </a:ln>
        </p:spPr>
      </p:pic>
      <p:sp>
        <p:nvSpPr>
          <p:cNvPr id="125" name="CustomShape 4"/>
          <p:cNvSpPr/>
          <p:nvPr/>
        </p:nvSpPr>
        <p:spPr>
          <a:xfrm flipV="1" rot="2493000">
            <a:off x="2898000" y="7288920"/>
            <a:ext cx="8990640" cy="63360"/>
          </a:xfrm>
          <a:prstGeom prst="rect">
            <a:avLst/>
          </a:prstGeom>
          <a:solidFill>
            <a:srgbClr val="f15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6" name="CustomShape 5"/>
          <p:cNvSpPr/>
          <p:nvPr/>
        </p:nvSpPr>
        <p:spPr>
          <a:xfrm rot="2489400">
            <a:off x="6013440" y="8869320"/>
            <a:ext cx="4418640" cy="44640"/>
          </a:xfrm>
          <a:prstGeom prst="rect">
            <a:avLst/>
          </a:prstGeom>
          <a:solidFill>
            <a:srgbClr val="f15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7" name="CustomShape 6"/>
          <p:cNvSpPr/>
          <p:nvPr/>
        </p:nvSpPr>
        <p:spPr>
          <a:xfrm>
            <a:off x="3450960" y="1333440"/>
            <a:ext cx="1370520" cy="10393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73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28" name="Рисунок 12" descr=""/>
          <p:cNvPicPr/>
          <p:nvPr/>
        </p:nvPicPr>
        <p:blipFill>
          <a:blip r:embed="rId3"/>
          <a:stretch/>
        </p:blipFill>
        <p:spPr>
          <a:xfrm>
            <a:off x="5239080" y="3654360"/>
            <a:ext cx="1370520" cy="1041480"/>
          </a:xfrm>
          <a:prstGeom prst="rect">
            <a:avLst/>
          </a:prstGeom>
          <a:ln>
            <a:noFill/>
          </a:ln>
        </p:spPr>
      </p:pic>
      <p:pic>
        <p:nvPicPr>
          <p:cNvPr id="129" name="Рисунок 14" descr=""/>
          <p:cNvPicPr/>
          <p:nvPr/>
        </p:nvPicPr>
        <p:blipFill>
          <a:blip r:embed="rId4"/>
          <a:stretch/>
        </p:blipFill>
        <p:spPr>
          <a:xfrm>
            <a:off x="228600" y="8892720"/>
            <a:ext cx="1370520" cy="1041480"/>
          </a:xfrm>
          <a:prstGeom prst="rect">
            <a:avLst/>
          </a:prstGeom>
          <a:ln>
            <a:noFill/>
          </a:ln>
        </p:spPr>
      </p:pic>
      <p:sp>
        <p:nvSpPr>
          <p:cNvPr id="130" name="CustomShape 7"/>
          <p:cNvSpPr/>
          <p:nvPr/>
        </p:nvSpPr>
        <p:spPr>
          <a:xfrm>
            <a:off x="7315200" y="3161880"/>
            <a:ext cx="10578600" cy="338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Метапредметная деятельность </a:t>
            </a: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– деятельность за пределами учебного предмета; она направлена на обучение обобщенным способам работы с любым предметным понятием, схемой, моделью и т.д. и связана с жизненными ситуациями.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CustomShape 8"/>
          <p:cNvSpPr/>
          <p:nvPr/>
        </p:nvSpPr>
        <p:spPr>
          <a:xfrm>
            <a:off x="5287680" y="1218240"/>
            <a:ext cx="12999600" cy="118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1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Метапредметный подход </a:t>
            </a: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– организация деятельности учащихся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36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с целью передачи им способов работы со знанием.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2" name="Рисунок 18" descr=""/>
          <p:cNvPicPr/>
          <p:nvPr/>
        </p:nvPicPr>
        <p:blipFill>
          <a:blip r:embed="rId5"/>
          <a:stretch/>
        </p:blipFill>
        <p:spPr>
          <a:xfrm>
            <a:off x="15230160" y="337680"/>
            <a:ext cx="2969280" cy="359640"/>
          </a:xfrm>
          <a:prstGeom prst="rect">
            <a:avLst/>
          </a:prstGeom>
          <a:ln>
            <a:noFill/>
          </a:ln>
        </p:spPr>
      </p:pic>
      <p:pic>
        <p:nvPicPr>
          <p:cNvPr id="133" name="Рисунок 19" descr=""/>
          <p:cNvPicPr/>
          <p:nvPr/>
        </p:nvPicPr>
        <p:blipFill>
          <a:blip r:embed="rId6"/>
          <a:stretch/>
        </p:blipFill>
        <p:spPr>
          <a:xfrm>
            <a:off x="17398800" y="1148040"/>
            <a:ext cx="1151280" cy="139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Рисунок 7" descr=""/>
          <p:cNvPicPr/>
          <p:nvPr/>
        </p:nvPicPr>
        <p:blipFill>
          <a:blip r:embed="rId1"/>
          <a:stretch/>
        </p:blipFill>
        <p:spPr>
          <a:xfrm>
            <a:off x="-360" y="-36000"/>
            <a:ext cx="18219600" cy="10285920"/>
          </a:xfrm>
          <a:prstGeom prst="rect">
            <a:avLst/>
          </a:prstGeom>
          <a:ln>
            <a:noFill/>
          </a:ln>
        </p:spPr>
      </p:pic>
      <p:sp>
        <p:nvSpPr>
          <p:cNvPr id="135" name="CustomShape 1"/>
          <p:cNvSpPr/>
          <p:nvPr/>
        </p:nvSpPr>
        <p:spPr>
          <a:xfrm>
            <a:off x="-37080" y="-36000"/>
            <a:ext cx="18324000" cy="10564920"/>
          </a:xfrm>
          <a:custGeom>
            <a:avLst/>
            <a:gdLst/>
            <a:ahLst/>
            <a:rect l="l" t="t" r="r" b="b"/>
            <a:pathLst>
              <a:path w="16002000" h="10287000">
                <a:moveTo>
                  <a:pt x="16001926" y="10286999"/>
                </a:moveTo>
                <a:lnTo>
                  <a:pt x="10286999" y="10286999"/>
                </a:lnTo>
                <a:lnTo>
                  <a:pt x="0" y="0"/>
                </a:lnTo>
                <a:lnTo>
                  <a:pt x="16001926" y="0"/>
                </a:lnTo>
                <a:lnTo>
                  <a:pt x="16001926" y="10286999"/>
                </a:lnTo>
                <a:close/>
              </a:path>
            </a:pathLst>
          </a:custGeom>
          <a:solidFill>
            <a:srgbClr val="ebeae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CustomShape 2"/>
          <p:cNvSpPr/>
          <p:nvPr/>
        </p:nvSpPr>
        <p:spPr>
          <a:xfrm>
            <a:off x="13411080" y="893520"/>
            <a:ext cx="3191400" cy="131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11040" bIns="0"/>
          <a:p>
            <a:pPr marL="4842000">
              <a:lnSpc>
                <a:spcPct val="100000"/>
              </a:lnSpc>
              <a:spcBef>
                <a:spcPts val="2449"/>
              </a:spcBef>
            </a:pPr>
            <a:r>
              <a:rPr b="1" lang="ru-RU" sz="6600" spc="-469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 </a:t>
            </a:r>
            <a:endParaRPr b="0" lang="ru-RU" sz="6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 rot="5400000">
            <a:off x="-279000" y="7781040"/>
            <a:ext cx="2804760" cy="2245320"/>
          </a:xfrm>
          <a:custGeom>
            <a:avLst/>
            <a:gdLst/>
            <a:ahLst/>
            <a:rect l="l" t="t" r="r" b="b"/>
            <a:pathLst>
              <a:path w="3611880" h="2552700">
                <a:moveTo>
                  <a:pt x="3611271" y="2552222"/>
                </a:moveTo>
                <a:lnTo>
                  <a:pt x="0" y="2552222"/>
                </a:lnTo>
                <a:lnTo>
                  <a:pt x="2552222" y="0"/>
                </a:lnTo>
                <a:lnTo>
                  <a:pt x="3611271" y="1059049"/>
                </a:lnTo>
                <a:lnTo>
                  <a:pt x="3611271" y="2552222"/>
                </a:lnTo>
                <a:close/>
              </a:path>
            </a:pathLst>
          </a:custGeom>
          <a:solidFill>
            <a:srgbClr val="bdbec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8" name="Рисунок 8" descr=""/>
          <p:cNvPicPr/>
          <p:nvPr/>
        </p:nvPicPr>
        <p:blipFill>
          <a:blip r:embed="rId2"/>
          <a:stretch/>
        </p:blipFill>
        <p:spPr>
          <a:xfrm>
            <a:off x="15621120" y="7886880"/>
            <a:ext cx="2273040" cy="2279160"/>
          </a:xfrm>
          <a:prstGeom prst="rect">
            <a:avLst/>
          </a:prstGeom>
          <a:ln>
            <a:noFill/>
          </a:ln>
        </p:spPr>
      </p:pic>
      <p:sp>
        <p:nvSpPr>
          <p:cNvPr id="139" name="CustomShape 4"/>
          <p:cNvSpPr/>
          <p:nvPr/>
        </p:nvSpPr>
        <p:spPr>
          <a:xfrm flipV="1" rot="2493000">
            <a:off x="2898000" y="7288920"/>
            <a:ext cx="8990640" cy="63360"/>
          </a:xfrm>
          <a:prstGeom prst="rect">
            <a:avLst/>
          </a:prstGeom>
          <a:solidFill>
            <a:srgbClr val="f15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0" name="CustomShape 5"/>
          <p:cNvSpPr/>
          <p:nvPr/>
        </p:nvSpPr>
        <p:spPr>
          <a:xfrm rot="2489400">
            <a:off x="6013440" y="8869320"/>
            <a:ext cx="4418640" cy="44640"/>
          </a:xfrm>
          <a:prstGeom prst="rect">
            <a:avLst/>
          </a:prstGeom>
          <a:solidFill>
            <a:srgbClr val="f15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CustomShape 6"/>
          <p:cNvSpPr/>
          <p:nvPr/>
        </p:nvSpPr>
        <p:spPr>
          <a:xfrm>
            <a:off x="3450960" y="1333440"/>
            <a:ext cx="1370520" cy="10393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73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42" name="Рисунок 12" descr=""/>
          <p:cNvPicPr/>
          <p:nvPr/>
        </p:nvPicPr>
        <p:blipFill>
          <a:blip r:embed="rId3"/>
          <a:stretch/>
        </p:blipFill>
        <p:spPr>
          <a:xfrm>
            <a:off x="5239080" y="3654360"/>
            <a:ext cx="1370520" cy="1041480"/>
          </a:xfrm>
          <a:prstGeom prst="rect">
            <a:avLst/>
          </a:prstGeom>
          <a:ln>
            <a:noFill/>
          </a:ln>
        </p:spPr>
      </p:pic>
      <p:pic>
        <p:nvPicPr>
          <p:cNvPr id="143" name="Рисунок 14" descr=""/>
          <p:cNvPicPr/>
          <p:nvPr/>
        </p:nvPicPr>
        <p:blipFill>
          <a:blip r:embed="rId4"/>
          <a:stretch/>
        </p:blipFill>
        <p:spPr>
          <a:xfrm>
            <a:off x="228600" y="8892720"/>
            <a:ext cx="1370520" cy="1041480"/>
          </a:xfrm>
          <a:prstGeom prst="rect">
            <a:avLst/>
          </a:prstGeom>
          <a:ln>
            <a:noFill/>
          </a:ln>
        </p:spPr>
      </p:pic>
      <p:sp>
        <p:nvSpPr>
          <p:cNvPr id="144" name="CustomShape 7"/>
          <p:cNvSpPr/>
          <p:nvPr/>
        </p:nvSpPr>
        <p:spPr>
          <a:xfrm>
            <a:off x="7315200" y="3161880"/>
            <a:ext cx="10578600" cy="338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- субъективация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- метапредметность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- деятельностный подход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- рефлексивность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- импровизационность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CustomShape 8"/>
          <p:cNvSpPr/>
          <p:nvPr/>
        </p:nvSpPr>
        <p:spPr>
          <a:xfrm>
            <a:off x="5287680" y="1218240"/>
            <a:ext cx="12999600" cy="118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1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Методические принципы метапредметного урока: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3600" spc="-1" strike="noStrike">
                <a:solidFill>
                  <a:srgbClr val="f15b4d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DejaVu Sans"/>
              </a:rPr>
              <a:t>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6" name="Рисунок 18" descr=""/>
          <p:cNvPicPr/>
          <p:nvPr/>
        </p:nvPicPr>
        <p:blipFill>
          <a:blip r:embed="rId5"/>
          <a:stretch/>
        </p:blipFill>
        <p:spPr>
          <a:xfrm>
            <a:off x="15230160" y="337680"/>
            <a:ext cx="2969280" cy="359640"/>
          </a:xfrm>
          <a:prstGeom prst="rect">
            <a:avLst/>
          </a:prstGeom>
          <a:ln>
            <a:noFill/>
          </a:ln>
        </p:spPr>
      </p:pic>
      <p:pic>
        <p:nvPicPr>
          <p:cNvPr id="147" name="Рисунок 19" descr=""/>
          <p:cNvPicPr/>
          <p:nvPr/>
        </p:nvPicPr>
        <p:blipFill>
          <a:blip r:embed="rId6"/>
          <a:stretch/>
        </p:blipFill>
        <p:spPr>
          <a:xfrm>
            <a:off x="17398800" y="1148040"/>
            <a:ext cx="1151280" cy="139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Рисунок 8" descr=""/>
          <p:cNvPicPr/>
          <p:nvPr/>
        </p:nvPicPr>
        <p:blipFill>
          <a:blip r:embed="rId1"/>
          <a:stretch/>
        </p:blipFill>
        <p:spPr>
          <a:xfrm>
            <a:off x="33840" y="0"/>
            <a:ext cx="18219600" cy="10285920"/>
          </a:xfrm>
          <a:prstGeom prst="rect">
            <a:avLst/>
          </a:prstGeom>
          <a:ln>
            <a:noFill/>
          </a:ln>
        </p:spPr>
      </p:pic>
      <p:sp>
        <p:nvSpPr>
          <p:cNvPr id="149" name="CustomShape 1"/>
          <p:cNvSpPr/>
          <p:nvPr/>
        </p:nvSpPr>
        <p:spPr>
          <a:xfrm>
            <a:off x="0" y="0"/>
            <a:ext cx="18286920" cy="10285920"/>
          </a:xfrm>
          <a:custGeom>
            <a:avLst/>
            <a:gdLst/>
            <a:ah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0" name="CustomShape 2"/>
          <p:cNvSpPr/>
          <p:nvPr/>
        </p:nvSpPr>
        <p:spPr>
          <a:xfrm>
            <a:off x="13704840" y="6780240"/>
            <a:ext cx="4582440" cy="3506040"/>
          </a:xfrm>
          <a:custGeom>
            <a:avLst/>
            <a:gdLst/>
            <a:ahLst/>
            <a:rect l="l" t="t" r="r" b="b"/>
            <a:pathLst>
              <a:path w="4583430" h="3507104">
                <a:moveTo>
                  <a:pt x="4583085" y="3506814"/>
                </a:moveTo>
                <a:lnTo>
                  <a:pt x="0" y="3506814"/>
                </a:lnTo>
                <a:lnTo>
                  <a:pt x="3506814" y="0"/>
                </a:lnTo>
                <a:lnTo>
                  <a:pt x="4583085" y="1076271"/>
                </a:lnTo>
                <a:lnTo>
                  <a:pt x="4583085" y="3506814"/>
                </a:lnTo>
                <a:close/>
              </a:path>
            </a:pathLst>
          </a:custGeom>
          <a:solidFill>
            <a:srgbClr val="bdbec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51" name="Рисунок 12" descr=""/>
          <p:cNvPicPr/>
          <p:nvPr/>
        </p:nvPicPr>
        <p:blipFill>
          <a:blip r:embed="rId2"/>
          <a:stretch/>
        </p:blipFill>
        <p:spPr>
          <a:xfrm>
            <a:off x="11998080" y="190440"/>
            <a:ext cx="4012560" cy="821520"/>
          </a:xfrm>
          <a:prstGeom prst="rect">
            <a:avLst/>
          </a:prstGeom>
          <a:ln>
            <a:noFill/>
          </a:ln>
        </p:spPr>
      </p:pic>
      <p:pic>
        <p:nvPicPr>
          <p:cNvPr id="152" name="Рисунок 13" descr=""/>
          <p:cNvPicPr/>
          <p:nvPr/>
        </p:nvPicPr>
        <p:blipFill>
          <a:blip r:embed="rId3"/>
          <a:stretch/>
        </p:blipFill>
        <p:spPr>
          <a:xfrm>
            <a:off x="15621120" y="7886880"/>
            <a:ext cx="2277000" cy="2277000"/>
          </a:xfrm>
          <a:prstGeom prst="rect">
            <a:avLst/>
          </a:prstGeom>
          <a:ln>
            <a:noFill/>
          </a:ln>
        </p:spPr>
      </p:pic>
      <p:pic>
        <p:nvPicPr>
          <p:cNvPr id="153" name="Рисунок 9" descr=""/>
          <p:cNvPicPr/>
          <p:nvPr/>
        </p:nvPicPr>
        <p:blipFill>
          <a:blip r:embed="rId4"/>
          <a:stretch/>
        </p:blipFill>
        <p:spPr>
          <a:xfrm>
            <a:off x="-25200" y="814680"/>
            <a:ext cx="1151280" cy="139320"/>
          </a:xfrm>
          <a:prstGeom prst="rect">
            <a:avLst/>
          </a:prstGeom>
          <a:ln>
            <a:noFill/>
          </a:ln>
        </p:spPr>
      </p:pic>
      <p:pic>
        <p:nvPicPr>
          <p:cNvPr id="154" name="Рисунок 11" descr=""/>
          <p:cNvPicPr/>
          <p:nvPr/>
        </p:nvPicPr>
        <p:blipFill>
          <a:blip r:embed="rId5"/>
          <a:stretch/>
        </p:blipFill>
        <p:spPr>
          <a:xfrm rot="10800000">
            <a:off x="10959120" y="2670120"/>
            <a:ext cx="3660840" cy="444600"/>
          </a:xfrm>
          <a:prstGeom prst="rect">
            <a:avLst/>
          </a:prstGeom>
          <a:ln>
            <a:noFill/>
          </a:ln>
        </p:spPr>
      </p:pic>
      <p:pic>
        <p:nvPicPr>
          <p:cNvPr id="155" name="Рисунок 15" descr=""/>
          <p:cNvPicPr/>
          <p:nvPr/>
        </p:nvPicPr>
        <p:blipFill>
          <a:blip r:embed="rId6"/>
          <a:stretch/>
        </p:blipFill>
        <p:spPr>
          <a:xfrm rot="2703000">
            <a:off x="14352480" y="6688800"/>
            <a:ext cx="2366640" cy="249480"/>
          </a:xfrm>
          <a:prstGeom prst="rect">
            <a:avLst/>
          </a:prstGeom>
          <a:ln>
            <a:noFill/>
          </a:ln>
        </p:spPr>
      </p:pic>
      <p:pic>
        <p:nvPicPr>
          <p:cNvPr id="156" name="Рисунок 16" descr=""/>
          <p:cNvPicPr/>
          <p:nvPr/>
        </p:nvPicPr>
        <p:blipFill>
          <a:blip r:embed="rId7"/>
          <a:stretch/>
        </p:blipFill>
        <p:spPr>
          <a:xfrm rot="2595000">
            <a:off x="14585040" y="7309080"/>
            <a:ext cx="1669320" cy="175680"/>
          </a:xfrm>
          <a:prstGeom prst="rect">
            <a:avLst/>
          </a:prstGeom>
          <a:ln>
            <a:noFill/>
          </a:ln>
        </p:spPr>
      </p:pic>
      <p:sp>
        <p:nvSpPr>
          <p:cNvPr id="157" name="Line 3"/>
          <p:cNvSpPr/>
          <p:nvPr/>
        </p:nvSpPr>
        <p:spPr>
          <a:xfrm>
            <a:off x="10591560" y="0"/>
            <a:ext cx="3332160" cy="3314520"/>
          </a:xfrm>
          <a:prstGeom prst="line">
            <a:avLst/>
          </a:prstGeom>
          <a:ln>
            <a:solidFill>
              <a:srgbClr val="ebeae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Line 4"/>
          <p:cNvSpPr/>
          <p:nvPr/>
        </p:nvSpPr>
        <p:spPr>
          <a:xfrm>
            <a:off x="10072800" y="0"/>
            <a:ext cx="2299320" cy="2327400"/>
          </a:xfrm>
          <a:prstGeom prst="line">
            <a:avLst/>
          </a:prstGeom>
          <a:ln>
            <a:solidFill>
              <a:srgbClr val="ebeae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9" name="CustomShape 5"/>
          <p:cNvSpPr/>
          <p:nvPr/>
        </p:nvSpPr>
        <p:spPr>
          <a:xfrm>
            <a:off x="361440" y="2647080"/>
            <a:ext cx="12952800" cy="714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Формирование регулятивных  учебных действий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1. Развитие умения выполнять учебные действия в соответствии с поставленной задачей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2. Развитие умения высказывать своё предположение на основе работы с материалом учебника.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3. Развитие умения прогнозировать предстоящую работу 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4. Развитие умения осуществлять познавательную и личностную рефлексию (использую метод самооценки).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7000"/>
              </a:lnSpc>
              <a:spcAft>
                <a:spcPts val="799"/>
              </a:spcAft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7000"/>
              </a:lnSpc>
              <a:spcAft>
                <a:spcPts val="799"/>
              </a:spcAft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Рисунок 8" descr=""/>
          <p:cNvPicPr/>
          <p:nvPr/>
        </p:nvPicPr>
        <p:blipFill>
          <a:blip r:embed="rId1"/>
          <a:stretch/>
        </p:blipFill>
        <p:spPr>
          <a:xfrm>
            <a:off x="33840" y="0"/>
            <a:ext cx="18219600" cy="10285920"/>
          </a:xfrm>
          <a:prstGeom prst="rect">
            <a:avLst/>
          </a:prstGeom>
          <a:ln>
            <a:noFill/>
          </a:ln>
        </p:spPr>
      </p:pic>
      <p:sp>
        <p:nvSpPr>
          <p:cNvPr id="161" name="CustomShape 1"/>
          <p:cNvSpPr/>
          <p:nvPr/>
        </p:nvSpPr>
        <p:spPr>
          <a:xfrm>
            <a:off x="0" y="0"/>
            <a:ext cx="18286920" cy="10285920"/>
          </a:xfrm>
          <a:custGeom>
            <a:avLst/>
            <a:gdLst/>
            <a:ah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2" name="CustomShape 2"/>
          <p:cNvSpPr/>
          <p:nvPr/>
        </p:nvSpPr>
        <p:spPr>
          <a:xfrm>
            <a:off x="13704840" y="6780240"/>
            <a:ext cx="4582440" cy="3506040"/>
          </a:xfrm>
          <a:custGeom>
            <a:avLst/>
            <a:gdLst/>
            <a:ahLst/>
            <a:rect l="l" t="t" r="r" b="b"/>
            <a:pathLst>
              <a:path w="4583430" h="3507104">
                <a:moveTo>
                  <a:pt x="4583085" y="3506814"/>
                </a:moveTo>
                <a:lnTo>
                  <a:pt x="0" y="3506814"/>
                </a:lnTo>
                <a:lnTo>
                  <a:pt x="3506814" y="0"/>
                </a:lnTo>
                <a:lnTo>
                  <a:pt x="4583085" y="1076271"/>
                </a:lnTo>
                <a:lnTo>
                  <a:pt x="4583085" y="3506814"/>
                </a:lnTo>
                <a:close/>
              </a:path>
            </a:pathLst>
          </a:custGeom>
          <a:solidFill>
            <a:srgbClr val="bdbec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63" name="Рисунок 12" descr=""/>
          <p:cNvPicPr/>
          <p:nvPr/>
        </p:nvPicPr>
        <p:blipFill>
          <a:blip r:embed="rId2"/>
          <a:stretch/>
        </p:blipFill>
        <p:spPr>
          <a:xfrm>
            <a:off x="11998080" y="190440"/>
            <a:ext cx="4012560" cy="821520"/>
          </a:xfrm>
          <a:prstGeom prst="rect">
            <a:avLst/>
          </a:prstGeom>
          <a:ln>
            <a:noFill/>
          </a:ln>
        </p:spPr>
      </p:pic>
      <p:pic>
        <p:nvPicPr>
          <p:cNvPr id="164" name="Рисунок 13" descr=""/>
          <p:cNvPicPr/>
          <p:nvPr/>
        </p:nvPicPr>
        <p:blipFill>
          <a:blip r:embed="rId3"/>
          <a:stretch/>
        </p:blipFill>
        <p:spPr>
          <a:xfrm>
            <a:off x="15621120" y="7886880"/>
            <a:ext cx="2277000" cy="2277000"/>
          </a:xfrm>
          <a:prstGeom prst="rect">
            <a:avLst/>
          </a:prstGeom>
          <a:ln>
            <a:noFill/>
          </a:ln>
        </p:spPr>
      </p:pic>
      <p:pic>
        <p:nvPicPr>
          <p:cNvPr id="165" name="Рисунок 9" descr=""/>
          <p:cNvPicPr/>
          <p:nvPr/>
        </p:nvPicPr>
        <p:blipFill>
          <a:blip r:embed="rId4"/>
          <a:stretch/>
        </p:blipFill>
        <p:spPr>
          <a:xfrm>
            <a:off x="-25200" y="814680"/>
            <a:ext cx="1151280" cy="139320"/>
          </a:xfrm>
          <a:prstGeom prst="rect">
            <a:avLst/>
          </a:prstGeom>
          <a:ln>
            <a:noFill/>
          </a:ln>
        </p:spPr>
      </p:pic>
      <p:pic>
        <p:nvPicPr>
          <p:cNvPr id="166" name="Рисунок 11" descr=""/>
          <p:cNvPicPr/>
          <p:nvPr/>
        </p:nvPicPr>
        <p:blipFill>
          <a:blip r:embed="rId5"/>
          <a:stretch/>
        </p:blipFill>
        <p:spPr>
          <a:xfrm rot="10800000">
            <a:off x="10959120" y="2670120"/>
            <a:ext cx="3660840" cy="444600"/>
          </a:xfrm>
          <a:prstGeom prst="rect">
            <a:avLst/>
          </a:prstGeom>
          <a:ln>
            <a:noFill/>
          </a:ln>
        </p:spPr>
      </p:pic>
      <p:pic>
        <p:nvPicPr>
          <p:cNvPr id="167" name="Рисунок 15" descr=""/>
          <p:cNvPicPr/>
          <p:nvPr/>
        </p:nvPicPr>
        <p:blipFill>
          <a:blip r:embed="rId6"/>
          <a:stretch/>
        </p:blipFill>
        <p:spPr>
          <a:xfrm rot="2703000">
            <a:off x="14352480" y="6688800"/>
            <a:ext cx="2366640" cy="249480"/>
          </a:xfrm>
          <a:prstGeom prst="rect">
            <a:avLst/>
          </a:prstGeom>
          <a:ln>
            <a:noFill/>
          </a:ln>
        </p:spPr>
      </p:pic>
      <p:pic>
        <p:nvPicPr>
          <p:cNvPr id="168" name="Рисунок 16" descr=""/>
          <p:cNvPicPr/>
          <p:nvPr/>
        </p:nvPicPr>
        <p:blipFill>
          <a:blip r:embed="rId7"/>
          <a:stretch/>
        </p:blipFill>
        <p:spPr>
          <a:xfrm rot="2595000">
            <a:off x="14585040" y="7309080"/>
            <a:ext cx="1669320" cy="175680"/>
          </a:xfrm>
          <a:prstGeom prst="rect">
            <a:avLst/>
          </a:prstGeom>
          <a:ln>
            <a:noFill/>
          </a:ln>
        </p:spPr>
      </p:pic>
      <p:sp>
        <p:nvSpPr>
          <p:cNvPr id="169" name="Line 3"/>
          <p:cNvSpPr/>
          <p:nvPr/>
        </p:nvSpPr>
        <p:spPr>
          <a:xfrm>
            <a:off x="10591560" y="0"/>
            <a:ext cx="3332160" cy="3314520"/>
          </a:xfrm>
          <a:prstGeom prst="line">
            <a:avLst/>
          </a:prstGeom>
          <a:ln>
            <a:solidFill>
              <a:srgbClr val="ebeae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0" name="Line 4"/>
          <p:cNvSpPr/>
          <p:nvPr/>
        </p:nvSpPr>
        <p:spPr>
          <a:xfrm>
            <a:off x="10072800" y="0"/>
            <a:ext cx="2299320" cy="2327400"/>
          </a:xfrm>
          <a:prstGeom prst="line">
            <a:avLst/>
          </a:prstGeom>
          <a:ln>
            <a:solidFill>
              <a:srgbClr val="ebeae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CustomShape 5"/>
          <p:cNvSpPr/>
          <p:nvPr/>
        </p:nvSpPr>
        <p:spPr>
          <a:xfrm>
            <a:off x="361440" y="2647080"/>
            <a:ext cx="12952800" cy="714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Формирование познавательных учебных действий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1. Развитие умения извлекать информацию из текстов схем, иллюстраций.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2. Перерабатывать информацию и представлять в виде схем, моделей, сообщений.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3. Анализировать, сравнивать, группировать объекты, явления, факты.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4. Отбирать необходимые источники информации для изучения нового материала среди словарей, энциклопедий, справочников, сети Интернет.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7000"/>
              </a:lnSpc>
              <a:spcAft>
                <a:spcPts val="799"/>
              </a:spcAft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Рисунок 8" descr=""/>
          <p:cNvPicPr/>
          <p:nvPr/>
        </p:nvPicPr>
        <p:blipFill>
          <a:blip r:embed="rId1"/>
          <a:stretch/>
        </p:blipFill>
        <p:spPr>
          <a:xfrm>
            <a:off x="33840" y="0"/>
            <a:ext cx="18219600" cy="10285920"/>
          </a:xfrm>
          <a:prstGeom prst="rect">
            <a:avLst/>
          </a:prstGeom>
          <a:ln>
            <a:noFill/>
          </a:ln>
        </p:spPr>
      </p:pic>
      <p:sp>
        <p:nvSpPr>
          <p:cNvPr id="173" name="CustomShape 1"/>
          <p:cNvSpPr/>
          <p:nvPr/>
        </p:nvSpPr>
        <p:spPr>
          <a:xfrm>
            <a:off x="0" y="0"/>
            <a:ext cx="18286920" cy="10285920"/>
          </a:xfrm>
          <a:custGeom>
            <a:avLst/>
            <a:gdLst/>
            <a:ah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4" name="CustomShape 2"/>
          <p:cNvSpPr/>
          <p:nvPr/>
        </p:nvSpPr>
        <p:spPr>
          <a:xfrm>
            <a:off x="13704840" y="6780240"/>
            <a:ext cx="4582440" cy="3506040"/>
          </a:xfrm>
          <a:custGeom>
            <a:avLst/>
            <a:gdLst/>
            <a:ahLst/>
            <a:rect l="l" t="t" r="r" b="b"/>
            <a:pathLst>
              <a:path w="4583430" h="3507104">
                <a:moveTo>
                  <a:pt x="4583085" y="3506814"/>
                </a:moveTo>
                <a:lnTo>
                  <a:pt x="0" y="3506814"/>
                </a:lnTo>
                <a:lnTo>
                  <a:pt x="3506814" y="0"/>
                </a:lnTo>
                <a:lnTo>
                  <a:pt x="4583085" y="1076271"/>
                </a:lnTo>
                <a:lnTo>
                  <a:pt x="4583085" y="3506814"/>
                </a:lnTo>
                <a:close/>
              </a:path>
            </a:pathLst>
          </a:custGeom>
          <a:solidFill>
            <a:srgbClr val="bdbec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5" name="Рисунок 12" descr=""/>
          <p:cNvPicPr/>
          <p:nvPr/>
        </p:nvPicPr>
        <p:blipFill>
          <a:blip r:embed="rId2"/>
          <a:stretch/>
        </p:blipFill>
        <p:spPr>
          <a:xfrm>
            <a:off x="11998080" y="190440"/>
            <a:ext cx="4012560" cy="821520"/>
          </a:xfrm>
          <a:prstGeom prst="rect">
            <a:avLst/>
          </a:prstGeom>
          <a:ln>
            <a:noFill/>
          </a:ln>
        </p:spPr>
      </p:pic>
      <p:pic>
        <p:nvPicPr>
          <p:cNvPr id="176" name="Рисунок 13" descr=""/>
          <p:cNvPicPr/>
          <p:nvPr/>
        </p:nvPicPr>
        <p:blipFill>
          <a:blip r:embed="rId3"/>
          <a:stretch/>
        </p:blipFill>
        <p:spPr>
          <a:xfrm>
            <a:off x="15621120" y="7886880"/>
            <a:ext cx="2277000" cy="2277000"/>
          </a:xfrm>
          <a:prstGeom prst="rect">
            <a:avLst/>
          </a:prstGeom>
          <a:ln>
            <a:noFill/>
          </a:ln>
        </p:spPr>
      </p:pic>
      <p:pic>
        <p:nvPicPr>
          <p:cNvPr id="177" name="Рисунок 9" descr=""/>
          <p:cNvPicPr/>
          <p:nvPr/>
        </p:nvPicPr>
        <p:blipFill>
          <a:blip r:embed="rId4"/>
          <a:stretch/>
        </p:blipFill>
        <p:spPr>
          <a:xfrm>
            <a:off x="-25200" y="814680"/>
            <a:ext cx="1151280" cy="139320"/>
          </a:xfrm>
          <a:prstGeom prst="rect">
            <a:avLst/>
          </a:prstGeom>
          <a:ln>
            <a:noFill/>
          </a:ln>
        </p:spPr>
      </p:pic>
      <p:pic>
        <p:nvPicPr>
          <p:cNvPr id="178" name="Рисунок 11" descr=""/>
          <p:cNvPicPr/>
          <p:nvPr/>
        </p:nvPicPr>
        <p:blipFill>
          <a:blip r:embed="rId5"/>
          <a:stretch/>
        </p:blipFill>
        <p:spPr>
          <a:xfrm rot="10800000">
            <a:off x="10959120" y="2670120"/>
            <a:ext cx="3660840" cy="444600"/>
          </a:xfrm>
          <a:prstGeom prst="rect">
            <a:avLst/>
          </a:prstGeom>
          <a:ln>
            <a:noFill/>
          </a:ln>
        </p:spPr>
      </p:pic>
      <p:pic>
        <p:nvPicPr>
          <p:cNvPr id="179" name="Рисунок 15" descr=""/>
          <p:cNvPicPr/>
          <p:nvPr/>
        </p:nvPicPr>
        <p:blipFill>
          <a:blip r:embed="rId6"/>
          <a:stretch/>
        </p:blipFill>
        <p:spPr>
          <a:xfrm rot="2703000">
            <a:off x="14352480" y="6688800"/>
            <a:ext cx="2366640" cy="249480"/>
          </a:xfrm>
          <a:prstGeom prst="rect">
            <a:avLst/>
          </a:prstGeom>
          <a:ln>
            <a:noFill/>
          </a:ln>
        </p:spPr>
      </p:pic>
      <p:pic>
        <p:nvPicPr>
          <p:cNvPr id="180" name="Рисунок 16" descr=""/>
          <p:cNvPicPr/>
          <p:nvPr/>
        </p:nvPicPr>
        <p:blipFill>
          <a:blip r:embed="rId7"/>
          <a:stretch/>
        </p:blipFill>
        <p:spPr>
          <a:xfrm rot="2595000">
            <a:off x="14585040" y="7309080"/>
            <a:ext cx="1669320" cy="175680"/>
          </a:xfrm>
          <a:prstGeom prst="rect">
            <a:avLst/>
          </a:prstGeom>
          <a:ln>
            <a:noFill/>
          </a:ln>
        </p:spPr>
      </p:pic>
      <p:sp>
        <p:nvSpPr>
          <p:cNvPr id="181" name="Line 3"/>
          <p:cNvSpPr/>
          <p:nvPr/>
        </p:nvSpPr>
        <p:spPr>
          <a:xfrm>
            <a:off x="10591560" y="0"/>
            <a:ext cx="3332160" cy="3314520"/>
          </a:xfrm>
          <a:prstGeom prst="line">
            <a:avLst/>
          </a:prstGeom>
          <a:ln>
            <a:solidFill>
              <a:srgbClr val="ebeae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2" name="Line 4"/>
          <p:cNvSpPr/>
          <p:nvPr/>
        </p:nvSpPr>
        <p:spPr>
          <a:xfrm>
            <a:off x="10072800" y="0"/>
            <a:ext cx="2299320" cy="2327400"/>
          </a:xfrm>
          <a:prstGeom prst="line">
            <a:avLst/>
          </a:prstGeom>
          <a:ln>
            <a:solidFill>
              <a:srgbClr val="ebeae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CustomShape 5"/>
          <p:cNvSpPr/>
          <p:nvPr/>
        </p:nvSpPr>
        <p:spPr>
          <a:xfrm>
            <a:off x="1158840" y="1800000"/>
            <a:ext cx="12952800" cy="714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Формирование коммуникативных учебных действий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1. Развитию умения слушать и понимать других.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2. Строить речевое высказывание в соответствии с поставленными задачами.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3. Оформлять свои мысли в устной форме, аргументировано отстаивать свою точку зрения.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4. Умение работать в паре, группе.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7000"/>
              </a:lnSpc>
              <a:spcAft>
                <a:spcPts val="799"/>
              </a:spcAft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Рисунок 8" descr=""/>
          <p:cNvPicPr/>
          <p:nvPr/>
        </p:nvPicPr>
        <p:blipFill>
          <a:blip r:embed="rId1"/>
          <a:stretch/>
        </p:blipFill>
        <p:spPr>
          <a:xfrm>
            <a:off x="33840" y="0"/>
            <a:ext cx="18219600" cy="10285920"/>
          </a:xfrm>
          <a:prstGeom prst="rect">
            <a:avLst/>
          </a:prstGeom>
          <a:ln>
            <a:noFill/>
          </a:ln>
        </p:spPr>
      </p:pic>
      <p:sp>
        <p:nvSpPr>
          <p:cNvPr id="185" name="CustomShape 1"/>
          <p:cNvSpPr/>
          <p:nvPr/>
        </p:nvSpPr>
        <p:spPr>
          <a:xfrm>
            <a:off x="0" y="0"/>
            <a:ext cx="18286920" cy="10285920"/>
          </a:xfrm>
          <a:custGeom>
            <a:avLst/>
            <a:gdLst/>
            <a:ah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6" name="CustomShape 2"/>
          <p:cNvSpPr/>
          <p:nvPr/>
        </p:nvSpPr>
        <p:spPr>
          <a:xfrm>
            <a:off x="13704840" y="6780240"/>
            <a:ext cx="4582440" cy="3506040"/>
          </a:xfrm>
          <a:custGeom>
            <a:avLst/>
            <a:gdLst/>
            <a:ahLst/>
            <a:rect l="l" t="t" r="r" b="b"/>
            <a:pathLst>
              <a:path w="4583430" h="3507104">
                <a:moveTo>
                  <a:pt x="4583085" y="3506814"/>
                </a:moveTo>
                <a:lnTo>
                  <a:pt x="0" y="3506814"/>
                </a:lnTo>
                <a:lnTo>
                  <a:pt x="3506814" y="0"/>
                </a:lnTo>
                <a:lnTo>
                  <a:pt x="4583085" y="1076271"/>
                </a:lnTo>
                <a:lnTo>
                  <a:pt x="4583085" y="3506814"/>
                </a:lnTo>
                <a:close/>
              </a:path>
            </a:pathLst>
          </a:custGeom>
          <a:solidFill>
            <a:srgbClr val="bdbec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87" name="Рисунок 12" descr=""/>
          <p:cNvPicPr/>
          <p:nvPr/>
        </p:nvPicPr>
        <p:blipFill>
          <a:blip r:embed="rId2"/>
          <a:stretch/>
        </p:blipFill>
        <p:spPr>
          <a:xfrm>
            <a:off x="11998080" y="190440"/>
            <a:ext cx="4012560" cy="821520"/>
          </a:xfrm>
          <a:prstGeom prst="rect">
            <a:avLst/>
          </a:prstGeom>
          <a:ln>
            <a:noFill/>
          </a:ln>
        </p:spPr>
      </p:pic>
      <p:pic>
        <p:nvPicPr>
          <p:cNvPr id="188" name="Рисунок 13" descr=""/>
          <p:cNvPicPr/>
          <p:nvPr/>
        </p:nvPicPr>
        <p:blipFill>
          <a:blip r:embed="rId3"/>
          <a:stretch/>
        </p:blipFill>
        <p:spPr>
          <a:xfrm>
            <a:off x="15621120" y="7886880"/>
            <a:ext cx="2277000" cy="2277000"/>
          </a:xfrm>
          <a:prstGeom prst="rect">
            <a:avLst/>
          </a:prstGeom>
          <a:ln>
            <a:noFill/>
          </a:ln>
        </p:spPr>
      </p:pic>
      <p:pic>
        <p:nvPicPr>
          <p:cNvPr id="189" name="Рисунок 9" descr=""/>
          <p:cNvPicPr/>
          <p:nvPr/>
        </p:nvPicPr>
        <p:blipFill>
          <a:blip r:embed="rId4"/>
          <a:stretch/>
        </p:blipFill>
        <p:spPr>
          <a:xfrm>
            <a:off x="-25200" y="814680"/>
            <a:ext cx="1151280" cy="139320"/>
          </a:xfrm>
          <a:prstGeom prst="rect">
            <a:avLst/>
          </a:prstGeom>
          <a:ln>
            <a:noFill/>
          </a:ln>
        </p:spPr>
      </p:pic>
      <p:pic>
        <p:nvPicPr>
          <p:cNvPr id="190" name="Рисунок 11" descr=""/>
          <p:cNvPicPr/>
          <p:nvPr/>
        </p:nvPicPr>
        <p:blipFill>
          <a:blip r:embed="rId5"/>
          <a:stretch/>
        </p:blipFill>
        <p:spPr>
          <a:xfrm rot="10800000">
            <a:off x="10959120" y="2670120"/>
            <a:ext cx="3660840" cy="444600"/>
          </a:xfrm>
          <a:prstGeom prst="rect">
            <a:avLst/>
          </a:prstGeom>
          <a:ln>
            <a:noFill/>
          </a:ln>
        </p:spPr>
      </p:pic>
      <p:pic>
        <p:nvPicPr>
          <p:cNvPr id="191" name="Рисунок 15" descr=""/>
          <p:cNvPicPr/>
          <p:nvPr/>
        </p:nvPicPr>
        <p:blipFill>
          <a:blip r:embed="rId6"/>
          <a:stretch/>
        </p:blipFill>
        <p:spPr>
          <a:xfrm rot="2703000">
            <a:off x="14352480" y="6688800"/>
            <a:ext cx="2366640" cy="249480"/>
          </a:xfrm>
          <a:prstGeom prst="rect">
            <a:avLst/>
          </a:prstGeom>
          <a:ln>
            <a:noFill/>
          </a:ln>
        </p:spPr>
      </p:pic>
      <p:pic>
        <p:nvPicPr>
          <p:cNvPr id="192" name="Рисунок 16" descr=""/>
          <p:cNvPicPr/>
          <p:nvPr/>
        </p:nvPicPr>
        <p:blipFill>
          <a:blip r:embed="rId7"/>
          <a:stretch/>
        </p:blipFill>
        <p:spPr>
          <a:xfrm rot="2595000">
            <a:off x="14585040" y="7309080"/>
            <a:ext cx="1669320" cy="175680"/>
          </a:xfrm>
          <a:prstGeom prst="rect">
            <a:avLst/>
          </a:prstGeom>
          <a:ln>
            <a:noFill/>
          </a:ln>
        </p:spPr>
      </p:pic>
      <p:sp>
        <p:nvSpPr>
          <p:cNvPr id="193" name="Line 3"/>
          <p:cNvSpPr/>
          <p:nvPr/>
        </p:nvSpPr>
        <p:spPr>
          <a:xfrm>
            <a:off x="10591560" y="0"/>
            <a:ext cx="3332160" cy="3314520"/>
          </a:xfrm>
          <a:prstGeom prst="line">
            <a:avLst/>
          </a:prstGeom>
          <a:ln>
            <a:solidFill>
              <a:srgbClr val="ebeae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Line 4"/>
          <p:cNvSpPr/>
          <p:nvPr/>
        </p:nvSpPr>
        <p:spPr>
          <a:xfrm>
            <a:off x="10072800" y="0"/>
            <a:ext cx="2299320" cy="2327400"/>
          </a:xfrm>
          <a:prstGeom prst="line">
            <a:avLst/>
          </a:prstGeom>
          <a:ln>
            <a:solidFill>
              <a:srgbClr val="ebeae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5" name="CustomShape 5"/>
          <p:cNvSpPr/>
          <p:nvPr/>
        </p:nvSpPr>
        <p:spPr>
          <a:xfrm>
            <a:off x="1158840" y="1800000"/>
            <a:ext cx="12952800" cy="714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Дистанционное обучение младших школьников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Narrow"/>
                <a:ea typeface="Calibri"/>
              </a:rPr>
              <a:t> </a:t>
            </a: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7000"/>
              </a:lnSpc>
              <a:spcAft>
                <a:spcPts val="799"/>
              </a:spcAft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3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6" name="" descr=""/>
          <p:cNvPicPr/>
          <p:nvPr/>
        </p:nvPicPr>
        <p:blipFill>
          <a:blip r:embed="rId8"/>
          <a:stretch/>
        </p:blipFill>
        <p:spPr>
          <a:xfrm>
            <a:off x="792000" y="2736000"/>
            <a:ext cx="11429640" cy="6428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</TotalTime>
  <Application>LibreOffice/5.3.3.2$Windows_x86 LibreOffice_project/3d9a8b4b4e538a85e0782bd6c2d430bafe583448</Application>
  <Words>246</Words>
  <Paragraphs>25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2020-04-29T08:41:40Z</dcterms:created>
  <dc:creator/>
  <dc:description/>
  <dc:language>ru-RU</dc:language>
  <cp:lastModifiedBy/>
  <dcterms:modified xsi:type="dcterms:W3CDTF">2020-05-18T21:28:44Z</dcterms:modified>
  <cp:revision>60</cp:revision>
  <dc:subject/>
  <dc:title>ГБУ ДПО РМ «Центр непрерывного повышения профессионального мастерства педагогических  работников – «Педагог 13.ру»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6</vt:i4>
  </property>
</Properties>
</file>