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Скругленный прямоугольник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u-RU" smtClean="0"/>
              <a:t>Образец заголовка</a:t>
            </a:r>
            <a:endParaRPr lang="en-US"/>
          </a:p>
        </p:txBody>
      </p:sp>
      <p:sp>
        <p:nvSpPr>
          <p:cNvPr id="20" name="Подзаголовок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7" name="Дата 18"/>
          <p:cNvSpPr>
            <a:spLocks noGrp="1"/>
          </p:cNvSpPr>
          <p:nvPr>
            <p:ph type="dt" sz="half" idx="10"/>
          </p:nvPr>
        </p:nvSpPr>
        <p:spPr/>
        <p:txBody>
          <a:bodyPr/>
          <a:lstStyle>
            <a:lvl1pPr>
              <a:defRPr/>
            </a:lvl1pPr>
            <a:extLst/>
          </a:lstStyle>
          <a:p>
            <a:pPr>
              <a:defRPr/>
            </a:pPr>
            <a:fld id="{13E663E9-7B56-40AF-9312-668302577BF3}" type="datetimeFigureOut">
              <a:rPr lang="ru-RU"/>
              <a:pPr>
                <a:defRPr/>
              </a:pPr>
              <a:t>12.05.2021</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10"/>
          <p:cNvSpPr>
            <a:spLocks noGrp="1"/>
          </p:cNvSpPr>
          <p:nvPr>
            <p:ph type="sldNum" sz="quarter" idx="12"/>
          </p:nvPr>
        </p:nvSpPr>
        <p:spPr/>
        <p:txBody>
          <a:bodyPr/>
          <a:lstStyle>
            <a:lvl1pPr>
              <a:defRPr/>
            </a:lvl1pPr>
            <a:extLst/>
          </a:lstStyle>
          <a:p>
            <a:pPr>
              <a:defRPr/>
            </a:pPr>
            <a:fld id="{B7214E99-F262-49A8-AA96-DC6AFCC892B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6AEC5C23-D14C-4FAF-9534-5E317FF4D5D7}" type="datetimeFigureOut">
              <a:rPr lang="ru-RU"/>
              <a:pPr>
                <a:defRPr/>
              </a:pPr>
              <a:t>12.05.2021</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DDFE0ECA-2248-4300-AE9D-E35F5A127DB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ED88FB89-B572-486A-8F8F-8A2D527C7630}" type="datetimeFigureOut">
              <a:rPr lang="ru-RU"/>
              <a:pPr>
                <a:defRPr/>
              </a:pPr>
              <a:t>12.05.2021</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ABD9A5CA-3DE7-4741-BC4A-05ACBA689BE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lang="ru-RU" smtClean="0"/>
              <a:t>Образец заголовка</a:t>
            </a:r>
            <a:endParaRPr lang="en-US"/>
          </a:p>
        </p:txBody>
      </p:sp>
      <p:sp>
        <p:nvSpPr>
          <p:cNvPr id="3" name="Содержимое 2"/>
          <p:cNvSpPr>
            <a:spLocks noGrp="1"/>
          </p:cNvSpPr>
          <p:nvPr>
            <p:ph idx="1"/>
          </p:nvPr>
        </p:nvSpPr>
        <p:spPr>
          <a:xfrm>
            <a:off x="502920" y="530352"/>
            <a:ext cx="8183880" cy="4187952"/>
          </a:xfrm>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957FB46A-C039-4498-ABF5-7FB24D344ED0}" type="datetimeFigureOut">
              <a:rPr lang="ru-RU"/>
              <a:pPr>
                <a:defRPr/>
              </a:pPr>
              <a:t>12.05.2021</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3E53A311-8283-46B5-ADD2-C84C77F7E7F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Скругленный прямоугольник 1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pPr>
              <a:defRPr/>
            </a:pPr>
            <a:fld id="{2F6DEB17-A893-4EC8-B2C0-7FB6E524BEDC}" type="datetimeFigureOut">
              <a:rPr lang="ru-RU"/>
              <a:pPr>
                <a:defRPr/>
              </a:pPr>
              <a:t>12.05.2021</a:t>
            </a:fld>
            <a:endParaRPr lang="ru-RU"/>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EEE40ABE-5BB8-4358-8624-DE6BDC9DDE5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DB7128EB-1390-4C97-BF7C-BE1FA3436A6C}" type="datetimeFigureOut">
              <a:rPr lang="ru-RU"/>
              <a:pPr>
                <a:defRPr/>
              </a:pPr>
              <a:t>12.05.2021</a:t>
            </a:fld>
            <a:endParaRPr lang="ru-RU"/>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858528A3-FC33-4865-BBBC-4DFE59B2723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lvl1pPr>
              <a:defRPr b="1"/>
            </a:lvl1pPr>
            <a:extLst/>
          </a:lstStyle>
          <a:p>
            <a:r>
              <a:rPr lang="ru-RU" smtClean="0"/>
              <a:t>Образец заголовка</a:t>
            </a:r>
            <a:endParaRPr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4"/>
          <p:cNvSpPr>
            <a:spLocks noGrp="1"/>
          </p:cNvSpPr>
          <p:nvPr>
            <p:ph type="dt" sz="half" idx="10"/>
          </p:nvPr>
        </p:nvSpPr>
        <p:spPr/>
        <p:txBody>
          <a:bodyPr/>
          <a:lstStyle>
            <a:lvl1pPr>
              <a:defRPr/>
            </a:lvl1pPr>
          </a:lstStyle>
          <a:p>
            <a:pPr>
              <a:defRPr/>
            </a:pPr>
            <a:fld id="{D02530A1-1C26-4F3B-AD46-0FA9862BAA94}" type="datetimeFigureOut">
              <a:rPr lang="ru-RU"/>
              <a:pPr>
                <a:defRPr/>
              </a:pPr>
              <a:t>12.05.2021</a:t>
            </a:fld>
            <a:endParaRPr lang="ru-RU"/>
          </a:p>
        </p:txBody>
      </p:sp>
      <p:sp>
        <p:nvSpPr>
          <p:cNvPr id="8" name="Нижний колонтитул 17"/>
          <p:cNvSpPr>
            <a:spLocks noGrp="1"/>
          </p:cNvSpPr>
          <p:nvPr>
            <p:ph type="ftr" sz="quarter" idx="11"/>
          </p:nvPr>
        </p:nvSpPr>
        <p:spPr/>
        <p:txBody>
          <a:bodyPr/>
          <a:lstStyle>
            <a:lvl1pPr>
              <a:defRPr/>
            </a:lvl1pPr>
          </a:lstStyle>
          <a:p>
            <a:pPr>
              <a:defRPr/>
            </a:pPr>
            <a:endParaRPr lang="ru-RU"/>
          </a:p>
        </p:txBody>
      </p:sp>
      <p:sp>
        <p:nvSpPr>
          <p:cNvPr id="9" name="Номер слайда 4"/>
          <p:cNvSpPr>
            <a:spLocks noGrp="1"/>
          </p:cNvSpPr>
          <p:nvPr>
            <p:ph type="sldNum" sz="quarter" idx="12"/>
          </p:nvPr>
        </p:nvSpPr>
        <p:spPr/>
        <p:txBody>
          <a:bodyPr/>
          <a:lstStyle>
            <a:lvl1pPr>
              <a:defRPr/>
            </a:lvl1pPr>
          </a:lstStyle>
          <a:p>
            <a:pPr>
              <a:defRPr/>
            </a:pPr>
            <a:fld id="{79FCE4BE-F3D0-43F5-BA82-48835EFD4FF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Дата 24"/>
          <p:cNvSpPr>
            <a:spLocks noGrp="1"/>
          </p:cNvSpPr>
          <p:nvPr>
            <p:ph type="dt" sz="half" idx="10"/>
          </p:nvPr>
        </p:nvSpPr>
        <p:spPr/>
        <p:txBody>
          <a:bodyPr/>
          <a:lstStyle>
            <a:lvl1pPr>
              <a:defRPr/>
            </a:lvl1pPr>
          </a:lstStyle>
          <a:p>
            <a:pPr>
              <a:defRPr/>
            </a:pPr>
            <a:fld id="{E65AF519-35DA-4ECB-B408-97A314638119}" type="datetimeFigureOut">
              <a:rPr lang="ru-RU"/>
              <a:pPr>
                <a:defRPr/>
              </a:pPr>
              <a:t>12.05.2021</a:t>
            </a:fld>
            <a:endParaRPr lang="ru-RU"/>
          </a:p>
        </p:txBody>
      </p:sp>
      <p:sp>
        <p:nvSpPr>
          <p:cNvPr id="4" name="Нижний колонтитул 1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1D243AF1-302D-47D9-AFEA-11E50B8A29E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Дата 1"/>
          <p:cNvSpPr>
            <a:spLocks noGrp="1"/>
          </p:cNvSpPr>
          <p:nvPr>
            <p:ph type="dt" sz="half" idx="10"/>
          </p:nvPr>
        </p:nvSpPr>
        <p:spPr/>
        <p:txBody>
          <a:bodyPr/>
          <a:lstStyle>
            <a:lvl1pPr>
              <a:defRPr/>
            </a:lvl1pPr>
            <a:extLst/>
          </a:lstStyle>
          <a:p>
            <a:pPr>
              <a:defRPr/>
            </a:pPr>
            <a:fld id="{E5FA87E5-9DDA-4229-B8BE-EAD745A528CF}" type="datetimeFigureOut">
              <a:rPr lang="ru-RU"/>
              <a:pPr>
                <a:defRPr/>
              </a:pPr>
              <a:t>12.05.2021</a:t>
            </a:fld>
            <a:endParaRPr lang="ru-RU"/>
          </a:p>
        </p:txBody>
      </p:sp>
      <p:sp>
        <p:nvSpPr>
          <p:cNvPr id="4" name="Нижний колонтитул 2"/>
          <p:cNvSpPr>
            <a:spLocks noGrp="1"/>
          </p:cNvSpPr>
          <p:nvPr>
            <p:ph type="ftr" sz="quarter" idx="11"/>
          </p:nvPr>
        </p:nvSpPr>
        <p:spPr/>
        <p:txBody>
          <a:bodyPr/>
          <a:lstStyle>
            <a:lvl1pPr>
              <a:defRPr/>
            </a:lvl1pPr>
            <a:extLst/>
          </a:lstStyle>
          <a:p>
            <a:pPr>
              <a:defRPr/>
            </a:pPr>
            <a:endParaRPr lang="ru-RU"/>
          </a:p>
        </p:txBody>
      </p:sp>
      <p:sp>
        <p:nvSpPr>
          <p:cNvPr id="5" name="Номер слайда 3"/>
          <p:cNvSpPr>
            <a:spLocks noGrp="1"/>
          </p:cNvSpPr>
          <p:nvPr>
            <p:ph type="sldNum" sz="quarter" idx="12"/>
          </p:nvPr>
        </p:nvSpPr>
        <p:spPr/>
        <p:txBody>
          <a:bodyPr/>
          <a:lstStyle>
            <a:lvl1pPr>
              <a:defRPr/>
            </a:lvl1pPr>
            <a:extLst/>
          </a:lstStyle>
          <a:p>
            <a:pPr>
              <a:defRPr/>
            </a:pPr>
            <a:fld id="{5F422C09-01B3-4983-927E-361F422638C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ru-RU" smtClean="0"/>
              <a:t>Образец заголовка</a:t>
            </a:r>
            <a:endParaRPr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DF211FA6-3E3A-4041-B3B9-98701C12D5EC}" type="datetimeFigureOut">
              <a:rPr lang="ru-RU"/>
              <a:pPr>
                <a:defRPr/>
              </a:pPr>
              <a:t>12.05.2021</a:t>
            </a:fld>
            <a:endParaRPr lang="ru-RU"/>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BBEBD8A2-1E6B-4CF4-B3F3-B359CE4C475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Скругленный прямоугольник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Прямоугольник с одним скругленным углом 10"/>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ru-RU" smtClean="0"/>
              <a:t>Образец заголовка</a:t>
            </a:r>
            <a:endParaRPr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ru-RU" noProof="0" smtClean="0"/>
              <a:t>Вставка рисунка</a:t>
            </a:r>
            <a:endParaRPr lang="en-US" noProof="0"/>
          </a:p>
        </p:txBody>
      </p:sp>
      <p:sp>
        <p:nvSpPr>
          <p:cNvPr id="7" name="Дата 4"/>
          <p:cNvSpPr>
            <a:spLocks noGrp="1"/>
          </p:cNvSpPr>
          <p:nvPr>
            <p:ph type="dt" sz="half" idx="10"/>
          </p:nvPr>
        </p:nvSpPr>
        <p:spPr/>
        <p:txBody>
          <a:bodyPr/>
          <a:lstStyle>
            <a:lvl1pPr>
              <a:defRPr/>
            </a:lvl1pPr>
            <a:extLst/>
          </a:lstStyle>
          <a:p>
            <a:pPr>
              <a:defRPr/>
            </a:pPr>
            <a:fld id="{B6682357-C5B9-4528-8890-19F7BE834F35}" type="datetimeFigureOut">
              <a:rPr lang="ru-RU"/>
              <a:pPr>
                <a:defRPr/>
              </a:pPr>
              <a:t>12.05.2021</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B129BED3-C5FE-49D1-B571-14414CFACB1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Заголовок 12"/>
          <p:cNvSpPr>
            <a:spLocks noGrp="1"/>
          </p:cNvSpPr>
          <p:nvPr>
            <p:ph type="title"/>
          </p:nvPr>
        </p:nvSpPr>
        <p:spPr>
          <a:xfrm>
            <a:off x="503238" y="4986338"/>
            <a:ext cx="8183562" cy="1050925"/>
          </a:xfrm>
          <a:prstGeom prst="rect">
            <a:avLst/>
          </a:prstGeom>
        </p:spPr>
        <p:txBody>
          <a:bodyPr vert="horz" anchor="b">
            <a:normAutofit/>
          </a:bodyPr>
          <a:lstStyle>
            <a:extLst/>
          </a:lstStyle>
          <a:p>
            <a:r>
              <a:rPr lang="ru-RU" smtClean="0"/>
              <a:t>Образец заголовка</a:t>
            </a:r>
            <a:endParaRPr lang="en-US"/>
          </a:p>
        </p:txBody>
      </p:sp>
      <p:sp>
        <p:nvSpPr>
          <p:cNvPr id="1031" name="Текст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5" name="Дата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cs typeface="+mn-cs"/>
              </a:defRPr>
            </a:lvl1pPr>
            <a:extLst/>
          </a:lstStyle>
          <a:p>
            <a:pPr>
              <a:defRPr/>
            </a:pPr>
            <a:fld id="{B7289F25-88DE-40DA-8D97-1D47B9648F2D}" type="datetimeFigureOut">
              <a:rPr lang="ru-RU"/>
              <a:pPr>
                <a:defRPr/>
              </a:pPr>
              <a:t>12.05.2021</a:t>
            </a:fld>
            <a:endParaRPr lang="ru-RU"/>
          </a:p>
        </p:txBody>
      </p:sp>
      <p:sp>
        <p:nvSpPr>
          <p:cNvPr id="18" name="Нижний колонтитул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cs typeface="+mn-cs"/>
              </a:defRPr>
            </a:lvl1pPr>
            <a:extLst/>
          </a:lstStyle>
          <a:p>
            <a:pPr>
              <a:defRPr/>
            </a:pPr>
            <a:endParaRPr lang="ru-RU"/>
          </a:p>
        </p:txBody>
      </p:sp>
      <p:sp>
        <p:nvSpPr>
          <p:cNvPr id="5" name="Номер слайда 4"/>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cs typeface="+mn-cs"/>
              </a:defRPr>
            </a:lvl1pPr>
            <a:extLst/>
          </a:lstStyle>
          <a:p>
            <a:pPr>
              <a:defRPr/>
            </a:pPr>
            <a:fld id="{D927C8A4-0A62-4D86-8009-766B8FFAF08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1" r:id="rId5"/>
    <p:sldLayoutId id="2147483680" r:id="rId6"/>
    <p:sldLayoutId id="2147483686" r:id="rId7"/>
    <p:sldLayoutId id="2147483679" r:id="rId8"/>
    <p:sldLayoutId id="2147483687" r:id="rId9"/>
    <p:sldLayoutId id="2147483678" r:id="rId10"/>
    <p:sldLayoutId id="2147483677" r:id="rId11"/>
  </p:sldLayoutIdLst>
  <p:txStyles>
    <p:titleStyle>
      <a:lvl1pPr algn="l" rtl="0" fontAlgn="base">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fontAlgn="base">
        <a:spcBef>
          <a:spcPct val="0"/>
        </a:spcBef>
        <a:spcAft>
          <a:spcPct val="0"/>
        </a:spcAft>
        <a:defRPr sz="3600" b="1">
          <a:solidFill>
            <a:srgbClr val="FF8D3E"/>
          </a:solidFill>
          <a:latin typeface="Verdana" pitchFamily="34" charset="0"/>
        </a:defRPr>
      </a:lvl2pPr>
      <a:lvl3pPr algn="l" rtl="0" fontAlgn="base">
        <a:spcBef>
          <a:spcPct val="0"/>
        </a:spcBef>
        <a:spcAft>
          <a:spcPct val="0"/>
        </a:spcAft>
        <a:defRPr sz="3600" b="1">
          <a:solidFill>
            <a:srgbClr val="FF8D3E"/>
          </a:solidFill>
          <a:latin typeface="Verdana" pitchFamily="34" charset="0"/>
        </a:defRPr>
      </a:lvl3pPr>
      <a:lvl4pPr algn="l" rtl="0" fontAlgn="base">
        <a:spcBef>
          <a:spcPct val="0"/>
        </a:spcBef>
        <a:spcAft>
          <a:spcPct val="0"/>
        </a:spcAft>
        <a:defRPr sz="3600" b="1">
          <a:solidFill>
            <a:srgbClr val="FF8D3E"/>
          </a:solidFill>
          <a:latin typeface="Verdana" pitchFamily="34" charset="0"/>
        </a:defRPr>
      </a:lvl4pPr>
      <a:lvl5pPr algn="l" rtl="0" fontAlgn="base">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fontAlgn="base">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22313" y="620713"/>
            <a:ext cx="7772400" cy="3024187"/>
          </a:xfrm>
        </p:spPr>
        <p:txBody>
          <a:bodyPr>
            <a:normAutofit fontScale="90000"/>
          </a:bodyPr>
          <a:lstStyle/>
          <a:p>
            <a:pPr algn="ctr" fontAlgn="auto">
              <a:spcAft>
                <a:spcPts val="0"/>
              </a:spcAft>
              <a:defRPr/>
            </a:pPr>
            <a:r>
              <a:rPr lang="ru-RU" sz="4000" dirty="0" smtClean="0"/>
              <a:t/>
            </a:r>
            <a:br>
              <a:rPr lang="ru-RU" sz="4000" dirty="0" smtClean="0"/>
            </a:br>
            <a:r>
              <a:rPr lang="ru-RU" sz="4000" dirty="0" smtClean="0"/>
              <a:t/>
            </a:r>
            <a:br>
              <a:rPr lang="ru-RU" sz="4000" dirty="0" smtClean="0"/>
            </a:br>
            <a:r>
              <a:rPr lang="ru-RU" sz="4000" dirty="0" smtClean="0"/>
              <a:t/>
            </a:r>
            <a:br>
              <a:rPr lang="ru-RU" sz="4000" dirty="0" smtClean="0"/>
            </a:br>
            <a:r>
              <a:rPr lang="ru-RU" sz="3600" dirty="0" smtClean="0"/>
              <a:t>«Интеграция детей с ограниченными возможностями здоровья в образовательную систему РФ»</a:t>
            </a:r>
            <a:r>
              <a:rPr lang="ru-RU" sz="3100" dirty="0" smtClean="0"/>
              <a:t/>
            </a:r>
            <a:br>
              <a:rPr lang="ru-RU" sz="3100" dirty="0" smtClean="0"/>
            </a:br>
            <a:endParaRPr lang="ru-RU" sz="3100" dirty="0"/>
          </a:p>
        </p:txBody>
      </p:sp>
      <p:sp>
        <p:nvSpPr>
          <p:cNvPr id="3" name="Подзаголовок 2"/>
          <p:cNvSpPr>
            <a:spLocks noGrp="1"/>
          </p:cNvSpPr>
          <p:nvPr>
            <p:ph type="subTitle" idx="1"/>
          </p:nvPr>
        </p:nvSpPr>
        <p:spPr>
          <a:xfrm>
            <a:off x="722313" y="4724400"/>
            <a:ext cx="7772400" cy="1225550"/>
          </a:xfrm>
        </p:spPr>
        <p:txBody>
          <a:bodyPr>
            <a:normAutofit lnSpcReduction="10000"/>
          </a:bodyPr>
          <a:lstStyle/>
          <a:p>
            <a:pPr fontAlgn="auto">
              <a:spcAft>
                <a:spcPts val="0"/>
              </a:spcAft>
              <a:buFont typeface="Wingdings 2"/>
              <a:buNone/>
              <a:defRPr/>
            </a:pPr>
            <a:r>
              <a:rPr lang="ru-RU" dirty="0" smtClean="0"/>
              <a:t>Учитель-логопед </a:t>
            </a:r>
          </a:p>
          <a:p>
            <a:pPr fontAlgn="auto">
              <a:spcAft>
                <a:spcPts val="0"/>
              </a:spcAft>
              <a:buFont typeface="Wingdings 2"/>
              <a:buNone/>
              <a:defRPr/>
            </a:pPr>
            <a:r>
              <a:rPr lang="ru-RU" dirty="0" smtClean="0"/>
              <a:t>МАДОУ ЦРР </a:t>
            </a:r>
            <a:r>
              <a:rPr lang="ru-RU" dirty="0" err="1" smtClean="0"/>
              <a:t>д</a:t>
            </a:r>
            <a:r>
              <a:rPr lang="ru-RU" dirty="0" smtClean="0"/>
              <a:t>/с №87</a:t>
            </a:r>
          </a:p>
          <a:p>
            <a:pPr fontAlgn="auto">
              <a:spcAft>
                <a:spcPts val="0"/>
              </a:spcAft>
              <a:buFont typeface="Wingdings 2"/>
              <a:buNone/>
              <a:defRPr/>
            </a:pPr>
            <a:r>
              <a:rPr lang="ru-RU" dirty="0" smtClean="0"/>
              <a:t>г. Калининград </a:t>
            </a:r>
          </a:p>
          <a:p>
            <a:pPr fontAlgn="auto">
              <a:spcAft>
                <a:spcPts val="0"/>
              </a:spcAft>
              <a:buFont typeface="Wingdings 2"/>
              <a:buNone/>
              <a:defRPr/>
            </a:pPr>
            <a:r>
              <a:rPr lang="ru-RU" dirty="0" err="1" smtClean="0"/>
              <a:t>Чухина</a:t>
            </a:r>
            <a:r>
              <a:rPr lang="ru-RU" dirty="0" smtClean="0"/>
              <a:t> М. А.</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6067425"/>
          </a:xfrm>
        </p:spPr>
        <p:txBody>
          <a:bodyPr>
            <a:normAutofit/>
          </a:bodyPr>
          <a:lstStyle/>
          <a:p>
            <a:pPr>
              <a:lnSpc>
                <a:spcPct val="80000"/>
              </a:lnSpc>
              <a:buFont typeface="Wingdings 2" pitchFamily="18" charset="2"/>
              <a:buNone/>
            </a:pPr>
            <a:r>
              <a:rPr lang="ru-RU" sz="2000" smtClean="0"/>
              <a:t>  Интеграция - не новая для Российской Федерации проблема. В массовых детских садах и школах России находится много детей с отклонениями в развитии. Эта категория детей крайне разнородна и включает в себя четыре группы:</a:t>
            </a:r>
            <a:endParaRPr lang="ru-RU" sz="2000" smtClean="0">
              <a:latin typeface="Arial" charset="0"/>
            </a:endParaRPr>
          </a:p>
          <a:p>
            <a:pPr>
              <a:lnSpc>
                <a:spcPct val="80000"/>
              </a:lnSpc>
              <a:buFont typeface="Wingdings 2" pitchFamily="18" charset="2"/>
              <a:buNone/>
            </a:pPr>
            <a:endParaRPr lang="ru-RU" sz="2200" smtClean="0">
              <a:latin typeface="Arial" charset="0"/>
            </a:endParaRPr>
          </a:p>
          <a:p>
            <a:pPr>
              <a:lnSpc>
                <a:spcPct val="80000"/>
              </a:lnSpc>
              <a:buFont typeface="Wingdings 2" pitchFamily="18" charset="2"/>
              <a:buNone/>
            </a:pPr>
            <a:r>
              <a:rPr lang="ru-RU" sz="2000" smtClean="0"/>
              <a:t>   - недиагностированные дети, их "интеграция" обусловлена тем, что имеющееся отклонение в развитии не выявлено;</a:t>
            </a:r>
            <a:endParaRPr lang="ru-RU" sz="2000" smtClean="0">
              <a:latin typeface="Arial" charset="0"/>
            </a:endParaRPr>
          </a:p>
          <a:p>
            <a:pPr>
              <a:lnSpc>
                <a:spcPct val="80000"/>
              </a:lnSpc>
              <a:buFont typeface="Wingdings 2" pitchFamily="18" charset="2"/>
              <a:buNone/>
            </a:pPr>
            <a:endParaRPr lang="ru-RU" sz="2000" smtClean="0">
              <a:latin typeface="Arial" charset="0"/>
            </a:endParaRPr>
          </a:p>
          <a:p>
            <a:pPr>
              <a:lnSpc>
                <a:spcPct val="80000"/>
              </a:lnSpc>
              <a:buFont typeface="Wingdings 2" pitchFamily="18" charset="2"/>
              <a:buNone/>
            </a:pPr>
            <a:r>
              <a:rPr lang="ru-RU" sz="2200" smtClean="0"/>
              <a:t>   </a:t>
            </a:r>
            <a:r>
              <a:rPr lang="ru-RU" sz="2000" smtClean="0"/>
              <a:t>- дети, родители которых, зная о нарушении развития ребенка, по разным причинам настаивают на обучении в массовом детском саду или школе; в том случае, когда интегрированное обучение проводится лишь по желанию родителей, без учета мнения специалистов,  оказывается, что оно эффективно только для незначительной части этих детей, большинство же из них через несколько лет "интегрированного обучения", неадекватного их уровню развития, оказываются в специальных (коррекционных) образовательных учреждениях или полностью "выпадают" из системы образования;</a:t>
            </a:r>
          </a:p>
          <a:p>
            <a:pPr>
              <a:lnSpc>
                <a:spcPct val="80000"/>
              </a:lnSpc>
            </a:pPr>
            <a:endParaRPr lang="ru-RU" sz="200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562600"/>
          </a:xfrm>
        </p:spPr>
        <p:txBody>
          <a:bodyPr>
            <a:normAutofit/>
          </a:bodyPr>
          <a:lstStyle/>
          <a:p>
            <a:pPr>
              <a:lnSpc>
                <a:spcPct val="80000"/>
              </a:lnSpc>
              <a:buFont typeface="Wingdings 2" pitchFamily="18" charset="2"/>
              <a:buNone/>
            </a:pPr>
            <a:r>
              <a:rPr lang="ru-RU" sz="2400" smtClean="0"/>
              <a:t>  </a:t>
            </a:r>
          </a:p>
          <a:p>
            <a:pPr>
              <a:lnSpc>
                <a:spcPct val="80000"/>
              </a:lnSpc>
              <a:buFont typeface="Wingdings 2" pitchFamily="18" charset="2"/>
              <a:buNone/>
            </a:pPr>
            <a:r>
              <a:rPr lang="ru-RU" sz="2400" smtClean="0"/>
              <a:t>  </a:t>
            </a:r>
            <a:r>
              <a:rPr lang="ru-RU" sz="2000" smtClean="0"/>
              <a:t>- воспитанники специальных дошкольных групп и классов в массовых детских садах и школах; обучение и воспитание таких детей осуществляется с учетом отклонений в их развитии; </a:t>
            </a:r>
            <a:endParaRPr lang="ru-RU" sz="2000" smtClean="0">
              <a:latin typeface="Arial" charset="0"/>
            </a:endParaRPr>
          </a:p>
          <a:p>
            <a:pPr>
              <a:lnSpc>
                <a:spcPct val="80000"/>
              </a:lnSpc>
              <a:buFont typeface="Wingdings 2" pitchFamily="18" charset="2"/>
              <a:buNone/>
            </a:pPr>
            <a:endParaRPr lang="ru-RU" sz="2000" smtClean="0">
              <a:latin typeface="Arial" charset="0"/>
            </a:endParaRPr>
          </a:p>
          <a:p>
            <a:pPr>
              <a:lnSpc>
                <a:spcPct val="80000"/>
              </a:lnSpc>
              <a:buFont typeface="Wingdings 2" pitchFamily="18" charset="2"/>
              <a:buNone/>
            </a:pPr>
            <a:endParaRPr lang="ru-RU" sz="2000" smtClean="0">
              <a:latin typeface="Arial" charset="0"/>
            </a:endParaRPr>
          </a:p>
          <a:p>
            <a:pPr>
              <a:lnSpc>
                <a:spcPct val="80000"/>
              </a:lnSpc>
              <a:buFont typeface="Wingdings 2" pitchFamily="18" charset="2"/>
              <a:buNone/>
            </a:pPr>
            <a:r>
              <a:rPr lang="ru-RU" sz="2000" smtClean="0"/>
              <a:t>   - дети, которые в результате длительной коррекционной работы, проводимой учителями-дефектологами и родителями, подготовлены к обучению в среде здоровых сверстников, что позволяет специалистам рекомендовать для них интегрированное обучение. Однако, как правило, эти дети лишены необходимой и показанной им систематической коррекционной помощи, что снижает эффективность интегрированного обучения.</a:t>
            </a:r>
          </a:p>
          <a:p>
            <a:pPr>
              <a:lnSpc>
                <a:spcPct val="80000"/>
              </a:lnSpc>
              <a:buFont typeface="Wingdings 2" pitchFamily="18" charset="2"/>
              <a:buNone/>
            </a:pPr>
            <a:r>
              <a:rPr lang="ru-RU" sz="2400" smtClean="0"/>
              <a:t> </a:t>
            </a:r>
          </a:p>
          <a:p>
            <a:pPr>
              <a:lnSpc>
                <a:spcPct val="80000"/>
              </a:lnSpc>
              <a:buFont typeface="Wingdings 2" pitchFamily="18" charset="2"/>
              <a:buNone/>
            </a:pPr>
            <a:endParaRPr lang="ru-RU" sz="240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188" y="260350"/>
            <a:ext cx="8183562" cy="6408738"/>
          </a:xfrm>
        </p:spPr>
        <p:txBody>
          <a:bodyPr>
            <a:normAutofit fontScale="62500" lnSpcReduction="20000"/>
          </a:bodyPr>
          <a:lstStyle/>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sz="3200" dirty="0" smtClean="0"/>
              <a:t>  Интегрированное обучение основывается на концепции «нормализации», в основу которой положена идея о том, что жизнь и быт людей с ограниченными возможностями должны быть максимально приближенными к условиям и стилю жизни общества, в котором они живут. Применительно к детям с отклонениями в развитии это означает следующее:</a:t>
            </a:r>
          </a:p>
          <a:p>
            <a:pPr marL="265176" indent="-265176" fontAlgn="auto">
              <a:spcAft>
                <a:spcPts val="0"/>
              </a:spcAft>
              <a:buFont typeface="Wingdings 2"/>
              <a:buNone/>
              <a:defRPr/>
            </a:pPr>
            <a:r>
              <a:rPr lang="ru-RU" sz="3200" dirty="0" smtClean="0"/>
              <a:t>    </a:t>
            </a:r>
          </a:p>
          <a:p>
            <a:pPr marL="265176" indent="-265176" fontAlgn="auto">
              <a:spcAft>
                <a:spcPts val="0"/>
              </a:spcAft>
              <a:buFont typeface="Wingdings 2"/>
              <a:buNone/>
              <a:defRPr/>
            </a:pPr>
            <a:r>
              <a:rPr lang="ru-RU" sz="3200" dirty="0" smtClean="0"/>
              <a:t>− ребенок с особыми образовательными потребностями имеет общие для всех детей потребности, главная из которых потребность в любви и стимулирующей развитие обстановке;</a:t>
            </a:r>
          </a:p>
          <a:p>
            <a:pPr marL="265176" indent="-265176" fontAlgn="auto">
              <a:spcAft>
                <a:spcPts val="0"/>
              </a:spcAft>
              <a:buFont typeface="Wingdings 2"/>
              <a:buNone/>
              <a:defRPr/>
            </a:pPr>
            <a:r>
              <a:rPr lang="ru-RU" sz="3200" dirty="0" smtClean="0"/>
              <a:t>   </a:t>
            </a:r>
          </a:p>
          <a:p>
            <a:pPr marL="265176" indent="-265176" fontAlgn="auto">
              <a:spcAft>
                <a:spcPts val="0"/>
              </a:spcAft>
              <a:buFont typeface="Wingdings 2"/>
              <a:buNone/>
              <a:defRPr/>
            </a:pPr>
            <a:r>
              <a:rPr lang="ru-RU" sz="3200" dirty="0" smtClean="0"/>
              <a:t> − ребенок должен вести жизнь в максимальной степени приближающуюся к жизни нормальных людей;</a:t>
            </a:r>
          </a:p>
          <a:p>
            <a:pPr marL="265176" indent="-265176" fontAlgn="auto">
              <a:spcAft>
                <a:spcPts val="0"/>
              </a:spcAft>
              <a:buFont typeface="Wingdings 2"/>
              <a:buNone/>
              <a:defRPr/>
            </a:pPr>
            <a:r>
              <a:rPr lang="ru-RU" sz="3200" dirty="0" smtClean="0"/>
              <a:t>   </a:t>
            </a:r>
          </a:p>
          <a:p>
            <a:pPr marL="265176" indent="-265176" fontAlgn="auto">
              <a:spcAft>
                <a:spcPts val="0"/>
              </a:spcAft>
              <a:buFont typeface="Wingdings 2"/>
              <a:buNone/>
              <a:defRPr/>
            </a:pPr>
            <a:r>
              <a:rPr lang="ru-RU" sz="3200" dirty="0" smtClean="0"/>
              <a:t> − учиться могут все дети, а значит, всем им, какими бы тяжелыми не были нарушения развития, должна предоставляться возможность получить образование.</a:t>
            </a:r>
          </a:p>
          <a:p>
            <a:pPr marL="265176" indent="-265176" fontAlgn="auto">
              <a:spcAft>
                <a:spcPts val="0"/>
              </a:spcAft>
              <a:buFont typeface="Wingdings 2"/>
              <a:buNone/>
              <a:defRPr/>
            </a:pPr>
            <a:r>
              <a:rPr lang="ru-RU" sz="3200" dirty="0" smtClean="0"/>
              <a:t>   Интеграция – это явление как социальное, так и педагогическое.</a:t>
            </a:r>
          </a:p>
          <a:p>
            <a:pPr marL="265176" indent="-265176" fontAlgn="auto">
              <a:spcAft>
                <a:spcPts val="0"/>
              </a:spcAft>
              <a:buFont typeface="Wingdings 2"/>
              <a:buNone/>
              <a:defRPr/>
            </a:pPr>
            <a:r>
              <a:rPr lang="ru-RU" sz="3200" dirty="0" smtClean="0"/>
              <a:t> </a:t>
            </a:r>
          </a:p>
          <a:p>
            <a:pPr marL="265176" indent="-265176" fontAlgn="auto">
              <a:spcAft>
                <a:spcPts val="0"/>
              </a:spcAft>
              <a:buFont typeface="Wingdings 2"/>
              <a:buNone/>
              <a:defRPr/>
            </a:pPr>
            <a:endParaRPr lang="ru-RU"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922963"/>
          </a:xfrm>
        </p:spPr>
        <p:txBody>
          <a:bodyPr>
            <a:normAutofit fontScale="70000" lnSpcReduction="20000"/>
          </a:bodyPr>
          <a:lstStyle/>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a:t>
            </a:r>
            <a:r>
              <a:rPr lang="ru-RU" sz="2900" dirty="0" smtClean="0"/>
              <a:t>Совместное обучение дает многое, как здоровым детям, так и детям с отклонениями в развитии.</a:t>
            </a:r>
          </a:p>
          <a:p>
            <a:pPr marL="265176" indent="-265176" fontAlgn="auto">
              <a:spcAft>
                <a:spcPts val="0"/>
              </a:spcAft>
              <a:buFont typeface="Wingdings 2"/>
              <a:buNone/>
              <a:defRPr/>
            </a:pPr>
            <a:r>
              <a:rPr lang="ru-RU" sz="2900" dirty="0" smtClean="0"/>
              <a:t>   Интеграция способствует формированию у детей терпимости и положительного отношения к своим сверстникам, развитию чувства взаимопомощи и стремления к сотрудничеству, обогащению внутреннего духовного мира, совершенствованию коммуникативных навыков, подготовке к общению всех детей в среде своих сверстников.</a:t>
            </a:r>
          </a:p>
          <a:p>
            <a:pPr marL="265176" indent="-265176" fontAlgn="auto">
              <a:spcAft>
                <a:spcPts val="0"/>
              </a:spcAft>
              <a:buFont typeface="Wingdings 2"/>
              <a:buNone/>
              <a:defRPr/>
            </a:pPr>
            <a:r>
              <a:rPr lang="ru-RU" sz="2900" dirty="0" smtClean="0"/>
              <a:t>    </a:t>
            </a:r>
          </a:p>
          <a:p>
            <a:pPr marL="265176" indent="-265176" fontAlgn="auto">
              <a:spcAft>
                <a:spcPts val="0"/>
              </a:spcAft>
              <a:buFont typeface="Wingdings 2"/>
              <a:buNone/>
              <a:defRPr/>
            </a:pPr>
            <a:r>
              <a:rPr lang="ru-RU" sz="2900" dirty="0" smtClean="0"/>
              <a:t>   Успешность интеграции детей с отклонениями в развитии зависит не только от характера и степени имеющихся у них физических и психических нарушений, но и от эффективности отобранных и учитывающих эти нарушения учебных программ, обучающих технологий, от системы отношения к таким детям со стороны окружения, от той образовательной среды, в которую ребенок интегрируется. </a:t>
            </a:r>
          </a:p>
          <a:p>
            <a:pPr marL="265176" indent="-265176" fontAlgn="auto">
              <a:spcAft>
                <a:spcPts val="0"/>
              </a:spcAft>
              <a:buFont typeface="Wingdings 2"/>
              <a:buNone/>
              <a:defRPr/>
            </a:pPr>
            <a:r>
              <a:rPr lang="ru-RU" sz="2900" dirty="0" smtClean="0"/>
              <a:t> </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Char char=""/>
              <a:defRPr/>
            </a:pP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707063"/>
          </a:xfrm>
        </p:spPr>
        <p:txBody>
          <a:bodyPr>
            <a:normAutofit fontScale="92500" lnSpcReduction="20000"/>
          </a:bodyPr>
          <a:lstStyle/>
          <a:p>
            <a:pPr marL="265176" indent="-265176" fontAlgn="auto">
              <a:spcAft>
                <a:spcPts val="0"/>
              </a:spcAft>
              <a:buFont typeface="Wingdings 2"/>
              <a:buNone/>
              <a:defRPr/>
            </a:pPr>
            <a:r>
              <a:rPr lang="ru-RU" dirty="0" smtClean="0"/>
              <a:t>  Реализация интегрированного обучения предполагает обязательное руководство учебно-воспитательным процессом специалистами, которые сумели бы помочь обычным педагогам в организации воспитания и обучения ребенка с отклонениями в развитии в коллективе здоровых сверстников.</a:t>
            </a:r>
          </a:p>
          <a:p>
            <a:pPr marL="265176" indent="-265176" fontAlgn="auto">
              <a:spcAft>
                <a:spcPts val="0"/>
              </a:spcAft>
              <a:buFont typeface="Wingdings 2"/>
              <a:buNone/>
              <a:defRPr/>
            </a:pPr>
            <a:r>
              <a:rPr lang="ru-RU" dirty="0" smtClean="0"/>
              <a:t>      Интеграция ребенка с проблемами в развитии, как считают Л. П. Григорьева, Е.А. </a:t>
            </a:r>
            <a:r>
              <a:rPr lang="ru-RU" dirty="0" err="1" smtClean="0"/>
              <a:t>Екжанова</a:t>
            </a:r>
            <a:r>
              <a:rPr lang="ru-RU" dirty="0" smtClean="0"/>
              <a:t>, Э.И. </a:t>
            </a:r>
            <a:r>
              <a:rPr lang="ru-RU" dirty="0" err="1" smtClean="0"/>
              <a:t>Леонгард</a:t>
            </a:r>
            <a:r>
              <a:rPr lang="ru-RU" dirty="0" smtClean="0"/>
              <a:t>, Н.Н. </a:t>
            </a:r>
            <a:r>
              <a:rPr lang="ru-RU" dirty="0" err="1" smtClean="0"/>
              <a:t>Малофеев</a:t>
            </a:r>
            <a:r>
              <a:rPr lang="ru-RU" dirty="0" smtClean="0"/>
              <a:t>, Т. В. </a:t>
            </a:r>
            <a:r>
              <a:rPr lang="ru-RU" dirty="0" err="1" smtClean="0"/>
              <a:t>Пелымская</a:t>
            </a:r>
            <a:r>
              <a:rPr lang="ru-RU" dirty="0" smtClean="0"/>
              <a:t>, Л. И. Солнцева, Е. А. </a:t>
            </a:r>
            <a:r>
              <a:rPr lang="ru-RU" dirty="0" err="1" smtClean="0"/>
              <a:t>Стребелева</a:t>
            </a:r>
            <a:r>
              <a:rPr lang="ru-RU" dirty="0" smtClean="0"/>
              <a:t>, С. Л. Хорош, Н.Д. </a:t>
            </a:r>
            <a:r>
              <a:rPr lang="ru-RU" dirty="0" err="1" smtClean="0"/>
              <a:t>Шматко</a:t>
            </a:r>
            <a:r>
              <a:rPr lang="ru-RU" dirty="0" smtClean="0"/>
              <a:t>, Л. М. Шипицына следует начинать с социальной интеграции, желательно в дошкольном возрасте.</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Char char=""/>
              <a:defRPr/>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851525"/>
          </a:xfrm>
        </p:spPr>
        <p:txBody>
          <a:bodyPr>
            <a:normAutofit/>
          </a:bodyPr>
          <a:lstStyle/>
          <a:p>
            <a:pPr>
              <a:lnSpc>
                <a:spcPct val="80000"/>
              </a:lnSpc>
              <a:buFont typeface="Wingdings 2" pitchFamily="18" charset="2"/>
              <a:buNone/>
            </a:pPr>
            <a:r>
              <a:rPr lang="ru-RU" sz="2000" b="1" smtClean="0"/>
              <a:t>   Чтобы ребенок с ОВЗ успешно интегрировался в общеобразовательную среду необходимо учитывать следующие условия:</a:t>
            </a:r>
            <a:endParaRPr lang="ru-RU" sz="2000" b="1" smtClean="0">
              <a:latin typeface="Arial" charset="0"/>
            </a:endParaRPr>
          </a:p>
          <a:p>
            <a:pPr>
              <a:lnSpc>
                <a:spcPct val="80000"/>
              </a:lnSpc>
              <a:buFont typeface="Wingdings 2" pitchFamily="18" charset="2"/>
              <a:buNone/>
            </a:pPr>
            <a:endParaRPr lang="ru-RU" sz="2000" smtClean="0">
              <a:latin typeface="Arial" charset="0"/>
            </a:endParaRPr>
          </a:p>
          <a:p>
            <a:pPr>
              <a:lnSpc>
                <a:spcPct val="80000"/>
              </a:lnSpc>
              <a:buFont typeface="Wingdings 2" pitchFamily="18" charset="2"/>
              <a:buNone/>
            </a:pPr>
            <a:r>
              <a:rPr lang="ru-RU" sz="2000" smtClean="0"/>
              <a:t>   </a:t>
            </a:r>
            <a:r>
              <a:rPr lang="ru-RU" sz="1800" smtClean="0"/>
              <a:t>• желание родителей обучать своего ребенка вместе с нормально развивающимися сверстниками, стремление и готовность семьи систематически помогать ребенку в процессе обучения;</a:t>
            </a:r>
            <a:endParaRPr lang="ru-RU" sz="1800" smtClean="0">
              <a:latin typeface="Arial" charset="0"/>
            </a:endParaRPr>
          </a:p>
          <a:p>
            <a:pPr>
              <a:lnSpc>
                <a:spcPct val="80000"/>
              </a:lnSpc>
              <a:buFont typeface="Wingdings 2" pitchFamily="18" charset="2"/>
              <a:buNone/>
            </a:pPr>
            <a:endParaRPr lang="ru-RU" sz="1800" smtClean="0">
              <a:latin typeface="Arial" charset="0"/>
            </a:endParaRPr>
          </a:p>
          <a:p>
            <a:pPr>
              <a:lnSpc>
                <a:spcPct val="80000"/>
              </a:lnSpc>
              <a:buFont typeface="Wingdings 2" pitchFamily="18" charset="2"/>
              <a:buNone/>
            </a:pPr>
            <a:r>
              <a:rPr lang="ru-RU" sz="1800" smtClean="0"/>
              <a:t>   • наличие возможности подобрать ребенку тот вариант организации интегрированного обучения, который является доступным и полезным для его развития;</a:t>
            </a:r>
            <a:endParaRPr lang="ru-RU" sz="1800" smtClean="0">
              <a:latin typeface="Arial" charset="0"/>
            </a:endParaRPr>
          </a:p>
          <a:p>
            <a:pPr>
              <a:lnSpc>
                <a:spcPct val="80000"/>
              </a:lnSpc>
              <a:buFont typeface="Wingdings 2" pitchFamily="18" charset="2"/>
              <a:buNone/>
            </a:pPr>
            <a:endParaRPr lang="ru-RU" sz="1800" smtClean="0">
              <a:latin typeface="Arial" charset="0"/>
            </a:endParaRPr>
          </a:p>
          <a:p>
            <a:pPr>
              <a:lnSpc>
                <a:spcPct val="80000"/>
              </a:lnSpc>
              <a:buFont typeface="Wingdings 2" pitchFamily="18" charset="2"/>
              <a:buNone/>
            </a:pPr>
            <a:r>
              <a:rPr lang="ru-RU" sz="1800" smtClean="0"/>
              <a:t>   • наличие возможности систематически оказывать интегрированному ребенку необходимую ему квалифицированную специальную медико-психолого-педагогическую помощь;</a:t>
            </a:r>
            <a:endParaRPr lang="ru-RU" sz="1800" smtClean="0">
              <a:latin typeface="Arial" charset="0"/>
            </a:endParaRPr>
          </a:p>
          <a:p>
            <a:pPr>
              <a:lnSpc>
                <a:spcPct val="80000"/>
              </a:lnSpc>
              <a:buFont typeface="Wingdings 2" pitchFamily="18" charset="2"/>
              <a:buNone/>
            </a:pPr>
            <a:endParaRPr lang="ru-RU" sz="1800" smtClean="0">
              <a:latin typeface="Arial" charset="0"/>
            </a:endParaRPr>
          </a:p>
          <a:p>
            <a:pPr>
              <a:lnSpc>
                <a:spcPct val="80000"/>
              </a:lnSpc>
              <a:buFont typeface="Wingdings 2" pitchFamily="18" charset="2"/>
              <a:buNone/>
            </a:pPr>
            <a:r>
              <a:rPr lang="ru-RU" sz="1800" smtClean="0"/>
              <a:t>   • психологическая готовность ребенка с особыми образовательными потребностями к совместному обучению с нормально развивающимися сверстниками;</a:t>
            </a:r>
            <a:endParaRPr lang="ru-RU" sz="1800" smtClean="0">
              <a:latin typeface="Arial" charset="0"/>
            </a:endParaRPr>
          </a:p>
          <a:p>
            <a:pPr>
              <a:lnSpc>
                <a:spcPct val="80000"/>
              </a:lnSpc>
              <a:buFont typeface="Wingdings 2" pitchFamily="18" charset="2"/>
              <a:buNone/>
            </a:pPr>
            <a:endParaRPr lang="ru-RU" sz="1800" smtClean="0">
              <a:latin typeface="Arial" charset="0"/>
            </a:endParaRPr>
          </a:p>
          <a:p>
            <a:pPr>
              <a:lnSpc>
                <a:spcPct val="80000"/>
              </a:lnSpc>
              <a:buFont typeface="Wingdings 2" pitchFamily="18" charset="2"/>
              <a:buNone/>
            </a:pPr>
            <a:r>
              <a:rPr lang="ru-RU" sz="1800" smtClean="0"/>
              <a:t>  • готовность образовательного учреждения принять детей с ограниченными возможностями здоровья.</a:t>
            </a:r>
          </a:p>
          <a:p>
            <a:pPr>
              <a:lnSpc>
                <a:spcPct val="80000"/>
              </a:lnSpc>
              <a:buFont typeface="Wingdings 2" pitchFamily="18" charset="2"/>
              <a:buNone/>
            </a:pPr>
            <a:r>
              <a:rPr lang="ru-RU" sz="2000" smtClean="0"/>
              <a:t> </a:t>
            </a:r>
          </a:p>
          <a:p>
            <a:pPr>
              <a:lnSpc>
                <a:spcPct val="80000"/>
              </a:lnSpc>
              <a:buFont typeface="Wingdings 2" pitchFamily="18" charset="2"/>
              <a:buNone/>
            </a:pPr>
            <a:r>
              <a:rPr lang="ru-RU" sz="2000" smtClean="0"/>
              <a:t> </a:t>
            </a:r>
          </a:p>
          <a:p>
            <a:pPr>
              <a:lnSpc>
                <a:spcPct val="80000"/>
              </a:lnSpc>
              <a:buFont typeface="Wingdings 2" pitchFamily="18" charset="2"/>
              <a:buNone/>
            </a:pPr>
            <a:endParaRPr lang="ru-RU" sz="200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707063"/>
          </a:xfrm>
        </p:spPr>
        <p:txBody>
          <a:bodyPr>
            <a:normAutofit fontScale="62500" lnSpcReduction="20000"/>
          </a:bodyPr>
          <a:lstStyle/>
          <a:p>
            <a:pPr marL="265176" indent="-265176" fontAlgn="auto">
              <a:spcAft>
                <a:spcPts val="0"/>
              </a:spcAft>
              <a:buFont typeface="Wingdings 2"/>
              <a:buNone/>
              <a:defRPr/>
            </a:pPr>
            <a:r>
              <a:rPr lang="ru-RU" dirty="0" smtClean="0"/>
              <a:t>   Разработка вариантов организации интегрированного воспитания и обучения основывается на положении о том, что отечественная образовательная система должна обеспечивать возможность подобрать каждому ребенку ту форму интеграции, которая доступна и полезна для его психического развития, образования и формирования жизненной компетенции.</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При разработке вариантов организации интегрированного воспитания и обучения учитывались современные научные представления о том, что уровень психического развития детей с одним и тем же первичным нарушением может быть существенно различным, поскольку биологическое неблагополучие ребенка (нарушение слуха, зрения, центральной нервной системы и др.) служит лишь первичной предпосылкой нарушения его взаимодействия с окружающим миром, способного вызвать вторичные отклонения в психическом развитии, которые могут быть в значительной степени предупреждены и преодолены посредством обучения — специально организованного и особым образом устроенного.</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Char char=""/>
              <a:defRPr/>
            </a:pP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635625"/>
          </a:xfrm>
        </p:spPr>
        <p:txBody>
          <a:bodyPr>
            <a:normAutofit lnSpcReduction="10000"/>
          </a:bodyPr>
          <a:lstStyle/>
          <a:p>
            <a:pPr marL="265176" indent="-265176" fontAlgn="auto">
              <a:spcAft>
                <a:spcPts val="0"/>
              </a:spcAft>
              <a:buFont typeface="Wingdings 2"/>
              <a:buNone/>
              <a:defRPr/>
            </a:pPr>
            <a:r>
              <a:rPr lang="ru-RU" dirty="0" smtClean="0"/>
              <a:t>  Эффективная интеграция возможна только при условии специальной подготовки и переподготовки кадров педагогов общеобразовательных и специальных (коррекционных) учреждений. Целью такой подготовки является овладение педагогами детских садов дефектологическими знаниями и специальными педагогическими технологиями, которые обеспечат возможность квалифицированного обучения детей, о проблемах которых они мало осведомлены.</a:t>
            </a:r>
          </a:p>
          <a:p>
            <a:pPr marL="265176" indent="-265176" fontAlgn="auto">
              <a:spcAft>
                <a:spcPts val="0"/>
              </a:spcAft>
              <a:buFont typeface="Wingdings 2"/>
              <a:buChar char=""/>
              <a:defRPr/>
            </a:pP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635625"/>
          </a:xfrm>
        </p:spPr>
        <p:txBody>
          <a:bodyPr>
            <a:normAutofit lnSpcReduction="10000"/>
          </a:bodyPr>
          <a:lstStyle/>
          <a:p>
            <a:pPr marL="265176" indent="-265176" fontAlgn="auto">
              <a:spcAft>
                <a:spcPts val="0"/>
              </a:spcAft>
              <a:buFont typeface="Wingdings 2"/>
              <a:buNone/>
              <a:defRPr/>
            </a:pPr>
            <a:r>
              <a:rPr lang="ru-RU" dirty="0" smtClean="0"/>
              <a:t>  В последние годы  в процессе целенаправленных исследований в различных регионах России педагоги-новаторы определили наиболее эффективные модели интеграции. </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Это </a:t>
            </a:r>
            <a:r>
              <a:rPr lang="ru-RU" b="1" dirty="0" err="1" smtClean="0"/>
              <a:t>интеральная</a:t>
            </a:r>
            <a:r>
              <a:rPr lang="ru-RU" b="1" dirty="0" smtClean="0"/>
              <a:t> интеграция</a:t>
            </a:r>
            <a:r>
              <a:rPr lang="ru-RU" dirty="0" smtClean="0"/>
              <a:t> (внутри системы специального образования) и </a:t>
            </a:r>
            <a:r>
              <a:rPr lang="ru-RU" b="1" dirty="0" err="1" smtClean="0"/>
              <a:t>экстернальная</a:t>
            </a:r>
            <a:r>
              <a:rPr lang="ru-RU" b="1" dirty="0" smtClean="0"/>
              <a:t> интеграция</a:t>
            </a:r>
            <a:r>
              <a:rPr lang="ru-RU" dirty="0" smtClean="0"/>
              <a:t> (взаимодействие системы специального и общего образования).</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851525"/>
          </a:xfrm>
        </p:spPr>
        <p:txBody>
          <a:bodyPr>
            <a:normAutofit fontScale="77500" lnSpcReduction="20000"/>
          </a:bodyPr>
          <a:lstStyle/>
          <a:p>
            <a:pPr marL="265176" indent="-265176" fontAlgn="auto">
              <a:spcAft>
                <a:spcPts val="0"/>
              </a:spcAft>
              <a:buFont typeface="Wingdings 2"/>
              <a:buNone/>
              <a:defRPr/>
            </a:pPr>
            <a:r>
              <a:rPr lang="ru-RU" dirty="0" smtClean="0"/>
              <a:t>   На основании разработанной концепции Институт коррекционной педагогики РАО в последнее десятилетие провел исследования, направленные на разработку и экспериментальную апробацию различных вариативных моделей интегрированного обучения детей с отклонениями в развитии (с нарушениями слуха, зрения, опорно-двигательного аппарата) в ряде массовых дошкольных и школьных учреждений Москвы и Московской области.</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Показано, что наиболее адекватными условиями для проведения целенаправленной работы по интеграции детей с отклонениями в развитии располагают комбинированные образовательные учреждения, т.е. учреждения, имеющие как обычные, так и специальные дошкольные группы и школьные классы.</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778500"/>
          </a:xfrm>
        </p:spPr>
        <p:txBody>
          <a:bodyPr>
            <a:normAutofit fontScale="85000" lnSpcReduction="20000"/>
          </a:bodyPr>
          <a:lstStyle/>
          <a:p>
            <a:pPr marL="265176" indent="-265176" fontAlgn="auto">
              <a:spcAft>
                <a:spcPts val="0"/>
              </a:spcAft>
              <a:buFont typeface="Wingdings 2"/>
              <a:buNone/>
              <a:defRPr/>
            </a:pPr>
            <a:r>
              <a:rPr lang="ru-RU" dirty="0" smtClean="0"/>
              <a:t>  Демократические преобразования в обществе и эволюционное развитие системы специального образования способствовали появлению и внедрению в практику идей интегрированного (инклюзивного) воспитания и обучения детей с ограниченными возможностями здоровья (ОВЗ) совместно с нормально развивающимися сверстниками. </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В настоящее время в Российской Федерации интегрированное (совместное, инклюзивное) воспитание и обучение детей значительно расширяется. Однако необходимо придать данному процессу организованный характер, обеспечив каждому ребенку с ОВЗ уже с раннего возраста доступную и полезную для его развития форму интеграции.</a:t>
            </a:r>
          </a:p>
          <a:p>
            <a:pPr marL="265176" indent="-265176" fontAlgn="auto">
              <a:spcAft>
                <a:spcPts val="0"/>
              </a:spcAft>
              <a:buFont typeface="Wingdings 2"/>
              <a:buChar char=""/>
              <a:defRPr/>
            </a:pP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6067425"/>
          </a:xfrm>
        </p:spPr>
        <p:txBody>
          <a:bodyPr>
            <a:normAutofit fontScale="70000" lnSpcReduction="20000"/>
          </a:bodyPr>
          <a:lstStyle/>
          <a:p>
            <a:pPr marL="265176" indent="-265176" fontAlgn="auto">
              <a:spcAft>
                <a:spcPts val="0"/>
              </a:spcAft>
              <a:buFont typeface="Wingdings 2"/>
              <a:buNone/>
              <a:defRPr/>
            </a:pPr>
            <a:r>
              <a:rPr lang="ru-RU" dirty="0" smtClean="0"/>
              <a:t>   В этих условиях возможно эффективно осуществлять интеграцию детей с учетом уровня развития каждого ребенка, выбирая полезную и возможную для него "долю" интеграции, т.е. одну из моделей:</a:t>
            </a:r>
          </a:p>
          <a:p>
            <a:pPr marL="265176" indent="-265176" fontAlgn="auto">
              <a:spcAft>
                <a:spcPts val="0"/>
              </a:spcAft>
              <a:buFont typeface="Wingdings 2"/>
              <a:buNone/>
              <a:defRPr/>
            </a:pPr>
            <a:r>
              <a:rPr lang="ru-RU" dirty="0" smtClean="0"/>
              <a:t>  - </a:t>
            </a:r>
            <a:r>
              <a:rPr lang="ru-RU" b="1" dirty="0" smtClean="0"/>
              <a:t>комбинированная интеграция</a:t>
            </a:r>
            <a:r>
              <a:rPr lang="ru-RU" dirty="0" smtClean="0"/>
              <a:t>, при которой дети с уровнем психофизического и речевого развития, соответствующим или близким к возрастной норме, по 1-2 человека на равных воспитываются в массовых группах (классах), получая постоянную коррекционную помощь учителя-дефектолога специальной группы (класса);</a:t>
            </a:r>
          </a:p>
          <a:p>
            <a:pPr marL="265176" indent="-265176" fontAlgn="auto">
              <a:spcAft>
                <a:spcPts val="0"/>
              </a:spcAft>
              <a:buFont typeface="Wingdings 2"/>
              <a:buNone/>
              <a:defRPr/>
            </a:pPr>
            <a:r>
              <a:rPr lang="ru-RU" dirty="0" smtClean="0"/>
              <a:t>  - </a:t>
            </a:r>
            <a:r>
              <a:rPr lang="ru-RU" b="1" dirty="0" smtClean="0"/>
              <a:t>частичная интеграция</a:t>
            </a:r>
            <a:r>
              <a:rPr lang="ru-RU" dirty="0" smtClean="0"/>
              <a:t>, при которой дети, еще не способные на равных со здоровыми сверстниками овладевать образовательным стандартом, вливаются лишь на часть дня (например, на его вторую половину) в массовые группы (классы) по 1-2 человека;</a:t>
            </a:r>
          </a:p>
          <a:p>
            <a:pPr marL="265176" indent="-265176" fontAlgn="auto">
              <a:spcAft>
                <a:spcPts val="0"/>
              </a:spcAft>
              <a:buFont typeface="Wingdings 2"/>
              <a:buNone/>
              <a:defRPr/>
            </a:pPr>
            <a:r>
              <a:rPr lang="ru-RU" dirty="0" smtClean="0"/>
              <a:t>   - </a:t>
            </a:r>
            <a:r>
              <a:rPr lang="ru-RU" b="1" dirty="0" smtClean="0"/>
              <a:t>временная интеграция,</a:t>
            </a:r>
            <a:r>
              <a:rPr lang="ru-RU" dirty="0" smtClean="0"/>
              <a:t> при которой все воспитанники специальной группы (класса) вне зависимости от уровня психофизического и речевого развития объединяются со здоровыми детьми не реже 2-х раз в месяц для проведения различных мероприятий воспитательного характера.</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6067425"/>
          </a:xfrm>
        </p:spPr>
        <p:txBody>
          <a:bodyPr>
            <a:normAutofit fontScale="92500" lnSpcReduction="10000"/>
          </a:bodyPr>
          <a:lstStyle/>
          <a:p>
            <a:pPr marL="265176" indent="-265176" fontAlgn="auto">
              <a:spcAft>
                <a:spcPts val="0"/>
              </a:spcAft>
              <a:buFont typeface="Wingdings 2"/>
              <a:buNone/>
              <a:defRPr/>
            </a:pPr>
            <a:r>
              <a:rPr lang="ru-RU" dirty="0" smtClean="0"/>
              <a:t>  Реализация всех этих моделей предполагает обязательное руководство процессом интеграции со стороны учителя-дефектолога, который помогает массовым педагогам в организации воспитания и обучения ребенка с отклонениями в развитии в коллективе здоровых сверстников.</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Полная интеграция может быть эффективна для детей, которые по уровню психофизического и речевого развития соответствуют возрастной норме и психологически готовы к совместному со здоровыми сверстниками обучению.</a:t>
            </a:r>
          </a:p>
          <a:p>
            <a:pPr marL="265176" indent="-265176" fontAlgn="auto">
              <a:spcAft>
                <a:spcPts val="0"/>
              </a:spcAft>
              <a:buFont typeface="Wingdings 2"/>
              <a:buNone/>
              <a:defRPr/>
            </a:pP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707063"/>
          </a:xfrm>
        </p:spPr>
        <p:txBody>
          <a:bodyPr>
            <a:normAutofit fontScale="92500" lnSpcReduction="10000"/>
          </a:bodyPr>
          <a:lstStyle/>
          <a:p>
            <a:pPr marL="265176" indent="-265176" fontAlgn="auto">
              <a:spcAft>
                <a:spcPts val="0"/>
              </a:spcAft>
              <a:buFont typeface="Wingdings 2"/>
              <a:buNone/>
              <a:defRPr/>
            </a:pPr>
            <a:r>
              <a:rPr lang="ru-RU" dirty="0" smtClean="0"/>
              <a:t>  Такие дети по 1-2 человека включаются в обычные группы детского сада или классы школы, при этом они обязательно должны получать коррекционную помощь либо по месту обучения (например, дети с нарушениями речи в </a:t>
            </a:r>
            <a:r>
              <a:rPr lang="ru-RU" dirty="0" err="1" smtClean="0"/>
              <a:t>логопункте</a:t>
            </a:r>
            <a:r>
              <a:rPr lang="ru-RU" dirty="0" smtClean="0"/>
              <a:t> детского учреждения), либо в группе кратковременного пребывания специального детского сада или школы, либо в разнообразных центрах (например, дети с нарушенным слухом в </a:t>
            </a:r>
            <a:r>
              <a:rPr lang="ru-RU" dirty="0" err="1" smtClean="0"/>
              <a:t>сурдологических</a:t>
            </a:r>
            <a:r>
              <a:rPr lang="ru-RU" dirty="0" smtClean="0"/>
              <a:t> кабинетах системы здравоохранения).</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Char char=""/>
              <a:defRPr/>
            </a:pP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922963"/>
          </a:xfrm>
        </p:spPr>
        <p:txBody>
          <a:bodyPr>
            <a:normAutofit fontScale="92500" lnSpcReduction="20000"/>
          </a:bodyPr>
          <a:lstStyle/>
          <a:p>
            <a:pPr marL="265176" indent="-265176" fontAlgn="auto">
              <a:spcAft>
                <a:spcPts val="0"/>
              </a:spcAft>
              <a:buFont typeface="Wingdings 2"/>
              <a:buNone/>
              <a:defRPr/>
            </a:pPr>
            <a:r>
              <a:rPr lang="ru-RU" dirty="0" smtClean="0"/>
              <a:t>   Интеграция не должна осуществляться стихийно. Она возможна лишь при наличии в массовых образовательных учреждениях соответствующего материально-технического, программно-методического и кадрового обеспечения, а в специальных и комбинированных – при реализации </a:t>
            </a:r>
            <a:r>
              <a:rPr lang="ru-RU" dirty="0" err="1" smtClean="0"/>
              <a:t>разноуровневых</a:t>
            </a:r>
            <a:r>
              <a:rPr lang="ru-RU" dirty="0" smtClean="0"/>
              <a:t> моделей интегрированного (совместного, инклюзивного) воспитания и обучения, учитывающих уровень развития каждого ребенка с ОВЗ. Только совокупность этих условий обеспечивает полноценную, грамотно организованную систему интегрированного воспитания и обучения детей с ОВЗ.</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Char char=""/>
              <a:defRPr/>
            </a:pP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994400"/>
          </a:xfrm>
        </p:spPr>
        <p:txBody>
          <a:bodyPr>
            <a:normAutofit fontScale="47500" lnSpcReduction="20000"/>
          </a:bodyPr>
          <a:lstStyle/>
          <a:p>
            <a:pPr marL="265176" indent="-265176" fontAlgn="auto">
              <a:spcAft>
                <a:spcPts val="0"/>
              </a:spcAft>
              <a:buFont typeface="Wingdings 2"/>
              <a:buNone/>
              <a:defRPr/>
            </a:pPr>
            <a:r>
              <a:rPr lang="ru-RU" b="1" dirty="0" smtClean="0"/>
              <a:t>Список использованной литературы:</a:t>
            </a:r>
            <a:endParaRPr lang="ru-RU" dirty="0" smtClean="0"/>
          </a:p>
          <a:p>
            <a:pPr marL="265176" indent="-265176" fontAlgn="auto">
              <a:spcAft>
                <a:spcPts val="0"/>
              </a:spcAft>
              <a:buFont typeface="Wingdings 2"/>
              <a:buNone/>
              <a:defRPr/>
            </a:pPr>
            <a:r>
              <a:rPr lang="ru-RU" dirty="0" smtClean="0"/>
              <a:t>1. Актуальные проблемы интегрированного обучения. - М.: Права человека, 2001. – 152с.</a:t>
            </a:r>
          </a:p>
          <a:p>
            <a:pPr marL="265176" indent="-265176" fontAlgn="auto">
              <a:spcAft>
                <a:spcPts val="0"/>
              </a:spcAft>
              <a:buFont typeface="Wingdings 2"/>
              <a:buNone/>
              <a:defRPr/>
            </a:pPr>
            <a:r>
              <a:rPr lang="ru-RU" dirty="0" smtClean="0"/>
              <a:t>2. Дефектология : словарь-справочник [Текст] / авт.- сост. С.С. Степанов; </a:t>
            </a:r>
            <a:r>
              <a:rPr lang="ru-RU" dirty="0" err="1" smtClean="0"/>
              <a:t>под.ред</a:t>
            </a:r>
            <a:r>
              <a:rPr lang="ru-RU" dirty="0" smtClean="0"/>
              <a:t>. Б.П. </a:t>
            </a:r>
            <a:r>
              <a:rPr lang="ru-RU" dirty="0" err="1" smtClean="0"/>
              <a:t>Пузанова</a:t>
            </a:r>
            <a:r>
              <a:rPr lang="ru-RU" dirty="0" smtClean="0"/>
              <a:t>. – М.: Новая школа, 1996. – 80 с.</a:t>
            </a:r>
          </a:p>
          <a:p>
            <a:pPr marL="265176" indent="-265176" fontAlgn="auto">
              <a:spcAft>
                <a:spcPts val="0"/>
              </a:spcAft>
              <a:buFont typeface="Wingdings 2"/>
              <a:buNone/>
              <a:defRPr/>
            </a:pPr>
            <a:r>
              <a:rPr lang="ru-RU" dirty="0" smtClean="0"/>
              <a:t>3. Назарова, Н.М. Закономерности развития интеграции как социального и педагогического феномена [Текст] / Н.М. Назарова// Компенсирующее обучение: опыт, проблемы, перспективы. – М., 1996. – С.28-38.</a:t>
            </a:r>
          </a:p>
          <a:p>
            <a:pPr marL="265176" indent="-265176" fontAlgn="auto">
              <a:spcAft>
                <a:spcPts val="0"/>
              </a:spcAft>
              <a:buFont typeface="Wingdings 2"/>
              <a:buNone/>
              <a:defRPr/>
            </a:pPr>
            <a:r>
              <a:rPr lang="ru-RU" dirty="0" smtClean="0"/>
              <a:t>4. Психологический словарь [Текст] / авт..-сост. В.Н. </a:t>
            </a:r>
            <a:r>
              <a:rPr lang="ru-RU" dirty="0" err="1" smtClean="0"/>
              <a:t>Копорулина</a:t>
            </a:r>
            <a:r>
              <a:rPr lang="ru-RU" dirty="0" smtClean="0"/>
              <a:t>, М.Н. Смирнова, Н.О. Гордеева, Л.М. Балабанова; под. Общей ред. Ю.Л. </a:t>
            </a:r>
            <a:r>
              <a:rPr lang="ru-RU" dirty="0" err="1" smtClean="0"/>
              <a:t>Неймера</a:t>
            </a:r>
            <a:r>
              <a:rPr lang="ru-RU" dirty="0" smtClean="0"/>
              <a:t>. – Ростов </a:t>
            </a:r>
            <a:r>
              <a:rPr lang="ru-RU" dirty="0" err="1" smtClean="0"/>
              <a:t>н</a:t>
            </a:r>
            <a:r>
              <a:rPr lang="ru-RU" dirty="0" smtClean="0"/>
              <a:t>/Д: Феникс, 2003.- 640 с.</a:t>
            </a:r>
          </a:p>
          <a:p>
            <a:pPr marL="265176" indent="-265176" fontAlgn="auto">
              <a:spcAft>
                <a:spcPts val="0"/>
              </a:spcAft>
              <a:buFont typeface="Wingdings 2"/>
              <a:buNone/>
              <a:defRPr/>
            </a:pPr>
            <a:r>
              <a:rPr lang="ru-RU" dirty="0" smtClean="0"/>
              <a:t>5. </a:t>
            </a:r>
            <a:r>
              <a:rPr lang="ru-RU" dirty="0" err="1" smtClean="0"/>
              <a:t>Малофеев</a:t>
            </a:r>
            <a:r>
              <a:rPr lang="ru-RU" dirty="0" smtClean="0"/>
              <a:t> Н.Н. Инклюзивное образование в контексте современной социальной политики // Воспитание и обучение детей с нарушениями в развитии. - 2009. - № 6. – С. 3-9.</a:t>
            </a:r>
          </a:p>
          <a:p>
            <a:pPr marL="265176" indent="-265176" fontAlgn="auto">
              <a:spcAft>
                <a:spcPts val="0"/>
              </a:spcAft>
              <a:buFont typeface="Wingdings 2"/>
              <a:buNone/>
              <a:defRPr/>
            </a:pPr>
            <a:r>
              <a:rPr lang="ru-RU" dirty="0" smtClean="0"/>
              <a:t>6. 4. </a:t>
            </a:r>
            <a:r>
              <a:rPr lang="ru-RU" dirty="0" err="1" smtClean="0"/>
              <a:t>Малофеев</a:t>
            </a:r>
            <a:r>
              <a:rPr lang="ru-RU" dirty="0" smtClean="0"/>
              <a:t>, Н.Н. Совместное воспитание и обучение – закономерный этап развития системы образования [Текст] /</a:t>
            </a:r>
            <a:r>
              <a:rPr lang="ru-RU" dirty="0" err="1" smtClean="0"/>
              <a:t>Н.Н.Малофеев</a:t>
            </a:r>
            <a:r>
              <a:rPr lang="ru-RU" dirty="0" smtClean="0"/>
              <a:t>. М.М.Маркович, </a:t>
            </a:r>
            <a:r>
              <a:rPr lang="ru-RU" dirty="0" err="1" smtClean="0"/>
              <a:t>Н.Д.Шматко</a:t>
            </a:r>
            <a:r>
              <a:rPr lang="ru-RU" dirty="0" smtClean="0"/>
              <a:t> // Управление ДОУ. – 2010. - № 6. - С. 8-23.</a:t>
            </a:r>
          </a:p>
          <a:p>
            <a:pPr marL="265176" indent="-265176" fontAlgn="auto">
              <a:spcAft>
                <a:spcPts val="0"/>
              </a:spcAft>
              <a:buFont typeface="Wingdings 2"/>
              <a:buNone/>
              <a:defRPr/>
            </a:pPr>
            <a:r>
              <a:rPr lang="ru-RU" dirty="0" smtClean="0"/>
              <a:t>7. </a:t>
            </a:r>
            <a:r>
              <a:rPr lang="ru-RU" dirty="0" err="1" smtClean="0"/>
              <a:t>Малофеев</a:t>
            </a:r>
            <a:r>
              <a:rPr lang="ru-RU" dirty="0" smtClean="0"/>
              <a:t> Н.Н., </a:t>
            </a:r>
            <a:r>
              <a:rPr lang="ru-RU" dirty="0" err="1" smtClean="0"/>
              <a:t>Шматко</a:t>
            </a:r>
            <a:r>
              <a:rPr lang="ru-RU" dirty="0" smtClean="0"/>
              <a:t> Н.Д. Интеграция и специальные образовательные учреждения: необходимость перемен //Дефектология, 2008, №2. – С. 86-94.</a:t>
            </a:r>
          </a:p>
          <a:p>
            <a:pPr marL="265176" indent="-265176" fontAlgn="auto">
              <a:spcAft>
                <a:spcPts val="0"/>
              </a:spcAft>
              <a:buFont typeface="Wingdings 2"/>
              <a:buNone/>
              <a:defRPr/>
            </a:pPr>
            <a:r>
              <a:rPr lang="ru-RU" dirty="0" smtClean="0"/>
              <a:t>8. </a:t>
            </a:r>
            <a:r>
              <a:rPr lang="ru-RU" dirty="0" err="1" smtClean="0"/>
              <a:t>Малофеев</a:t>
            </a:r>
            <a:r>
              <a:rPr lang="ru-RU" dirty="0" smtClean="0"/>
              <a:t>, Н.Н. Специальное образование в Росси и за рубежом [Текст] / Н.Н. </a:t>
            </a:r>
            <a:r>
              <a:rPr lang="ru-RU" dirty="0" err="1" smtClean="0"/>
              <a:t>Малофеев</a:t>
            </a:r>
            <a:r>
              <a:rPr lang="ru-RU" dirty="0" smtClean="0"/>
              <a:t>.- Ч.1.- М., 1996.</a:t>
            </a:r>
          </a:p>
          <a:p>
            <a:pPr marL="265176" indent="-265176" fontAlgn="auto">
              <a:spcAft>
                <a:spcPts val="0"/>
              </a:spcAft>
              <a:buFont typeface="Wingdings 2"/>
              <a:buNone/>
              <a:defRPr/>
            </a:pPr>
            <a:r>
              <a:rPr lang="ru-RU" dirty="0" smtClean="0"/>
              <a:t>9. </a:t>
            </a:r>
            <a:r>
              <a:rPr lang="ru-RU" dirty="0" err="1" smtClean="0"/>
              <a:t>Малофеев</a:t>
            </a:r>
            <a:r>
              <a:rPr lang="ru-RU" dirty="0" smtClean="0"/>
              <a:t> Н.Н., </a:t>
            </a:r>
            <a:r>
              <a:rPr lang="ru-RU" dirty="0" err="1" smtClean="0"/>
              <a:t>Шматко</a:t>
            </a:r>
            <a:r>
              <a:rPr lang="ru-RU" dirty="0" smtClean="0"/>
              <a:t> Н.Д. Базовые модели интегрированного обучения // Дефектология, 2008, №1. – С. 71-78.</a:t>
            </a:r>
          </a:p>
          <a:p>
            <a:pPr marL="265176" indent="-265176" fontAlgn="auto">
              <a:spcAft>
                <a:spcPts val="0"/>
              </a:spcAft>
              <a:buFont typeface="Wingdings 2"/>
              <a:buNone/>
              <a:defRPr/>
            </a:pPr>
            <a:r>
              <a:rPr lang="ru-RU" dirty="0" smtClean="0"/>
              <a:t>10. </a:t>
            </a:r>
            <a:r>
              <a:rPr lang="ru-RU" dirty="0" err="1" smtClean="0"/>
              <a:t>Малофеев</a:t>
            </a:r>
            <a:r>
              <a:rPr lang="ru-RU" dirty="0" smtClean="0"/>
              <a:t>, Н.Н. Позиция ИКП РАО в оценку современного этапа развития государственной системы специального образования в России [Текст] / Н.Н. </a:t>
            </a:r>
            <a:r>
              <a:rPr lang="ru-RU" dirty="0" err="1" smtClean="0"/>
              <a:t>Малофеев</a:t>
            </a:r>
            <a:r>
              <a:rPr lang="ru-RU" dirty="0" smtClean="0"/>
              <a:t>, Е.Л. Гончарова // Альманах ИКП РАО. – 2002. - №5</a:t>
            </a:r>
          </a:p>
          <a:p>
            <a:pPr marL="265176" indent="-265176" fontAlgn="auto">
              <a:spcAft>
                <a:spcPts val="0"/>
              </a:spcAft>
              <a:buFont typeface="Wingdings 2"/>
              <a:buNone/>
              <a:defRPr/>
            </a:pPr>
            <a:r>
              <a:rPr lang="ru-RU" dirty="0" smtClean="0"/>
              <a:t>11. Философский энциклопедический словарь [Текст] – М.: ИНФАРМ, 1998-578 с.</a:t>
            </a:r>
          </a:p>
          <a:p>
            <a:pPr marL="265176" indent="-265176" fontAlgn="auto">
              <a:spcAft>
                <a:spcPts val="0"/>
              </a:spcAft>
              <a:buFont typeface="Wingdings 2"/>
              <a:buNone/>
              <a:defRPr/>
            </a:pPr>
            <a:r>
              <a:rPr lang="ru-RU" dirty="0" smtClean="0"/>
              <a:t>12. Шипицына, Л.М. Актуальные проблемы интегрированного обучения . Современные тенденции развития специального образования в России [Текст] / Л.М. Шипицына. – М.: Права человека, 2001. – С.57-58.</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Char char=""/>
              <a:defRPr/>
            </a:pP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Содержимое 2"/>
          <p:cNvSpPr>
            <a:spLocks noGrp="1"/>
          </p:cNvSpPr>
          <p:nvPr>
            <p:ph idx="1"/>
          </p:nvPr>
        </p:nvSpPr>
        <p:spPr>
          <a:xfrm>
            <a:off x="503238" y="1773238"/>
            <a:ext cx="8183562" cy="4319587"/>
          </a:xfrm>
        </p:spPr>
        <p:txBody>
          <a:bodyPr/>
          <a:lstStyle/>
          <a:p>
            <a:pPr algn="ctr">
              <a:buFont typeface="Wingdings 2" pitchFamily="18" charset="2"/>
              <a:buNone/>
            </a:pPr>
            <a:r>
              <a:rPr lang="ru-RU" sz="7200" smtClean="0"/>
              <a:t>Спасибо за внимание!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Содержимое 2"/>
          <p:cNvSpPr>
            <a:spLocks noGrp="1"/>
          </p:cNvSpPr>
          <p:nvPr>
            <p:ph idx="1"/>
          </p:nvPr>
        </p:nvSpPr>
        <p:spPr>
          <a:xfrm>
            <a:off x="503238" y="530225"/>
            <a:ext cx="8183562" cy="5851525"/>
          </a:xfrm>
        </p:spPr>
        <p:txBody>
          <a:bodyPr/>
          <a:lstStyle/>
          <a:p>
            <a:pPr>
              <a:buFont typeface="Wingdings 2" pitchFamily="18" charset="2"/>
              <a:buNone/>
            </a:pPr>
            <a:r>
              <a:rPr lang="ru-RU" smtClean="0"/>
              <a:t> </a:t>
            </a:r>
            <a:endParaRPr lang="ru-RU" smtClean="0">
              <a:latin typeface="Arial" charset="0"/>
            </a:endParaRPr>
          </a:p>
          <a:p>
            <a:pPr>
              <a:buFont typeface="Wingdings 2" pitchFamily="18" charset="2"/>
              <a:buNone/>
            </a:pPr>
            <a:r>
              <a:rPr lang="ru-RU" sz="3600" smtClean="0">
                <a:latin typeface="Arial" charset="0"/>
              </a:rPr>
              <a:t>       </a:t>
            </a:r>
            <a:r>
              <a:rPr lang="ru-RU" sz="3600" smtClean="0"/>
              <a:t>Процесс организации и осуществления интегриро</a:t>
            </a:r>
            <a:r>
              <a:rPr lang="ru-RU" sz="3600" smtClean="0">
                <a:latin typeface="Arial" charset="0"/>
              </a:rPr>
              <a:t>-</a:t>
            </a:r>
            <a:r>
              <a:rPr lang="ru-RU" sz="3600" smtClean="0"/>
              <a:t>ванного обучения до настоящего времени находится в стадии теоретического обоснования и практического изучения.</a:t>
            </a:r>
          </a:p>
          <a:p>
            <a:pPr>
              <a:buFont typeface="Wingdings 2" pitchFamily="18" charset="2"/>
              <a:buNone/>
            </a:pPr>
            <a:r>
              <a:rPr lang="ru-RU" sz="4000" smtClean="0"/>
              <a:t> </a:t>
            </a:r>
          </a:p>
          <a:p>
            <a:pPr>
              <a:buFont typeface="Wingdings 2" pitchFamily="18" charset="2"/>
              <a:buNone/>
            </a:pPr>
            <a:endParaRPr lang="ru-RU" b="1"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Содержимое 2"/>
          <p:cNvSpPr>
            <a:spLocks noGrp="1"/>
          </p:cNvSpPr>
          <p:nvPr>
            <p:ph idx="1"/>
          </p:nvPr>
        </p:nvSpPr>
        <p:spPr>
          <a:xfrm>
            <a:off x="503238" y="530225"/>
            <a:ext cx="8183562" cy="5707063"/>
          </a:xfrm>
        </p:spPr>
        <p:txBody>
          <a:bodyPr/>
          <a:lstStyle/>
          <a:p>
            <a:pPr>
              <a:buFont typeface="Wingdings 2" pitchFamily="18" charset="2"/>
              <a:buNone/>
            </a:pPr>
            <a:r>
              <a:rPr lang="ru-RU" smtClean="0"/>
              <a:t>  Российскими дефектологами накоплен большой опыт экспериментальной работы с детьми, интегрированными в среду нормально развивающихся сверстников (Е. П. Кузмичева, Э. И. Леонгард, Г. Л. Зайцева, Н. Д. Шматко, Н. Н. Малофеев, А. Н. Коноплева, Т. Л. Лещинская, М. Л. Любимов, Е. А. Стребелева, Е. А. Екжанова, Е. А. Шкатова, Л .Е. Шевчук, Л. М. Кобрина, Е. В. Резникова, Д. В. Шамсутдинова и другие).</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778500"/>
          </a:xfrm>
        </p:spPr>
        <p:txBody>
          <a:bodyPr>
            <a:normAutofit/>
          </a:bodyPr>
          <a:lstStyle/>
          <a:p>
            <a:pPr>
              <a:lnSpc>
                <a:spcPct val="90000"/>
              </a:lnSpc>
              <a:buFont typeface="Wingdings 2" pitchFamily="18" charset="2"/>
              <a:buNone/>
            </a:pPr>
            <a:r>
              <a:rPr lang="ru-RU" sz="2400" smtClean="0"/>
              <a:t>  Интеграция (с лат. </a:t>
            </a:r>
            <a:r>
              <a:rPr lang="en-US" sz="2400" smtClean="0"/>
              <a:t>integratio</a:t>
            </a:r>
            <a:r>
              <a:rPr lang="ru-RU" sz="2400" smtClean="0"/>
              <a:t> – восстановление, восполнение, объединение каких – либо элементов, частей в целое) рассматривается как «закономерный этап развития системы специального образования, связанный с изменением отношения общества и государства к инвалидам, с признанием их прав на предоставление равных с другими возможностей в разных областях жизни, включая образование.</a:t>
            </a:r>
          </a:p>
          <a:p>
            <a:pPr>
              <a:lnSpc>
                <a:spcPct val="90000"/>
              </a:lnSpc>
              <a:buFont typeface="Wingdings 2" pitchFamily="18" charset="2"/>
              <a:buNone/>
            </a:pPr>
            <a:r>
              <a:rPr lang="ru-RU" sz="2400" smtClean="0"/>
              <a:t>     </a:t>
            </a:r>
          </a:p>
          <a:p>
            <a:pPr>
              <a:lnSpc>
                <a:spcPct val="90000"/>
              </a:lnSpc>
              <a:buFont typeface="Wingdings 2" pitchFamily="18" charset="2"/>
              <a:buNone/>
            </a:pPr>
            <a:r>
              <a:rPr lang="ru-RU" sz="2400" smtClean="0"/>
              <a:t>  Интегрированное (совместно с нормально развивающимися сверстниками) обучение предполагает </a:t>
            </a:r>
            <a:r>
              <a:rPr lang="ru-RU" sz="2400" b="1" smtClean="0"/>
              <a:t>овладение ребенком с ОВЗ общеобразовательным стандартом</a:t>
            </a:r>
            <a:r>
              <a:rPr lang="ru-RU" sz="2400" smtClean="0"/>
              <a:t> в те же (или близкие) сроки, что и здоровыми детьми. </a:t>
            </a:r>
          </a:p>
          <a:p>
            <a:pPr>
              <a:lnSpc>
                <a:spcPct val="90000"/>
              </a:lnSpc>
              <a:buFont typeface="Wingdings 2" pitchFamily="18" charset="2"/>
              <a:buNone/>
            </a:pPr>
            <a:endParaRPr lang="ru-RU" sz="24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707063"/>
          </a:xfrm>
        </p:spPr>
        <p:txBody>
          <a:bodyPr>
            <a:normAutofit/>
          </a:bodyPr>
          <a:lstStyle/>
          <a:p>
            <a:pPr>
              <a:lnSpc>
                <a:spcPct val="80000"/>
              </a:lnSpc>
              <a:buFont typeface="Wingdings 2" pitchFamily="18" charset="2"/>
              <a:buNone/>
            </a:pPr>
            <a:r>
              <a:rPr lang="ru-RU" sz="2400" smtClean="0"/>
              <a:t>  На протяжении многих лет ученые и практики – дефектологи считали, что детей с отклонениями в развитии лучше обучать в специальных коррекционных образовательных учреждениях, чем в общеобразовательных. Но западные интеграционные тенденции в системе специального образования оказали свое влияние на понимание и принятие нашим государством, обществом, средствами массовой информации проблем воспитания и обучения детей с отклонениями в развитии. </a:t>
            </a:r>
          </a:p>
          <a:p>
            <a:pPr>
              <a:lnSpc>
                <a:spcPct val="80000"/>
              </a:lnSpc>
              <a:buFont typeface="Wingdings 2" pitchFamily="18" charset="2"/>
              <a:buNone/>
            </a:pPr>
            <a:r>
              <a:rPr lang="ru-RU" sz="2400" smtClean="0"/>
              <a:t>  </a:t>
            </a:r>
          </a:p>
          <a:p>
            <a:pPr>
              <a:lnSpc>
                <a:spcPct val="80000"/>
              </a:lnSpc>
              <a:buFont typeface="Wingdings 2" pitchFamily="18" charset="2"/>
              <a:buNone/>
            </a:pPr>
            <a:r>
              <a:rPr lang="ru-RU" sz="2400" smtClean="0"/>
              <a:t>  Организация интегрированного обучения является как </a:t>
            </a:r>
            <a:r>
              <a:rPr lang="ru-RU" sz="2400" b="1" smtClean="0"/>
              <a:t>социальным</a:t>
            </a:r>
            <a:r>
              <a:rPr lang="ru-RU" sz="2400" smtClean="0"/>
              <a:t>, так и </a:t>
            </a:r>
            <a:r>
              <a:rPr lang="ru-RU" sz="2400" b="1" smtClean="0"/>
              <a:t>государственным</a:t>
            </a:r>
            <a:r>
              <a:rPr lang="ru-RU" sz="2400" smtClean="0"/>
              <a:t> </a:t>
            </a:r>
            <a:r>
              <a:rPr lang="ru-RU" sz="2400" b="1" smtClean="0"/>
              <a:t>заказом</a:t>
            </a:r>
            <a:r>
              <a:rPr lang="ru-RU" sz="2400" smtClean="0"/>
              <a:t> общества, достигшего определенного уровня экономического, культурного, правового развития.</a:t>
            </a:r>
          </a:p>
          <a:p>
            <a:pPr>
              <a:lnSpc>
                <a:spcPct val="80000"/>
              </a:lnSpc>
              <a:buFont typeface="Wingdings 2" pitchFamily="18" charset="2"/>
              <a:buNone/>
            </a:pPr>
            <a:endParaRPr lang="ru-RU" sz="24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851525"/>
          </a:xfrm>
        </p:spPr>
        <p:txBody>
          <a:bodyPr>
            <a:normAutofit fontScale="70000" lnSpcReduction="20000"/>
          </a:bodyPr>
          <a:lstStyle/>
          <a:p>
            <a:pPr marL="265176" indent="-265176" fontAlgn="auto">
              <a:spcAft>
                <a:spcPts val="0"/>
              </a:spcAft>
              <a:buFont typeface="Wingdings 2"/>
              <a:buNone/>
              <a:defRPr/>
            </a:pPr>
            <a:r>
              <a:rPr lang="ru-RU" dirty="0" smtClean="0"/>
              <a:t>   Нормы международного гуманитарного права – «Декларация о правах инвалидов» (1975г.), Конвенция ООН «О правах ребенка» (1975г.) – гарантируют право каждому ребенку, в том числе имеющему отклонения в развитии, выбрать образовательное учреждение и получить образование в соответствие с разработанными государственными образовательными программами.</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В России законодательные мероприятия, направленные на изменение образовательной системы, начались с ратификации свыше указанных нормативных международных документов в 1991 году. Тем самым государство продекларировало смену своего отношения к инвалидам и к их гражданским правам.</a:t>
            </a:r>
          </a:p>
          <a:p>
            <a:pPr marL="265176" indent="-265176" fontAlgn="auto">
              <a:spcAft>
                <a:spcPts val="0"/>
              </a:spcAft>
              <a:buFont typeface="Wingdings 2"/>
              <a:buNone/>
              <a:defRPr/>
            </a:pPr>
            <a:r>
              <a:rPr lang="ru-RU" dirty="0" smtClean="0"/>
              <a:t> </a:t>
            </a:r>
          </a:p>
          <a:p>
            <a:pPr marL="265176" indent="-265176" fontAlgn="auto">
              <a:spcAft>
                <a:spcPts val="0"/>
              </a:spcAft>
              <a:buFont typeface="Wingdings 2"/>
              <a:buNone/>
              <a:defRPr/>
            </a:pPr>
            <a:r>
              <a:rPr lang="ru-RU" dirty="0" smtClean="0"/>
              <a:t>   Несмотря на то, что сложилась государственная разветвленная сеть специальных учреждений, в настоящее время большинство ученых и практиков признают, что в последнее десятилетие ведущим направлением в системе специального образования страны стала интеграция. (Н. Н. </a:t>
            </a:r>
            <a:r>
              <a:rPr lang="ru-RU" dirty="0" err="1" smtClean="0"/>
              <a:t>Малофеев</a:t>
            </a:r>
            <a:r>
              <a:rPr lang="ru-RU" dirty="0" smtClean="0"/>
              <a:t>, Н. М. Назарова, Н. Д. </a:t>
            </a:r>
            <a:r>
              <a:rPr lang="ru-RU" dirty="0" err="1" smtClean="0"/>
              <a:t>Шматко</a:t>
            </a:r>
            <a:r>
              <a:rPr lang="ru-RU" dirty="0" smtClean="0"/>
              <a:t>, Л. М. Шипицына).</a:t>
            </a:r>
          </a:p>
          <a:p>
            <a:pPr marL="265176" indent="-265176" fontAlgn="auto">
              <a:spcAft>
                <a:spcPts val="0"/>
              </a:spcAft>
              <a:buFont typeface="Wingdings 2"/>
              <a:buNone/>
              <a:defRPr/>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530225"/>
            <a:ext cx="8183562" cy="5922963"/>
          </a:xfrm>
        </p:spPr>
        <p:txBody>
          <a:bodyPr>
            <a:normAutofit/>
          </a:bodyPr>
          <a:lstStyle/>
          <a:p>
            <a:pPr>
              <a:lnSpc>
                <a:spcPct val="80000"/>
              </a:lnSpc>
              <a:buFont typeface="Wingdings 2" pitchFamily="18" charset="2"/>
              <a:buNone/>
            </a:pPr>
            <a:r>
              <a:rPr lang="ru-RU" sz="2200" smtClean="0"/>
              <a:t>  </a:t>
            </a:r>
            <a:r>
              <a:rPr lang="ru-RU" sz="2200" b="1" i="1" smtClean="0"/>
              <a:t>Отечественная концепция интегрированного обучения строится на трех основных принципах:</a:t>
            </a:r>
            <a:r>
              <a:rPr lang="ru-RU" sz="2200" smtClean="0"/>
              <a:t> </a:t>
            </a:r>
          </a:p>
          <a:p>
            <a:pPr>
              <a:lnSpc>
                <a:spcPct val="80000"/>
              </a:lnSpc>
              <a:buFont typeface="Wingdings 2" pitchFamily="18" charset="2"/>
              <a:buNone/>
            </a:pPr>
            <a:r>
              <a:rPr lang="ru-RU" sz="2200" smtClean="0"/>
              <a:t>   </a:t>
            </a:r>
          </a:p>
          <a:p>
            <a:pPr>
              <a:lnSpc>
                <a:spcPct val="80000"/>
              </a:lnSpc>
              <a:buFont typeface="Wingdings 2" pitchFamily="18" charset="2"/>
              <a:buNone/>
            </a:pPr>
            <a:r>
              <a:rPr lang="ru-RU" sz="2200" smtClean="0"/>
              <a:t>   - ранней диагностике и коррекции; </a:t>
            </a:r>
          </a:p>
          <a:p>
            <a:pPr>
              <a:lnSpc>
                <a:spcPct val="80000"/>
              </a:lnSpc>
              <a:buFont typeface="Wingdings 2" pitchFamily="18" charset="2"/>
              <a:buNone/>
            </a:pPr>
            <a:r>
              <a:rPr lang="ru-RU" sz="2200" smtClean="0"/>
              <a:t>   - обязательной коррекционной помощи каждому интегрированному ребенку в общеобразовательное пространство;</a:t>
            </a:r>
          </a:p>
          <a:p>
            <a:pPr>
              <a:lnSpc>
                <a:spcPct val="80000"/>
              </a:lnSpc>
              <a:buFont typeface="Wingdings 2" pitchFamily="18" charset="2"/>
              <a:buNone/>
            </a:pPr>
            <a:r>
              <a:rPr lang="ru-RU" sz="2200" smtClean="0"/>
              <a:t>   - обоснованном отборе детей для интегрированного обучения. </a:t>
            </a:r>
          </a:p>
          <a:p>
            <a:pPr>
              <a:lnSpc>
                <a:spcPct val="80000"/>
              </a:lnSpc>
              <a:buFont typeface="Wingdings 2" pitchFamily="18" charset="2"/>
              <a:buNone/>
            </a:pPr>
            <a:r>
              <a:rPr lang="ru-RU" sz="2200" smtClean="0"/>
              <a:t> </a:t>
            </a:r>
          </a:p>
          <a:p>
            <a:pPr>
              <a:lnSpc>
                <a:spcPct val="80000"/>
              </a:lnSpc>
              <a:buFont typeface="Wingdings 2" pitchFamily="18" charset="2"/>
              <a:buNone/>
            </a:pPr>
            <a:r>
              <a:rPr lang="ru-RU" sz="2200" smtClean="0"/>
              <a:t>  </a:t>
            </a:r>
            <a:r>
              <a:rPr lang="ru-RU" sz="2200" smtClean="0">
                <a:latin typeface="Arial" charset="0"/>
              </a:rPr>
              <a:t> </a:t>
            </a:r>
            <a:r>
              <a:rPr lang="ru-RU" sz="2200" smtClean="0"/>
              <a:t>При таком подходе интеграция не противопоставляется системе специального образования, а выступает как одна из альтернативных форм внутри системы образования. Можно считать, что «интеграция сближает две образовательные системы – общую и специальную, делая проницаемыми границы между ними».</a:t>
            </a:r>
          </a:p>
          <a:p>
            <a:pPr>
              <a:lnSpc>
                <a:spcPct val="80000"/>
              </a:lnSpc>
              <a:buFont typeface="Wingdings 2" pitchFamily="18" charset="2"/>
              <a:buNone/>
            </a:pPr>
            <a:endParaRPr lang="ru-RU" sz="220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3238" y="188913"/>
            <a:ext cx="8183562" cy="6480175"/>
          </a:xfrm>
        </p:spPr>
        <p:txBody>
          <a:bodyPr>
            <a:normAutofit/>
          </a:bodyPr>
          <a:lstStyle/>
          <a:p>
            <a:pPr>
              <a:lnSpc>
                <a:spcPct val="80000"/>
              </a:lnSpc>
              <a:buFont typeface="Wingdings 2" pitchFamily="18" charset="2"/>
              <a:buNone/>
            </a:pPr>
            <a:r>
              <a:rPr lang="ru-RU" sz="2000" smtClean="0"/>
              <a:t> </a:t>
            </a:r>
          </a:p>
          <a:p>
            <a:pPr>
              <a:lnSpc>
                <a:spcPct val="80000"/>
              </a:lnSpc>
              <a:buFont typeface="Wingdings 2" pitchFamily="18" charset="2"/>
              <a:buNone/>
            </a:pPr>
            <a:r>
              <a:rPr lang="ru-RU" sz="2000" smtClean="0"/>
              <a:t>  </a:t>
            </a:r>
            <a:r>
              <a:rPr lang="ru-RU" sz="2000" smtClean="0">
                <a:latin typeface="Arial" charset="0"/>
              </a:rPr>
              <a:t>     </a:t>
            </a:r>
            <a:r>
              <a:rPr lang="ru-RU" sz="2000" b="1" smtClean="0"/>
              <a:t>Основоположником</a:t>
            </a:r>
            <a:r>
              <a:rPr lang="ru-RU" sz="2000" smtClean="0"/>
              <a:t> идеи интегрированного обучения в отечественной педагогике является </a:t>
            </a:r>
            <a:r>
              <a:rPr lang="ru-RU" sz="2000" b="1" smtClean="0"/>
              <a:t>Л. С. Выготский.</a:t>
            </a:r>
            <a:r>
              <a:rPr lang="ru-RU" sz="2000" smtClean="0"/>
              <a:t> Он писал, что «при всех достоинствах наша специальная школа отличается тем основным недостатком, что она замыкает своего воспитанника – слепого, глухого, умственно отсталого ребенка – в узкий круг школьного коллектива, создает замкнутый мир, в котором все приспособлено к дефекту ребенка, все фокусирует его внимание на своем недостатке и не вводит его в настоящую жизнь».</a:t>
            </a:r>
          </a:p>
          <a:p>
            <a:pPr>
              <a:lnSpc>
                <a:spcPct val="80000"/>
              </a:lnSpc>
              <a:buFont typeface="Wingdings 2" pitchFamily="18" charset="2"/>
              <a:buNone/>
            </a:pPr>
            <a:r>
              <a:rPr lang="ru-RU" sz="2000" smtClean="0"/>
              <a:t> </a:t>
            </a:r>
          </a:p>
          <a:p>
            <a:pPr>
              <a:lnSpc>
                <a:spcPct val="80000"/>
              </a:lnSpc>
              <a:buFont typeface="Wingdings 2" pitchFamily="18" charset="2"/>
              <a:buNone/>
            </a:pPr>
            <a:r>
              <a:rPr lang="ru-RU" sz="2000" smtClean="0"/>
              <a:t>   Выготский полагал, что главная задача воспитания ребенка с нарушением развития – его интеграция в жизнь и создание условий для компенсации его недостатка каким-либо другим путем. </a:t>
            </a:r>
          </a:p>
          <a:p>
            <a:pPr>
              <a:lnSpc>
                <a:spcPct val="80000"/>
              </a:lnSpc>
              <a:buFont typeface="Wingdings 2" pitchFamily="18" charset="2"/>
              <a:buNone/>
            </a:pPr>
            <a:r>
              <a:rPr lang="ru-RU" sz="2000" smtClean="0"/>
              <a:t>    </a:t>
            </a:r>
          </a:p>
          <a:p>
            <a:pPr>
              <a:lnSpc>
                <a:spcPct val="80000"/>
              </a:lnSpc>
              <a:buFont typeface="Wingdings 2" pitchFamily="18" charset="2"/>
              <a:buNone/>
            </a:pPr>
            <a:r>
              <a:rPr lang="ru-RU" sz="2000" smtClean="0"/>
              <a:t>   Компенсацию ученый рассматривал не в биологическом, а в социальном аспекте, так как он считал, что воспитателю в работе с ребенком, имеющим дефекты развития, приходится иметь дело не столько с биологическими фактами, сколько с их социальными последствиями. </a:t>
            </a:r>
          </a:p>
          <a:p>
            <a:pPr>
              <a:lnSpc>
                <a:spcPct val="80000"/>
              </a:lnSpc>
              <a:buFont typeface="Wingdings 2" pitchFamily="18" charset="2"/>
              <a:buNone/>
            </a:pPr>
            <a:r>
              <a:rPr lang="ru-RU" sz="2000" smtClean="0"/>
              <a:t> </a:t>
            </a:r>
          </a:p>
          <a:p>
            <a:pPr>
              <a:lnSpc>
                <a:spcPct val="80000"/>
              </a:lnSpc>
              <a:buFont typeface="Wingdings 2" pitchFamily="18" charset="2"/>
              <a:buNone/>
            </a:pPr>
            <a:r>
              <a:rPr lang="ru-RU" sz="1800" smtClean="0"/>
              <a:t> </a:t>
            </a:r>
          </a:p>
          <a:p>
            <a:pPr>
              <a:lnSpc>
                <a:spcPct val="80000"/>
              </a:lnSpc>
              <a:buFont typeface="Wingdings 2" pitchFamily="18" charset="2"/>
              <a:buNone/>
            </a:pPr>
            <a:endParaRPr lang="ru-RU" sz="180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82</TotalTime>
  <Words>1961</Words>
  <Application>Microsoft Office PowerPoint</Application>
  <PresentationFormat>Экран (4:3)</PresentationFormat>
  <Paragraphs>130</Paragraphs>
  <Slides>25</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5</vt:i4>
      </vt:variant>
      <vt:variant>
        <vt:lpstr>Заголовки слайдов</vt:lpstr>
      </vt:variant>
      <vt:variant>
        <vt:i4>25</vt:i4>
      </vt:variant>
    </vt:vector>
  </HeadingPairs>
  <TitlesOfParts>
    <vt:vector size="34" baseType="lpstr">
      <vt:lpstr>Verdana</vt:lpstr>
      <vt:lpstr>Arial</vt:lpstr>
      <vt:lpstr>Wingdings 2</vt:lpstr>
      <vt:lpstr>Calibri</vt:lpstr>
      <vt:lpstr>Аспект</vt:lpstr>
      <vt:lpstr>Аспект</vt:lpstr>
      <vt:lpstr>Аспект</vt:lpstr>
      <vt:lpstr>Аспект</vt:lpstr>
      <vt:lpstr>Аспект</vt:lpstr>
      <vt:lpstr>   «Интеграция детей с ограниченными возможностями здоровья в образовательную систему РФ»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«Интеграция детей с ограниченными возможностями здоровья в образовательную систему РФ»</dc:title>
  <dc:creator>ANNA</dc:creator>
  <cp:lastModifiedBy>Zgelezyaka</cp:lastModifiedBy>
  <cp:revision>9</cp:revision>
  <dcterms:created xsi:type="dcterms:W3CDTF">2021-05-12T07:58:52Z</dcterms:created>
  <dcterms:modified xsi:type="dcterms:W3CDTF">2021-05-12T09:29:43Z</dcterms:modified>
</cp:coreProperties>
</file>