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71" r:id="rId3"/>
    <p:sldId id="270" r:id="rId4"/>
    <p:sldId id="266" r:id="rId5"/>
    <p:sldId id="261" r:id="rId6"/>
    <p:sldId id="302" r:id="rId7"/>
    <p:sldId id="300" r:id="rId8"/>
    <p:sldId id="304" r:id="rId9"/>
    <p:sldId id="306" r:id="rId10"/>
    <p:sldId id="307" r:id="rId11"/>
    <p:sldId id="308" r:id="rId12"/>
    <p:sldId id="281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27" autoAdjust="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3E68-5805-4BCE-8C80-B3EE312F3C18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F4BF-8CCF-435B-BD77-A853455E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3E68-5805-4BCE-8C80-B3EE312F3C18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F4BF-8CCF-435B-BD77-A853455E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3E68-5805-4BCE-8C80-B3EE312F3C18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F4BF-8CCF-435B-BD77-A853455E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3E68-5805-4BCE-8C80-B3EE312F3C18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F4BF-8CCF-435B-BD77-A853455E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3E68-5805-4BCE-8C80-B3EE312F3C18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F4BF-8CCF-435B-BD77-A853455E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3E68-5805-4BCE-8C80-B3EE312F3C18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F4BF-8CCF-435B-BD77-A853455E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3E68-5805-4BCE-8C80-B3EE312F3C18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F4BF-8CCF-435B-BD77-A853455E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3E68-5805-4BCE-8C80-B3EE312F3C18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F4BF-8CCF-435B-BD77-A853455E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3E68-5805-4BCE-8C80-B3EE312F3C18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F4BF-8CCF-435B-BD77-A853455E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3E68-5805-4BCE-8C80-B3EE312F3C18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F4BF-8CCF-435B-BD77-A853455E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3E68-5805-4BCE-8C80-B3EE312F3C18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F4BF-8CCF-435B-BD77-A853455E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A3E68-5805-4BCE-8C80-B3EE312F3C18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AF4BF-8CCF-435B-BD77-A853455E7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outu.be/artQtLzx_t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&amp;scy;&amp;kcy;&amp;rcy;&amp;icy;&amp;pcy;&amp;icy;&amp;chcy;&amp;ncy;&amp;ycy;&amp;jcy; &amp;kcy;&amp;lcy;&amp;yucy;&amp;chcy; &amp;Scy;&amp;kcy;&amp;acy;&amp;chcy;&amp;acy;&amp;tcy;&amp;softcy; &amp;bcy;&amp;iecy;&amp;scy;&amp;pcy;&amp;lcy;&amp;acy;&amp;tcy;&amp;ncy;&amp;ocy; PSD &amp;kcy;&amp;lcy;&amp;icy;&amp;pcy;&amp;acy;&amp;rcy;&amp;tcy; &amp;dcy;&amp;lcy;&amp;yacy; &amp;fcy;&amp;ocy;&amp;tcy;&amp;ocy;&amp;shcy;&amp;ocy;&amp;pcy; &amp;ncy;&amp;acy; ProfClipar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-59945"/>
            <a:ext cx="9144000" cy="691794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5300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МКДОУ Новобирюсинский детский сад «Солнышко»</a:t>
            </a:r>
          </a:p>
        </p:txBody>
      </p:sp>
      <p:pic>
        <p:nvPicPr>
          <p:cNvPr id="6" name="Рисунок 5" descr="0_3a8d3_948a495_XL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2060847"/>
            <a:ext cx="4824536" cy="18722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282" y="1428736"/>
            <a:ext cx="521497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Тема: «Музыкально-игровые технологии для детей дошкольного возраста в адаптационный период в дошкольном учреждении».</a:t>
            </a:r>
          </a:p>
          <a:p>
            <a:pPr algn="ctr"/>
            <a:endParaRPr lang="ru-RU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Подготовила музыкальный руководитель: Мисевра К.Н</a:t>
            </a:r>
          </a:p>
        </p:txBody>
      </p:sp>
      <p:pic>
        <p:nvPicPr>
          <p:cNvPr id="8" name="Рисунок 7" descr="Светлячки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88224" y="4293096"/>
            <a:ext cx="2376264" cy="256490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9" name="TextBox 8"/>
          <p:cNvSpPr txBox="1"/>
          <p:nvPr/>
        </p:nvSpPr>
        <p:spPr>
          <a:xfrm>
            <a:off x="1187624" y="3429000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   </a:t>
            </a:r>
          </a:p>
          <a:p>
            <a:r>
              <a:rPr lang="ru-RU" sz="1600" b="1" dirty="0" smtClean="0"/>
              <a:t>    р.п Новобирюсинский 2020г.</a:t>
            </a:r>
            <a:endParaRPr lang="ru-RU" sz="1600" b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scy;&amp;scy;&amp;ycy;&amp;lcy;&amp;kcy;&amp;acy; &quot; &amp;Scy;&amp;tcy;&amp;rcy;&amp;acy;&amp;ncy;&amp;icy;&amp;tscy;&amp;acy; 4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404664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" y="244433"/>
            <a:ext cx="88204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                                                </a:t>
            </a: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15947"/>
            <a:ext cx="901997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 паровозик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/>
              <a:t>В музыкальной игре используются контрасты темпа и динамики. Содержание: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Построить с детьми паровозик из стульев под музыку изображать езду на паровозике, когда остановка, выходить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гулять на полянку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и изображать определенного животного.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Деток поезд к нам везет,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лес и на полянку, Будут дети там гулять, повстречают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(зайку, мишку, лисичку, мышку, птичку, оленя)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Камила\Desktop\РМО Мисевра К.Н\РМО Мисевра К.Н\Садик\20201123_10084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772816"/>
            <a:ext cx="410445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амила\Desktop\РМО Мисевра К.Н\РМО Мисевра К.Н\Садик\20201123_10103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1772816"/>
            <a:ext cx="424395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scy;&amp;scy;&amp;ycy;&amp;lcy;&amp;kcy;&amp;acy; &quot; &amp;Scy;&amp;tcy;&amp;rcy;&amp;acy;&amp;ncy;&amp;icy;&amp;tscy;&amp;acy; 4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404664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" y="244433"/>
            <a:ext cx="88204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                                                </a:t>
            </a: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477611"/>
            <a:ext cx="90199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         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-49941"/>
            <a:ext cx="9075433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                                                                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Веселый бубен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/>
              <a:t>Средствами музыкальной игротерапии развивать музыкальные способности. Развивать умения элементарного музицирования. Содержание: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рассаживаются и по одному исполняют игру на музыкальном инструменте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бубне: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Поиграй-ка</a:t>
            </a:r>
            <a:r>
              <a:rPr lang="ru-RU" sz="1400" dirty="0" smtClean="0">
                <a:latin typeface="Calibri"/>
                <a:ea typeface="Calibri" pitchFamily="34" charset="0"/>
                <a:cs typeface="Times New Roman" pitchFamily="18" charset="0"/>
              </a:rPr>
              <a:t>  Соня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бубен, Мы в ладоши хлопать будем! Поиграй веселей, посильнее в бубен бей! Ай-да, Соня, как играет, Как ладошкой ударяет! Поиграла, вот и всё, Бубен </a:t>
            </a:r>
            <a:r>
              <a:rPr lang="ru-RU" sz="1400" dirty="0" smtClean="0">
                <a:latin typeface="Calibri"/>
                <a:ea typeface="Calibri" pitchFamily="34" charset="0"/>
                <a:cs typeface="Times New Roman" pitchFamily="18" charset="0"/>
              </a:rPr>
              <a:t>Соня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отнесет!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C:\Users\Камила\Desktop\РМО Мисевра К.Н\РМО Мисевра К.Н\Садик\20201123_10405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01787" y="1196752"/>
            <a:ext cx="6138565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Администратор\Downloads\картинки для уголка 2 мл группы алгоритм построек пописанный конструирования в… — Яндекс  нашлось 38 млн результатов_files\123260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572000" y="1052736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b="1" dirty="0" smtClean="0"/>
          </a:p>
          <a:p>
            <a:pPr>
              <a:buFontTx/>
              <a:buChar char="-"/>
            </a:pPr>
            <a:endParaRPr lang="ru-RU" sz="1200" b="1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83568" y="1162374"/>
            <a:ext cx="77768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43608" y="764704"/>
            <a:ext cx="705678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                   </a:t>
            </a:r>
            <a:r>
              <a:rPr lang="ru-RU" sz="3600" b="1" dirty="0" smtClean="0"/>
              <a:t>Вывод:</a:t>
            </a:r>
          </a:p>
          <a:p>
            <a:r>
              <a:rPr lang="ru-RU" dirty="0" smtClean="0"/>
              <a:t> </a:t>
            </a:r>
          </a:p>
          <a:p>
            <a:r>
              <a:rPr lang="ru-RU" sz="3200" dirty="0" smtClean="0"/>
              <a:t>Использование музыкальной игротерапии в адаптационный период детей в дошкольном образовательном учреждении, несомненно, повысит эффективность и качество адаптации детей и снимет вопросы об отрицательных последствиях адаптационного периода.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&amp;Rcy;&amp;acy;&amp;bcy;&amp;ocy;&amp;chcy;&amp;acy;&amp;yacy; &amp;pcy;&amp;rcy;&amp;ocy;&amp;gcy;&amp;rcy;&amp;acy;&amp;mcy;&amp;mcy;&amp;acy; &amp;pcy;&amp;ocy; &amp;mcy;&amp;ucy;&amp;zcy;&amp;ycy;&amp;kcy;&amp;acy;&amp;lcy;&amp;softcy;&amp;ncy;&amp;ocy;&amp;mcy;&amp;ucy; &amp;vcy;&amp;ocy;&amp;scy;&amp;pcy;&amp;icy;&amp;tcy;&amp;acy;&amp;ncy;&amp;icy;&amp;yucy; &amp;vcy; &amp;dcy;&amp;iecy;&amp;tcy;&amp;scy;&amp;kcy;&amp;ocy;&amp;mcy; &amp;scy;&amp;acy;&amp;dcy;&amp;ucy; &amp;pcy;&amp;ocy; &amp;fcy;&amp;gcy;&amp;tcy; - &amp;Vcy;&amp;scy;&amp;iecy; &amp;dcy;&amp;lcy;&amp;yacy; &amp;ocy;&amp;tcy;&amp;dcy;&amp;ycy;&amp;khcy;&amp;acy;: &amp;yucy;&amp;mcy;&amp;ocy;&amp;rcy;, &amp;mcy;&amp;ucy;&amp;zcy;&amp;ycy;&amp;kcy;&amp;acy;, &amp;fcy;&amp;icy;&amp;lcy;&amp;softcy;&amp;mcy;&amp;ycy;, &amp;ocy;&amp;bcy;&amp;ocy;&amp;i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887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827584" y="404664"/>
            <a:ext cx="7056784" cy="1404736"/>
          </a:xfrm>
          <a:prstGeom prst="cloudCallo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Monotype Corsiva" pitchFamily="66" charset="0"/>
              </a:rPr>
              <a:t>Спасибо за внимание!</a:t>
            </a:r>
            <a:endParaRPr lang="ru-RU" sz="4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&amp;Rcy;&amp;acy;&amp;mcy;&amp;kcy;&amp;acy; - &amp;Ocy;&amp;kcy;&amp;scy;&amp;acy;&amp;ncy;&amp;acy; &amp;Ncy;&amp;icy;&amp;kcy;&amp;ocy;&amp;lcy;&amp;acy;&amp;iecy;&amp;vcy;&amp;ncy;&amp;acy; &amp;Scy;&amp;vcy;&amp;iecy;&amp;tcy;&amp;lcy;&amp;icy;&amp;chcy;&amp;ncy;&amp;acy;&amp;ya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70" name="Picture 6" descr="&amp;Pcy;&amp;acy;&amp;mcy;&amp;yacy;&amp;tcy;&amp;kcy;&amp;acy; &amp;pcy;&amp;iecy;&amp;dcy;&amp;acy;&amp;gcy;&amp;ocy;&amp;gcy;&amp;acy;&amp;mcy; &amp;rcy;&amp;iecy;&amp;kcy;&amp;ocy;&amp;mcy;&amp;iecy;&amp;ncy;&amp;dcy;&amp;acy;&amp;tscy;&amp;icy;&amp;icy; &amp;pcy;&amp;ocy; &amp;ocy;&amp;bcy;&amp;ocy;&amp;rcy;&amp;ucy;&amp;dcy;&amp;ocy;&amp;vcy;&amp;acy;&amp;ncy;&amp;icy;&amp;yucy; &amp;tcy;&amp;acy;&amp;kcy;&amp;ocy;&amp;jcy; &amp;scy;&amp;rcy;&amp;iecy;&amp;dcy;&amp;ycy; &amp;mcy;&amp;ocy;&amp;zhcy;&amp;ncy;&amp;ocy; &amp;ncy;&amp;acy;&amp;jcy;&amp;tcy;&amp;icy; &amp;vcy; &amp;scy;&amp;tcy;&amp;acy;&amp;tcy;&amp;softcy;&amp;iecy; &amp;IEcy;. &amp;YUcy;. &amp;Mcy;&amp;acy;&amp;tcy;&amp;vcy;&amp;icy;&amp;iecy;&amp;ncy;&amp;kcy;&amp;ocy; &quot;&amp;Mcy;&amp;ucy;&amp;zcy;&amp;ycy;&amp;kcy;&amp;acy;&amp;lcy;&amp;softcy;&amp;ncy;&amp;acy;&amp;yacy; &amp;pcy;&amp;rcy;&amp;iecy;&amp;dcy;&amp;mcy;&amp;iecy;&amp;tcy;&amp;ncy;&amp;ocy;-&amp;rcy;&amp;acy;&amp;zcy;&amp;vcy;&amp;icy;&amp;vcy;&amp;acy;&amp;yucy;&amp;shch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3833664"/>
            <a:ext cx="4625029" cy="302433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1071546"/>
            <a:ext cx="835824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                     Первостепенные задачи:</a:t>
            </a:r>
          </a:p>
          <a:p>
            <a:endParaRPr lang="ru-RU" sz="3200" b="1" dirty="0" smtClean="0"/>
          </a:p>
          <a:p>
            <a:pPr>
              <a:buFontTx/>
              <a:buChar char="-"/>
            </a:pPr>
            <a:r>
              <a:rPr lang="ru-RU" sz="2000" b="1" dirty="0" smtClean="0"/>
              <a:t>Создание для гибкого, щедящего режима в адаптационный период.</a:t>
            </a:r>
          </a:p>
          <a:p>
            <a:endParaRPr lang="ru-RU" sz="2000" b="1" dirty="0" smtClean="0"/>
          </a:p>
          <a:p>
            <a:pPr>
              <a:buFontTx/>
              <a:buChar char="-"/>
            </a:pPr>
            <a:r>
              <a:rPr lang="ru-RU" sz="2000" b="1" dirty="0" smtClean="0"/>
              <a:t>Краткосрочность первичных, начальных пребываний.</a:t>
            </a:r>
          </a:p>
          <a:p>
            <a:endParaRPr lang="ru-RU" sz="2000" b="1" dirty="0" smtClean="0"/>
          </a:p>
          <a:p>
            <a:pPr>
              <a:buFontTx/>
              <a:buChar char="-"/>
            </a:pPr>
            <a:r>
              <a:rPr lang="ru-RU" sz="2000" b="1" dirty="0" smtClean="0"/>
              <a:t>Отсутствие психотравмирующих ситуаций.</a:t>
            </a:r>
          </a:p>
          <a:p>
            <a:endParaRPr lang="ru-RU" sz="2000" b="1" dirty="0" smtClean="0"/>
          </a:p>
          <a:p>
            <a:pPr>
              <a:buFontTx/>
              <a:buChar char="-"/>
            </a:pPr>
            <a:r>
              <a:rPr lang="ru-RU" sz="2000" b="1" dirty="0" smtClean="0"/>
              <a:t>Положительные эмоции.</a:t>
            </a:r>
          </a:p>
          <a:p>
            <a:endParaRPr lang="ru-RU" sz="32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&amp;Rcy;&amp;acy;&amp;mcy;&amp;kcy;&amp;acy; - &amp;Ocy;&amp;kcy;&amp;scy;&amp;acy;&amp;ncy;&amp;acy; &amp;Ncy;&amp;icy;&amp;kcy;&amp;ocy;&amp;lcy;&amp;acy;&amp;iecy;&amp;vcy;&amp;ncy;&amp;acy; &amp;Scy;&amp;vcy;&amp;iecy;&amp;tcy;&amp;lcy;&amp;icy;&amp;chcy;&amp;ncy;&amp;acy;&amp;yacy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70" name="Picture 6" descr="&amp;Pcy;&amp;acy;&amp;mcy;&amp;yacy;&amp;tcy;&amp;kcy;&amp;acy; &amp;pcy;&amp;iecy;&amp;dcy;&amp;acy;&amp;gcy;&amp;ocy;&amp;gcy;&amp;acy;&amp;mcy; &amp;rcy;&amp;iecy;&amp;kcy;&amp;ocy;&amp;mcy;&amp;iecy;&amp;ncy;&amp;dcy;&amp;acy;&amp;tscy;&amp;icy;&amp;icy; &amp;pcy;&amp;ocy; &amp;ocy;&amp;bcy;&amp;ocy;&amp;rcy;&amp;ucy;&amp;dcy;&amp;ocy;&amp;vcy;&amp;acy;&amp;ncy;&amp;icy;&amp;yucy; &amp;tcy;&amp;acy;&amp;kcy;&amp;ocy;&amp;jcy; &amp;scy;&amp;rcy;&amp;iecy;&amp;dcy;&amp;ycy; &amp;mcy;&amp;ocy;&amp;zhcy;&amp;ncy;&amp;ocy; &amp;ncy;&amp;acy;&amp;jcy;&amp;tcy;&amp;icy; &amp;vcy; &amp;scy;&amp;tcy;&amp;acy;&amp;tcy;&amp;softcy;&amp;iecy; &amp;IEcy;. &amp;YUcy;. &amp;Mcy;&amp;acy;&amp;tcy;&amp;vcy;&amp;icy;&amp;iecy;&amp;ncy;&amp;kcy;&amp;ocy; &quot;&amp;Mcy;&amp;ucy;&amp;zcy;&amp;ycy;&amp;kcy;&amp;acy;&amp;lcy;&amp;softcy;&amp;ncy;&amp;acy;&amp;yacy; &amp;pcy;&amp;rcy;&amp;iecy;&amp;dcy;&amp;mcy;&amp;iecy;&amp;tcy;&amp;ncy;&amp;ocy;-&amp;rcy;&amp;acy;&amp;zcy;&amp;vcy;&amp;icy;&amp;vcy;&amp;acy;&amp;yucy;&amp;shchcy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3833664"/>
            <a:ext cx="4625029" cy="302433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1071546"/>
            <a:ext cx="835824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                                                     </a:t>
            </a:r>
            <a:r>
              <a:rPr lang="ru-RU" sz="3200" b="1" dirty="0" smtClean="0"/>
              <a:t>Виды игры </a:t>
            </a:r>
          </a:p>
          <a:p>
            <a:endParaRPr lang="ru-RU" sz="20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636912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  <a:hlinkClick r:id="rId4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  <a:hlinkClick r:id="rId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1560" y="184482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Игры-знакомства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987824" y="2276872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Игры предметно-пространственные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940152" y="1916832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Игры социально-адаптационные</a:t>
            </a:r>
            <a:endParaRPr lang="ru-RU" b="1" dirty="0"/>
          </a:p>
        </p:txBody>
      </p:sp>
      <p:cxnSp>
        <p:nvCxnSpPr>
          <p:cNvPr id="20" name="Прямая со стрелкой 19"/>
          <p:cNvCxnSpPr>
            <a:endCxn id="17" idx="0"/>
          </p:cNvCxnSpPr>
          <p:nvPr/>
        </p:nvCxnSpPr>
        <p:spPr>
          <a:xfrm>
            <a:off x="4067944" y="1700808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2339752" y="1628800"/>
            <a:ext cx="86409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364088" y="1700808"/>
            <a:ext cx="57606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scy;&amp;scy;&amp;ycy;&amp;lcy;&amp;kcy;&amp;acy; &quot; &amp;Scy;&amp;tcy;&amp;rcy;&amp;acy;&amp;ncy;&amp;icy;&amp;tscy;&amp;acy; 4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400" b="1" dirty="0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Камила\Documents\vystavka-muzykalnyh-instrumento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scy;&amp;scy;&amp;ycy;&amp;lcy;&amp;kcy;&amp;acy; &quot; &amp;Scy;&amp;tcy;&amp;rcy;&amp;acy;&amp;ncy;&amp;icy;&amp;tscy;&amp;acy; 4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1772817"/>
          <a:ext cx="8136905" cy="49685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579"/>
                <a:gridCol w="3940750"/>
                <a:gridCol w="3715576"/>
              </a:tblGrid>
              <a:tr h="4051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51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Музыкально-игровая технология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                                Цель игры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«Ласковая цепочка»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Определить степень включенности в новый социум.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4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«Музыкальные игрушки»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Знакомство средствами музыкальной деятельности со сверстниками. Определение музыкальных вкусов ребенка.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«Волшебная погремушка»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Определить степень развития пространственных ориентировок.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51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«Тишина и шум»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Определить уровень двигательной активности.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«В гости к музыкальным игрушкам»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Определить степень комфортности в новом для ребенка социуме.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4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«Игра в чихалочки»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Установление средствами музыкальной игротерапии степень вербального и невербального контакта.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6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«Прогулка»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 музыкальной игре используются контрасты темпа и динамики.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43608" y="0"/>
            <a:ext cx="698477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r>
              <a:rPr lang="ru-RU" sz="2400" b="1" u="sng" dirty="0" smtClean="0"/>
              <a:t>Первый этап адаптации- подготовительный. </a:t>
            </a:r>
          </a:p>
          <a:p>
            <a:r>
              <a:rPr lang="ru-RU" b="1" dirty="0" smtClean="0"/>
              <a:t>Который подразумевает включение ребенка в микросоциум, микроколлектив на короткое время. Важно в этот период накопление позитивных эмоций для положительного эмоционального фона.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scy;&amp;scy;&amp;ycy;&amp;lcy;&amp;kcy;&amp;acy; &quot; &amp;Scy;&amp;tcy;&amp;rcy;&amp;acy;&amp;ncy;&amp;icy;&amp;tscy;&amp;acy; 4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400" b="1" dirty="0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-11758"/>
            <a:ext cx="882047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Второй этап адаптации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основной.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данный период наиболее важна роль взрослого для создания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доброжелательных отношений, доверия. У детей формируется на этом этапе чувство физической и психической защиты.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1124744"/>
          <a:ext cx="8784976" cy="547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117"/>
                <a:gridCol w="2952933"/>
                <a:gridCol w="5462926"/>
              </a:tblGrid>
              <a:tr h="2589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Музыкально-игровая технология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                         Цель игры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430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«Мой младший друг»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Определить степень включенности в новый социум. Создать социальную ситуацию: окружить младших детей вниманием, лаской, любовью.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13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«Знакомство»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Знакомство средствами музыкальной деятельности со сверстниками. Определение музыкальных вкусов ребенка. Установление контактов между детьми.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79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«Наш веселый оркестр»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Определить степень развития музыкально-ритмических движений у детей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«Король горы»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Определить уровень двигательной активности.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«Эстафета с воздушным шариком»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Определить степень комфортности в новом для ребенка социуме.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2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«Таря-маря»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Установление средствами музыкальной игротерапии степень вербального и невербального контакта.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0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«Послушный барабан»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 музыкальной игре используются контрасты темпа и динамики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7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«Весёлый карнавал»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Средствами музыкальной игротерапии адаптировать детей к изменениям ритма, темпа, смены музыкальной деятельности.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scy;&amp;scy;&amp;ycy;&amp;lcy;&amp;kcy;&amp;acy; &quot; &amp;Scy;&amp;tcy;&amp;rcy;&amp;acy;&amp;ncy;&amp;icy;&amp;tscy;&amp;acy; 4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400" b="1" dirty="0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-143431"/>
            <a:ext cx="949785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Третий этап адаптации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заключительный.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Продолжать формировать систему адаптационных механизмов, развивать положительные привычки и положительные ситуации, комфортные для пребывания ребенка в новом социуме.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79513" y="1412775"/>
          <a:ext cx="8712967" cy="52729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425"/>
                <a:gridCol w="3190536"/>
                <a:gridCol w="4974006"/>
              </a:tblGrid>
              <a:tr h="398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Музыкально-игровая технология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                         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Цель игры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8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«Музыкальная сказка»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Определить степень развития речи.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6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«Потешка»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Выявить в ходе музыкально-игровой деятельности уровень развития координации движений.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6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«Пузырек»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Определить степень развития музыкально-ритмических движений у детей.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0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«Здравствуй, киска»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Развивать умение играть в коллективе. Развивать элементарные чувства ансамбля, способностей слушать и слышать, тембровый слух.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6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«Угадай, что звучит»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Развивать средствами музыкальной игротерапии сенсорную основу слухового компонента.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0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«На бабушкином дворе»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 музыкальной деятельности развивать простейшие формы двигательной фантазии. Применять диалогические музыкально-игровые формы и музыкально-речевые игры.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66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«Наш паровозик»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 музыкальной игре используются контрасты темпа и динамики.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0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«Веселый бубен»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Средствами музыкальной игротерапии развивать музыкальные способности. Развивать умения элементарного музицирования.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scy;&amp;scy;&amp;ycy;&amp;lcy;&amp;kcy;&amp;acy; &quot; &amp;Scy;&amp;tcy;&amp;rcy;&amp;acy;&amp;ncy;&amp;icy;&amp;tscy;&amp;acy; 4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404664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" y="-320262"/>
            <a:ext cx="8820472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alibri"/>
                <a:ea typeface="Calibri" pitchFamily="34" charset="0"/>
                <a:cs typeface="Times New Roman" pitchFamily="18" charset="0"/>
              </a:rPr>
              <a:t>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 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Ласковая цепочка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Определить степень включенности в новый социум.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Содержание: дети сидят на ковре в комфортной обстановке, сопровождающейся музыкой. Взрослый подает команды: погладим друг друга по голове, поздороваемся за ручки, улыбнемся и т. п. Как по цепной реакции дети активно включаются в игру, занимаясь поглаживаниями друг друга, ожидания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следующей веселой команды.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Камила\Desktop\РМО Мисевра К.Н\РМО Мисевра К.Н\Садик\20201116_09291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1844824"/>
            <a:ext cx="7056783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scy;&amp;scy;&amp;ycy;&amp;lcy;&amp;kcy;&amp;acy; &quot; &amp;Scy;&amp;tcy;&amp;rcy;&amp;acy;&amp;ncy;&amp;icy;&amp;tscy;&amp;acy; 4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404664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" y="244433"/>
            <a:ext cx="88204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                                                «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Музыкальные игрушки»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660004"/>
            <a:ext cx="819743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/>
              <a:t>Знакомство средствами музыкальной деятельности со сверстниками. Определение музыкальных вкусов ребенка.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Содержание: дети под руководством музыкального руководителя организуют сюжетные действия с игрушками, после чего предлагает с любимой игрушкой потанцевать. Ребенок по показу и с помощью взрослого выполняет простейшие танцевальные действия.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C:\Users\Камила\Desktop\РМО Мисевра К.Н\РМО Мисевра К.Н\Садик\20201116_10001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5" y="1772815"/>
            <a:ext cx="6624736" cy="482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1881</TotalTime>
  <Words>847</Words>
  <Application>Microsoft Office PowerPoint</Application>
  <PresentationFormat>Экран (4:3)</PresentationFormat>
  <Paragraphs>124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Камила</cp:lastModifiedBy>
  <cp:revision>123</cp:revision>
  <dcterms:created xsi:type="dcterms:W3CDTF">2014-12-15T15:05:40Z</dcterms:created>
  <dcterms:modified xsi:type="dcterms:W3CDTF">2021-05-23T13:07:53Z</dcterms:modified>
</cp:coreProperties>
</file>