
<file path=[Content_Types].xml><?xml version="1.0" encoding="utf-8"?>
<Types xmlns="http://schemas.openxmlformats.org/package/2006/content-types">
  <Default ContentType="image/png" Extension="png"/>
  <Default ContentType="image/jpeg" Extension="jpe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slide+xml" PartName="/ppt/slides/slide15.xml"/>
  <Override ContentType="application/vnd.openxmlformats-officedocument.presentationml.slide+xml" PartName="/ppt/slides/slide16.xml"/>
  <Override ContentType="application/vnd.openxmlformats-officedocument.presentationml.slide+xml" PartName="/ppt/slides/slide17.xml"/>
  <Override ContentType="application/vnd.openxmlformats-officedocument.presentationml.slide+xml" PartName="/ppt/slides/slide18.xml"/>
  <Override ContentType="application/vnd.openxmlformats-officedocument.presentationml.slide+xml" PartName="/ppt/slides/slide19.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22.xml"/>
  <Override ContentType="application/vnd.openxmlformats-officedocument.presentationml.slide+xml" PartName="/ppt/slides/slide23.xml"/>
  <Override ContentType="application/vnd.openxmlformats-officedocument.presentationml.slide+xml" PartName="/ppt/slides/slide24.xml"/>
  <Override ContentType="application/vnd.openxmlformats-officedocument.presentationml.slide+xml" PartName="/ppt/slides/slide25.xml"/>
  <Override ContentType="application/vnd.openxmlformats-officedocument.presentationml.slide+xml" PartName="/ppt/slides/slide26.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2" r:id="rId5"/>
    <p:sldId id="259" r:id="rId6"/>
    <p:sldId id="260" r:id="rId7"/>
    <p:sldId id="261" r:id="rId8"/>
    <p:sldId id="278" r:id="rId9"/>
    <p:sldId id="273" r:id="rId10"/>
    <p:sldId id="274" r:id="rId11"/>
    <p:sldId id="275" r:id="rId12"/>
    <p:sldId id="276" r:id="rId13"/>
    <p:sldId id="280" r:id="rId14"/>
    <p:sldId id="277" r:id="rId15"/>
    <p:sldId id="266" r:id="rId16"/>
    <p:sldId id="267" r:id="rId17"/>
    <p:sldId id="268" r:id="rId18"/>
    <p:sldId id="282" r:id="rId19"/>
    <p:sldId id="269" r:id="rId20"/>
    <p:sldId id="270" r:id="rId21"/>
    <p:sldId id="271" r:id="rId22"/>
    <p:sldId id="281" r:id="rId23"/>
    <p:sldId id="263" r:id="rId24"/>
    <p:sldId id="264" r:id="rId25"/>
    <p:sldId id="272" r:id="rId26"/>
    <p:sldId id="265"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D113A9D2-9D6B-4929-AA2D-F23B5EE8CBE7}" styleName="Стиль из темы 2 - акцент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31" d="100"/>
          <a:sy n="31" d="100"/>
        </p:scale>
        <p:origin x="-672" y="-8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05.04.2021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05.04.2021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xml"/><Relationship Id="rId5" Type="http://schemas.openxmlformats.org/officeDocument/2006/relationships/image" Target="../media/image15.jpeg"/><Relationship Id="rId4" Type="http://schemas.openxmlformats.org/officeDocument/2006/relationships/image" Target="../media/image14.jpeg"/></Relationships>
</file>

<file path=ppt/slides/_rels/slide11.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1.xml"/><Relationship Id="rId4" Type="http://schemas.openxmlformats.org/officeDocument/2006/relationships/image" Target="../media/image18.jpeg"/></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6.xml"/><Relationship Id="rId4" Type="http://schemas.openxmlformats.org/officeDocument/2006/relationships/image" Target="../media/image2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arget="../media/image37.jpeg" Type="http://schemas.openxmlformats.org/officeDocument/2006/relationships/image"/><Relationship Id="rId1" Target="../slideLayouts/slideLayout1.xml" Type="http://schemas.openxmlformats.org/officeDocument/2006/relationships/slideLayout"/></Relationships>
</file>

<file path=ppt/slides/_rels/slide24.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40.jpeg"/><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1.xm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60649"/>
            <a:ext cx="7772400" cy="1224135"/>
          </a:xfrm>
        </p:spPr>
        <p:txBody>
          <a:bodyPr>
            <a:normAutofit/>
          </a:bodyPr>
          <a:lstStyle/>
          <a:p>
            <a:r>
              <a:rPr lang="ru-RU" sz="2000" dirty="0" smtClean="0">
                <a:latin typeface="Times New Roman" pitchFamily="18" charset="0"/>
                <a:cs typeface="Times New Roman" pitchFamily="18" charset="0"/>
              </a:rPr>
              <a:t>Муниципальное бюджетное дошкольное образовательное</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учреждение «Первомайский детский сад»</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Первомайского района Тамбовской области»</a:t>
            </a:r>
            <a:endParaRPr lang="ru-RU" sz="20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83568" y="1628800"/>
            <a:ext cx="7776864" cy="4968552"/>
          </a:xfrm>
        </p:spPr>
        <p:txBody>
          <a:bodyPr>
            <a:normAutofit fontScale="70000" lnSpcReduction="20000"/>
          </a:bodyPr>
          <a:lstStyle/>
          <a:p>
            <a:r>
              <a:rPr lang="ru-RU" sz="2600" dirty="0" smtClean="0">
                <a:solidFill>
                  <a:schemeClr val="tx1"/>
                </a:solidFill>
                <a:latin typeface="Times New Roman" pitchFamily="18" charset="0"/>
                <a:cs typeface="Times New Roman" pitchFamily="18" charset="0"/>
              </a:rPr>
              <a:t>Исследовательская работа</a:t>
            </a:r>
          </a:p>
          <a:p>
            <a:r>
              <a:rPr lang="ru-RU" sz="3500" b="1" dirty="0" smtClean="0">
                <a:solidFill>
                  <a:schemeClr val="tx1"/>
                </a:solidFill>
                <a:latin typeface="Times New Roman" pitchFamily="18" charset="0"/>
                <a:cs typeface="Times New Roman" pitchFamily="18" charset="0"/>
              </a:rPr>
              <a:t>«Свет в нашей жизни»</a:t>
            </a:r>
          </a:p>
          <a:p>
            <a:pPr algn="r"/>
            <a:endParaRPr lang="ru-RU" sz="2000" dirty="0" smtClean="0">
              <a:solidFill>
                <a:schemeClr val="tx1"/>
              </a:solidFill>
              <a:latin typeface="Times New Roman" pitchFamily="18" charset="0"/>
              <a:cs typeface="Times New Roman" pitchFamily="18" charset="0"/>
            </a:endParaRPr>
          </a:p>
          <a:p>
            <a:pPr algn="r"/>
            <a:endParaRPr lang="ru-RU" sz="2000" dirty="0" smtClean="0">
              <a:solidFill>
                <a:schemeClr val="tx1"/>
              </a:solidFill>
              <a:latin typeface="Times New Roman" pitchFamily="18" charset="0"/>
              <a:cs typeface="Times New Roman" pitchFamily="18" charset="0"/>
            </a:endParaRPr>
          </a:p>
          <a:p>
            <a:pPr algn="r"/>
            <a:endParaRPr lang="ru-RU" sz="2000" dirty="0" smtClean="0">
              <a:solidFill>
                <a:schemeClr val="tx1"/>
              </a:solidFill>
              <a:latin typeface="Times New Roman" pitchFamily="18" charset="0"/>
              <a:cs typeface="Times New Roman" pitchFamily="18" charset="0"/>
            </a:endParaRPr>
          </a:p>
          <a:p>
            <a:pPr algn="r"/>
            <a:endParaRPr lang="ru-RU" sz="2000" dirty="0" smtClean="0">
              <a:solidFill>
                <a:schemeClr val="tx1"/>
              </a:solidFill>
              <a:latin typeface="Times New Roman" pitchFamily="18" charset="0"/>
              <a:cs typeface="Times New Roman" pitchFamily="18" charset="0"/>
            </a:endParaRPr>
          </a:p>
          <a:p>
            <a:pPr algn="r"/>
            <a:r>
              <a:rPr lang="ru-RU" sz="2600" dirty="0" smtClean="0">
                <a:solidFill>
                  <a:schemeClr val="tx1"/>
                </a:solidFill>
                <a:latin typeface="Times New Roman" pitchFamily="18" charset="0"/>
                <a:cs typeface="Times New Roman" pitchFamily="18" charset="0"/>
              </a:rPr>
              <a:t>Групповой проект</a:t>
            </a:r>
          </a:p>
          <a:p>
            <a:pPr algn="r"/>
            <a:r>
              <a:rPr lang="ru-RU" sz="2600" dirty="0" smtClean="0">
                <a:solidFill>
                  <a:schemeClr val="tx1"/>
                </a:solidFill>
                <a:latin typeface="Times New Roman" pitchFamily="18" charset="0"/>
                <a:cs typeface="Times New Roman" pitchFamily="18" charset="0"/>
              </a:rPr>
              <a:t>группа комбинирующей</a:t>
            </a:r>
          </a:p>
          <a:p>
            <a:pPr algn="r"/>
            <a:r>
              <a:rPr lang="ru-RU" sz="2600" dirty="0" smtClean="0">
                <a:solidFill>
                  <a:schemeClr val="tx1"/>
                </a:solidFill>
                <a:latin typeface="Times New Roman" pitchFamily="18" charset="0"/>
                <a:cs typeface="Times New Roman" pitchFamily="18" charset="0"/>
              </a:rPr>
              <a:t>направленности для детей </a:t>
            </a:r>
            <a:r>
              <a:rPr lang="ru-RU" sz="2600" dirty="0" smtClean="0">
                <a:solidFill>
                  <a:schemeClr val="tx1"/>
                </a:solidFill>
                <a:latin typeface="Times New Roman" pitchFamily="18" charset="0"/>
                <a:cs typeface="Times New Roman" pitchFamily="18" charset="0"/>
              </a:rPr>
              <a:t>6-7 </a:t>
            </a:r>
            <a:r>
              <a:rPr lang="ru-RU" sz="2600" dirty="0" smtClean="0">
                <a:solidFill>
                  <a:schemeClr val="tx1"/>
                </a:solidFill>
                <a:latin typeface="Times New Roman" pitchFamily="18" charset="0"/>
                <a:cs typeface="Times New Roman" pitchFamily="18" charset="0"/>
              </a:rPr>
              <a:t>лет №9</a:t>
            </a:r>
          </a:p>
          <a:p>
            <a:pPr algn="r"/>
            <a:r>
              <a:rPr lang="ru-RU" sz="2600" dirty="0" smtClean="0">
                <a:solidFill>
                  <a:schemeClr val="tx1"/>
                </a:solidFill>
                <a:latin typeface="Times New Roman" pitchFamily="18" charset="0"/>
                <a:cs typeface="Times New Roman" pitchFamily="18" charset="0"/>
              </a:rPr>
              <a:t>Руководитель:</a:t>
            </a:r>
          </a:p>
          <a:p>
            <a:pPr algn="r"/>
            <a:r>
              <a:rPr lang="ru-RU" sz="2600" dirty="0" smtClean="0">
                <a:solidFill>
                  <a:schemeClr val="tx1"/>
                </a:solidFill>
                <a:latin typeface="Times New Roman" pitchFamily="18" charset="0"/>
                <a:cs typeface="Times New Roman" pitchFamily="18" charset="0"/>
              </a:rPr>
              <a:t>воспитатель</a:t>
            </a:r>
          </a:p>
          <a:p>
            <a:pPr algn="r"/>
            <a:r>
              <a:rPr lang="ru-RU" sz="2600" dirty="0" err="1" smtClean="0">
                <a:solidFill>
                  <a:schemeClr val="tx1"/>
                </a:solidFill>
                <a:latin typeface="Times New Roman" pitchFamily="18" charset="0"/>
                <a:cs typeface="Times New Roman" pitchFamily="18" charset="0"/>
              </a:rPr>
              <a:t>Наседкина</a:t>
            </a:r>
            <a:r>
              <a:rPr lang="ru-RU" sz="2600" dirty="0" smtClean="0">
                <a:solidFill>
                  <a:schemeClr val="tx1"/>
                </a:solidFill>
                <a:latin typeface="Times New Roman" pitchFamily="18" charset="0"/>
                <a:cs typeface="Times New Roman" pitchFamily="18" charset="0"/>
              </a:rPr>
              <a:t> Н.А.</a:t>
            </a:r>
          </a:p>
          <a:p>
            <a:endParaRPr lang="ru-RU" sz="2600" dirty="0" smtClean="0">
              <a:solidFill>
                <a:schemeClr val="tx1"/>
              </a:solidFill>
              <a:latin typeface="Times New Roman" pitchFamily="18" charset="0"/>
              <a:cs typeface="Times New Roman" pitchFamily="18" charset="0"/>
            </a:endParaRPr>
          </a:p>
          <a:p>
            <a:endParaRPr lang="ru-RU" sz="2600" dirty="0" smtClean="0">
              <a:solidFill>
                <a:schemeClr val="tx1"/>
              </a:solidFill>
              <a:latin typeface="Times New Roman" pitchFamily="18" charset="0"/>
              <a:cs typeface="Times New Roman" pitchFamily="18" charset="0"/>
            </a:endParaRPr>
          </a:p>
          <a:p>
            <a:endParaRPr lang="ru-RU" sz="2600" dirty="0" smtClean="0">
              <a:solidFill>
                <a:schemeClr val="tx1"/>
              </a:solidFill>
              <a:latin typeface="Times New Roman" pitchFamily="18" charset="0"/>
              <a:cs typeface="Times New Roman" pitchFamily="18" charset="0"/>
            </a:endParaRPr>
          </a:p>
          <a:p>
            <a:endParaRPr lang="ru-RU" sz="2600" dirty="0" smtClean="0">
              <a:solidFill>
                <a:schemeClr val="tx1"/>
              </a:solidFill>
              <a:latin typeface="Times New Roman" pitchFamily="18" charset="0"/>
              <a:cs typeface="Times New Roman" pitchFamily="18" charset="0"/>
            </a:endParaRPr>
          </a:p>
          <a:p>
            <a:endParaRPr lang="ru-RU" sz="2600" dirty="0" smtClean="0">
              <a:solidFill>
                <a:schemeClr val="tx1"/>
              </a:solidFill>
              <a:latin typeface="Times New Roman" pitchFamily="18" charset="0"/>
              <a:cs typeface="Times New Roman" pitchFamily="18" charset="0"/>
            </a:endParaRPr>
          </a:p>
          <a:p>
            <a:r>
              <a:rPr lang="ru-RU" sz="2600" dirty="0" smtClean="0">
                <a:solidFill>
                  <a:schemeClr val="tx1"/>
                </a:solidFill>
                <a:latin typeface="Times New Roman" pitchFamily="18" charset="0"/>
                <a:cs typeface="Times New Roman" pitchFamily="18" charset="0"/>
              </a:rPr>
              <a:t>2021г.</a:t>
            </a:r>
            <a:endParaRPr lang="ru-RU" sz="2600" dirty="0">
              <a:solidFill>
                <a:schemeClr val="tx1"/>
              </a:solidFill>
              <a:latin typeface="Times New Roman" pitchFamily="18" charset="0"/>
              <a:cs typeface="Times New Roman" pitchFamily="18" charset="0"/>
            </a:endParaRPr>
          </a:p>
        </p:txBody>
      </p:sp>
      <p:pic>
        <p:nvPicPr>
          <p:cNvPr id="4" name="Рисунок 3" descr="H:\Фото Свет\IMG_20210225_221440_092.jpg"/>
          <p:cNvPicPr/>
          <p:nvPr/>
        </p:nvPicPr>
        <p:blipFill>
          <a:blip r:embed="rId2" cstate="print"/>
          <a:srcRect/>
          <a:stretch>
            <a:fillRect/>
          </a:stretch>
        </p:blipFill>
        <p:spPr bwMode="auto">
          <a:xfrm>
            <a:off x="395536" y="2636912"/>
            <a:ext cx="4104456" cy="288032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5"/>
            <a:ext cx="7772400" cy="648071"/>
          </a:xfrm>
        </p:spPr>
        <p:txBody>
          <a:bodyPr>
            <a:normAutofit/>
          </a:bodyPr>
          <a:lstStyle/>
          <a:p>
            <a:r>
              <a:rPr lang="ru-RU" sz="2800" dirty="0" smtClean="0">
                <a:latin typeface="Times New Roman" pitchFamily="18" charset="0"/>
                <a:cs typeface="Times New Roman" pitchFamily="18" charset="0"/>
              </a:rPr>
              <a:t>Источник света</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11560" y="1052736"/>
            <a:ext cx="7992888" cy="4586064"/>
          </a:xfrm>
        </p:spPr>
        <p:txBody>
          <a:bodyPr>
            <a:normAutofit/>
          </a:bodyPr>
          <a:lstStyle/>
          <a:p>
            <a:pPr algn="just"/>
            <a:r>
              <a:rPr lang="ru-RU" sz="2000" dirty="0" smtClean="0">
                <a:solidFill>
                  <a:schemeClr val="tx1"/>
                </a:solidFill>
                <a:latin typeface="Times New Roman" pitchFamily="18" charset="0"/>
                <a:cs typeface="Times New Roman" pitchFamily="18" charset="0"/>
              </a:rPr>
              <a:t>Первым созданным источником света был костёр, свет распространялся только вокруг костра и его нельзя было переносить. Люди стали использовать огонь во многих источниках света например: в таких как факел, лучина, свеча, керосиновая лампа. </a:t>
            </a:r>
          </a:p>
          <a:p>
            <a:pPr algn="just"/>
            <a:r>
              <a:rPr lang="ru-RU" sz="2000" dirty="0" smtClean="0">
                <a:solidFill>
                  <a:schemeClr val="tx1"/>
                </a:solidFill>
                <a:latin typeface="Times New Roman" pitchFamily="18" charset="0"/>
                <a:cs typeface="Times New Roman" pitchFamily="18" charset="0"/>
              </a:rPr>
              <a:t>  </a:t>
            </a:r>
            <a:endParaRPr lang="ru-RU" sz="2000" dirty="0">
              <a:solidFill>
                <a:schemeClr val="tx1"/>
              </a:solidFill>
              <a:latin typeface="Times New Roman" pitchFamily="18" charset="0"/>
              <a:cs typeface="Times New Roman" pitchFamily="18" charset="0"/>
            </a:endParaRPr>
          </a:p>
        </p:txBody>
      </p:sp>
      <p:pic>
        <p:nvPicPr>
          <p:cNvPr id="4" name="Рисунок 3" descr="H:\Фото Свет\IMG_20210228_212146_487.jpg"/>
          <p:cNvPicPr/>
          <p:nvPr/>
        </p:nvPicPr>
        <p:blipFill>
          <a:blip r:embed="rId2" cstate="print"/>
          <a:srcRect/>
          <a:stretch>
            <a:fillRect/>
          </a:stretch>
        </p:blipFill>
        <p:spPr bwMode="auto">
          <a:xfrm>
            <a:off x="2699792" y="2564904"/>
            <a:ext cx="1512168" cy="2016224"/>
          </a:xfrm>
          <a:prstGeom prst="rect">
            <a:avLst/>
          </a:prstGeom>
          <a:noFill/>
          <a:ln w="9525">
            <a:noFill/>
            <a:miter lim="800000"/>
            <a:headEnd/>
            <a:tailEnd/>
          </a:ln>
        </p:spPr>
      </p:pic>
      <p:pic>
        <p:nvPicPr>
          <p:cNvPr id="5" name="Рисунок 4" descr="H:\Фото Свет\IMG_20210228_213838_509.jpg"/>
          <p:cNvPicPr/>
          <p:nvPr/>
        </p:nvPicPr>
        <p:blipFill>
          <a:blip r:embed="rId3" cstate="print"/>
          <a:srcRect/>
          <a:stretch>
            <a:fillRect/>
          </a:stretch>
        </p:blipFill>
        <p:spPr bwMode="auto">
          <a:xfrm>
            <a:off x="539552" y="3717032"/>
            <a:ext cx="1457325" cy="1943100"/>
          </a:xfrm>
          <a:prstGeom prst="rect">
            <a:avLst/>
          </a:prstGeom>
          <a:noFill/>
          <a:ln w="9525">
            <a:noFill/>
            <a:miter lim="800000"/>
            <a:headEnd/>
            <a:tailEnd/>
          </a:ln>
        </p:spPr>
      </p:pic>
      <p:pic>
        <p:nvPicPr>
          <p:cNvPr id="6" name="Рисунок 5" descr="C:\Documents and Settings\User\Local Settings\Temporary Internet Files\Content.Word\DSC01495.jpg"/>
          <p:cNvPicPr/>
          <p:nvPr/>
        </p:nvPicPr>
        <p:blipFill>
          <a:blip r:embed="rId4" cstate="print"/>
          <a:srcRect/>
          <a:stretch>
            <a:fillRect/>
          </a:stretch>
        </p:blipFill>
        <p:spPr bwMode="auto">
          <a:xfrm>
            <a:off x="5004048" y="2564904"/>
            <a:ext cx="1512168" cy="1944216"/>
          </a:xfrm>
          <a:prstGeom prst="rect">
            <a:avLst/>
          </a:prstGeom>
          <a:noFill/>
          <a:ln w="9525">
            <a:noFill/>
            <a:miter lim="800000"/>
            <a:headEnd/>
            <a:tailEnd/>
          </a:ln>
        </p:spPr>
      </p:pic>
      <p:pic>
        <p:nvPicPr>
          <p:cNvPr id="7" name="Рисунок 6" descr="H:\Фото Свет\depositphotos_38585811-stock-photo-kerosene-lamp.jpg"/>
          <p:cNvPicPr/>
          <p:nvPr/>
        </p:nvPicPr>
        <p:blipFill>
          <a:blip r:embed="rId5" cstate="print"/>
          <a:srcRect/>
          <a:stretch>
            <a:fillRect/>
          </a:stretch>
        </p:blipFill>
        <p:spPr bwMode="auto">
          <a:xfrm>
            <a:off x="7164288" y="3789040"/>
            <a:ext cx="1368152" cy="1914525"/>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04665"/>
            <a:ext cx="8208912" cy="1368151"/>
          </a:xfrm>
        </p:spPr>
        <p:txBody>
          <a:bodyPr>
            <a:normAutofit fontScale="90000"/>
          </a:bodyPr>
          <a:lstStyle/>
          <a:p>
            <a:pPr algn="l"/>
            <a:r>
              <a:rPr lang="ru-RU" sz="2000" dirty="0" smtClean="0">
                <a:latin typeface="Times New Roman" pitchFamily="18" charset="0"/>
                <a:cs typeface="Times New Roman" pitchFamily="18" charset="0"/>
              </a:rPr>
              <a:t>С открытием электричества в конце </a:t>
            </a:r>
            <a:r>
              <a:rPr lang="en-US" sz="2000" dirty="0" smtClean="0">
                <a:latin typeface="Times New Roman" pitchFamily="18" charset="0"/>
                <a:cs typeface="Times New Roman" pitchFamily="18" charset="0"/>
              </a:rPr>
              <a:t>IX? , </a:t>
            </a:r>
            <a:r>
              <a:rPr lang="ru-RU" sz="2000" dirty="0" smtClean="0">
                <a:latin typeface="Times New Roman" pitchFamily="18" charset="0"/>
                <a:cs typeface="Times New Roman" pitchFamily="18" charset="0"/>
              </a:rPr>
              <a:t>была придумана электрическая</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лампочка. Изобрёл лампочку русский изобретатель Александр Николаевич </a:t>
            </a:r>
            <a:r>
              <a:rPr lang="ru-RU" sz="2000" dirty="0" err="1" smtClean="0">
                <a:latin typeface="Times New Roman" pitchFamily="18" charset="0"/>
                <a:cs typeface="Times New Roman" pitchFamily="18" charset="0"/>
              </a:rPr>
              <a:t>Ладыгин</a:t>
            </a:r>
            <a:r>
              <a:rPr lang="ru-RU" sz="2000" dirty="0" smtClean="0">
                <a:latin typeface="Times New Roman" pitchFamily="18" charset="0"/>
                <a:cs typeface="Times New Roman" pitchFamily="18" charset="0"/>
              </a:rPr>
              <a:t>.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Лампы применяют для освещения помещений и улиц, их стали вкручивать в люстры, светильники, фонари. </a:t>
            </a:r>
            <a:endParaRPr lang="ru-RU" sz="20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flipV="1">
            <a:off x="323528" y="6857997"/>
            <a:ext cx="8280920" cy="45719"/>
          </a:xfrm>
        </p:spPr>
        <p:txBody>
          <a:bodyPr>
            <a:normAutofit fontScale="25000" lnSpcReduction="20000"/>
          </a:bodyPr>
          <a:lstStyle/>
          <a:p>
            <a:endParaRPr lang="ru-RU" dirty="0"/>
          </a:p>
        </p:txBody>
      </p:sp>
      <p:pic>
        <p:nvPicPr>
          <p:cNvPr id="4" name="Рисунок 3" descr="C:\Documents and Settings\User\Local Settings\Temporary Internet Files\Content.Word\DSC01500.jpg"/>
          <p:cNvPicPr/>
          <p:nvPr/>
        </p:nvPicPr>
        <p:blipFill>
          <a:blip r:embed="rId2" cstate="print"/>
          <a:srcRect/>
          <a:stretch>
            <a:fillRect/>
          </a:stretch>
        </p:blipFill>
        <p:spPr bwMode="auto">
          <a:xfrm>
            <a:off x="899592" y="4005064"/>
            <a:ext cx="1872208" cy="2160240"/>
          </a:xfrm>
          <a:prstGeom prst="rect">
            <a:avLst/>
          </a:prstGeom>
          <a:noFill/>
          <a:ln w="9525">
            <a:noFill/>
            <a:miter lim="800000"/>
            <a:headEnd/>
            <a:tailEnd/>
          </a:ln>
        </p:spPr>
      </p:pic>
      <p:pic>
        <p:nvPicPr>
          <p:cNvPr id="5" name="Рисунок 4" descr="C:\Documents and Settings\User\Local Settings\Temporary Internet Files\Content.Word\DSC01497.jpg"/>
          <p:cNvPicPr/>
          <p:nvPr/>
        </p:nvPicPr>
        <p:blipFill>
          <a:blip r:embed="rId3" cstate="print"/>
          <a:srcRect/>
          <a:stretch>
            <a:fillRect/>
          </a:stretch>
        </p:blipFill>
        <p:spPr bwMode="auto">
          <a:xfrm>
            <a:off x="3635896" y="1916832"/>
            <a:ext cx="2002135" cy="2216853"/>
          </a:xfrm>
          <a:prstGeom prst="rect">
            <a:avLst/>
          </a:prstGeom>
          <a:noFill/>
          <a:ln w="9525">
            <a:noFill/>
            <a:miter lim="800000"/>
            <a:headEnd/>
            <a:tailEnd/>
          </a:ln>
        </p:spPr>
      </p:pic>
      <p:pic>
        <p:nvPicPr>
          <p:cNvPr id="6" name="Рисунок 5" descr="C:\Documents and Settings\User\Local Settings\Temporary Internet Files\Content.Word\DSC01498.jpg"/>
          <p:cNvPicPr/>
          <p:nvPr/>
        </p:nvPicPr>
        <p:blipFill>
          <a:blip r:embed="rId4" cstate="print"/>
          <a:srcRect/>
          <a:stretch>
            <a:fillRect/>
          </a:stretch>
        </p:blipFill>
        <p:spPr bwMode="auto">
          <a:xfrm>
            <a:off x="6516216" y="3933056"/>
            <a:ext cx="1872208" cy="2232248"/>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404665"/>
            <a:ext cx="8208912" cy="1008111"/>
          </a:xfrm>
        </p:spPr>
        <p:txBody>
          <a:bodyPr>
            <a:normAutofit/>
          </a:bodyPr>
          <a:lstStyle/>
          <a:p>
            <a:pPr algn="l"/>
            <a:r>
              <a:rPr lang="ru-RU" sz="1800" dirty="0" smtClean="0">
                <a:latin typeface="Times New Roman" pitchFamily="18" charset="0"/>
                <a:cs typeface="Times New Roman" pitchFamily="18" charset="0"/>
              </a:rPr>
              <a:t>Электричество вырабатывается на больших электростанциях. Затем по проводам электричество проходит в дома. </a:t>
            </a:r>
            <a:endParaRPr lang="ru-RU" sz="1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3501008"/>
            <a:ext cx="8208912" cy="2137792"/>
          </a:xfrm>
        </p:spPr>
        <p:txBody>
          <a:bodyPr>
            <a:normAutofit/>
          </a:bodyPr>
          <a:lstStyle/>
          <a:p>
            <a:pPr algn="l"/>
            <a:r>
              <a:rPr lang="ru-RU" sz="2000" dirty="0" smtClean="0">
                <a:solidFill>
                  <a:schemeClr val="tx1"/>
                </a:solidFill>
                <a:latin typeface="Times New Roman" pitchFamily="18" charset="0"/>
                <a:cs typeface="Times New Roman" pitchFamily="18" charset="0"/>
              </a:rPr>
              <a:t>      </a:t>
            </a:r>
          </a:p>
          <a:p>
            <a:pPr algn="l"/>
            <a:r>
              <a:rPr lang="ru-RU" sz="2000" dirty="0" smtClean="0">
                <a:solidFill>
                  <a:schemeClr val="tx1"/>
                </a:solidFill>
                <a:latin typeface="Times New Roman" pitchFamily="18" charset="0"/>
                <a:cs typeface="Times New Roman" pitchFamily="18" charset="0"/>
              </a:rPr>
              <a:t>                </a:t>
            </a:r>
          </a:p>
          <a:p>
            <a:pPr algn="l"/>
            <a:r>
              <a:rPr lang="ru-RU" sz="2000" dirty="0" smtClean="0">
                <a:solidFill>
                  <a:schemeClr val="tx1"/>
                </a:solidFill>
                <a:latin typeface="Times New Roman" pitchFamily="18" charset="0"/>
                <a:cs typeface="Times New Roman" pitchFamily="18" charset="0"/>
              </a:rPr>
              <a:t>           </a:t>
            </a:r>
            <a:r>
              <a:rPr lang="ru-RU" sz="1800" dirty="0" smtClean="0">
                <a:solidFill>
                  <a:schemeClr val="tx1"/>
                </a:solidFill>
                <a:latin typeface="Times New Roman" pitchFamily="18" charset="0"/>
                <a:cs typeface="Times New Roman" pitchFamily="18" charset="0"/>
              </a:rPr>
              <a:t>Линии электропередач                                Гидроэлектростанция (ГЭС)</a:t>
            </a:r>
            <a:endParaRPr lang="ru-RU" sz="1800" dirty="0">
              <a:solidFill>
                <a:schemeClr val="tx1"/>
              </a:solidFill>
              <a:latin typeface="Times New Roman" pitchFamily="18" charset="0"/>
              <a:cs typeface="Times New Roman" pitchFamily="18" charset="0"/>
            </a:endParaRPr>
          </a:p>
        </p:txBody>
      </p:sp>
      <p:pic>
        <p:nvPicPr>
          <p:cNvPr id="4" name="Рисунок 3" descr="F:\DCIM\101MSDCF\DSC01453.JPG"/>
          <p:cNvPicPr/>
          <p:nvPr/>
        </p:nvPicPr>
        <p:blipFill>
          <a:blip r:embed="rId2" cstate="print"/>
          <a:srcRect/>
          <a:stretch>
            <a:fillRect/>
          </a:stretch>
        </p:blipFill>
        <p:spPr bwMode="auto">
          <a:xfrm>
            <a:off x="467544" y="1844824"/>
            <a:ext cx="3744416" cy="2376264"/>
          </a:xfrm>
          <a:prstGeom prst="rect">
            <a:avLst/>
          </a:prstGeom>
          <a:noFill/>
          <a:ln w="9525">
            <a:noFill/>
            <a:miter lim="800000"/>
            <a:headEnd/>
            <a:tailEnd/>
          </a:ln>
        </p:spPr>
      </p:pic>
      <p:pic>
        <p:nvPicPr>
          <p:cNvPr id="5" name="Рисунок 4" descr="F:\DCIM\101MSDCF\DSC01457.JPG"/>
          <p:cNvPicPr/>
          <p:nvPr/>
        </p:nvPicPr>
        <p:blipFill>
          <a:blip r:embed="rId3" cstate="print"/>
          <a:srcRect/>
          <a:stretch>
            <a:fillRect/>
          </a:stretch>
        </p:blipFill>
        <p:spPr bwMode="auto">
          <a:xfrm>
            <a:off x="4932040" y="1844824"/>
            <a:ext cx="3672408" cy="2376264"/>
          </a:xfrm>
          <a:prstGeom prst="rect">
            <a:avLst/>
          </a:prstGeom>
          <a:noFill/>
          <a:ln w="9525">
            <a:noFill/>
            <a:miter lim="800000"/>
            <a:headEnd/>
            <a:tailEnd/>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583362"/>
          </a:xfrm>
        </p:spPr>
        <p:txBody>
          <a:bodyPr>
            <a:normAutofit fontScale="90000"/>
          </a:bodyPr>
          <a:lstStyle/>
          <a:p>
            <a:pPr algn="l"/>
            <a:r>
              <a:rPr lang="ru-RU" sz="2000" dirty="0" smtClean="0">
                <a:latin typeface="Times New Roman" pitchFamily="18" charset="0"/>
                <a:cs typeface="Times New Roman" pitchFamily="18" charset="0"/>
              </a:rPr>
              <a:t>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Электростанция на солнечных батареях             Ветровая  электростанция</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Тепловая  электростанция (ТЭС)</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3" name="Рисунок 2" descr="F:\DCIM\101MSDCF\DSC01459.JPG"/>
          <p:cNvPicPr>
            <a:picLocks/>
          </p:cNvPicPr>
          <p:nvPr/>
        </p:nvPicPr>
        <p:blipFill>
          <a:blip r:embed="rId2" cstate="print"/>
          <a:srcRect t="5053" b="5053"/>
          <a:stretch>
            <a:fillRect/>
          </a:stretch>
        </p:blipFill>
        <p:spPr bwMode="auto">
          <a:xfrm>
            <a:off x="539552" y="476672"/>
            <a:ext cx="3600400" cy="2520280"/>
          </a:xfrm>
          <a:prstGeom prst="rect">
            <a:avLst/>
          </a:prstGeom>
          <a:noFill/>
          <a:ln w="9525">
            <a:noFill/>
            <a:miter lim="800000"/>
            <a:headEnd/>
            <a:tailEnd/>
          </a:ln>
        </p:spPr>
      </p:pic>
      <p:pic>
        <p:nvPicPr>
          <p:cNvPr id="4" name="Рисунок 3" descr="F:\DCIM\101MSDCF\DSC01455.JPG"/>
          <p:cNvPicPr/>
          <p:nvPr/>
        </p:nvPicPr>
        <p:blipFill>
          <a:blip r:embed="rId3" cstate="print"/>
          <a:srcRect/>
          <a:stretch>
            <a:fillRect/>
          </a:stretch>
        </p:blipFill>
        <p:spPr bwMode="auto">
          <a:xfrm>
            <a:off x="5004048" y="476672"/>
            <a:ext cx="3600400" cy="2520280"/>
          </a:xfrm>
          <a:prstGeom prst="rect">
            <a:avLst/>
          </a:prstGeom>
          <a:noFill/>
          <a:ln w="9525">
            <a:noFill/>
            <a:miter lim="800000"/>
            <a:headEnd/>
            <a:tailEnd/>
          </a:ln>
        </p:spPr>
      </p:pic>
      <p:pic>
        <p:nvPicPr>
          <p:cNvPr id="5" name="Рисунок 4" descr="F:\DCIM\101MSDCF\DSC01458.JPG"/>
          <p:cNvPicPr/>
          <p:nvPr/>
        </p:nvPicPr>
        <p:blipFill>
          <a:blip r:embed="rId4" cstate="print"/>
          <a:srcRect/>
          <a:stretch>
            <a:fillRect/>
          </a:stretch>
        </p:blipFill>
        <p:spPr bwMode="auto">
          <a:xfrm>
            <a:off x="2699792" y="3573016"/>
            <a:ext cx="3816424" cy="2520280"/>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476673"/>
            <a:ext cx="8208912" cy="864095"/>
          </a:xfrm>
        </p:spPr>
        <p:txBody>
          <a:bodyPr>
            <a:normAutofit/>
          </a:bodyPr>
          <a:lstStyle/>
          <a:p>
            <a:r>
              <a:rPr lang="ru-RU" sz="2800" dirty="0" smtClean="0">
                <a:latin typeface="Times New Roman" pitchFamily="18" charset="0"/>
                <a:cs typeface="Times New Roman" pitchFamily="18" charset="0"/>
              </a:rPr>
              <a:t>Электричество очень опасно</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9552" y="1556792"/>
            <a:ext cx="7992888" cy="4536504"/>
          </a:xfrm>
        </p:spPr>
        <p:txBody>
          <a:bodyPr>
            <a:normAutofit/>
          </a:bodyPr>
          <a:lstStyle/>
          <a:p>
            <a:endParaRPr lang="ru-RU" sz="1800" dirty="0">
              <a:latin typeface="Times New Roman" pitchFamily="18" charset="0"/>
              <a:cs typeface="Times New Roman" pitchFamily="18" charset="0"/>
            </a:endParaRPr>
          </a:p>
        </p:txBody>
      </p:sp>
      <p:graphicFrame>
        <p:nvGraphicFramePr>
          <p:cNvPr id="4" name="Таблица 3"/>
          <p:cNvGraphicFramePr>
            <a:graphicFrameLocks noGrp="1"/>
          </p:cNvGraphicFramePr>
          <p:nvPr/>
        </p:nvGraphicFramePr>
        <p:xfrm>
          <a:off x="1080655" y="1856509"/>
          <a:ext cx="3006436" cy="665018"/>
        </p:xfrm>
        <a:graphic>
          <a:graphicData uri="http://schemas.openxmlformats.org/drawingml/2006/table">
            <a:tbl>
              <a:tblPr>
                <a:tableStyleId>{69C7853C-536D-4A76-A0AE-DD22124D55A5}</a:tableStyleId>
              </a:tblPr>
              <a:tblGrid>
                <a:gridCol w="3006436"/>
              </a:tblGrid>
              <a:tr h="665018">
                <a:tc>
                  <a:txBody>
                    <a:bodyPr/>
                    <a:lstStyle/>
                    <a:p>
                      <a:pPr algn="ctr"/>
                      <a:r>
                        <a:rPr lang="ru-RU" sz="1800" dirty="0" smtClean="0">
                          <a:latin typeface="Times New Roman" pitchFamily="18" charset="0"/>
                          <a:cs typeface="Times New Roman" pitchFamily="18" charset="0"/>
                        </a:rPr>
                        <a:t>Нельзя вставлять в розетку разные предметы</a:t>
                      </a:r>
                      <a:endParaRPr lang="ru-RU" sz="1800" dirty="0">
                        <a:latin typeface="Times New Roman" pitchFamily="18" charset="0"/>
                        <a:cs typeface="Times New Roman" pitchFamily="18" charset="0"/>
                      </a:endParaRPr>
                    </a:p>
                  </a:txBody>
                  <a:tcPr/>
                </a:tc>
              </a:tr>
            </a:tbl>
          </a:graphicData>
        </a:graphic>
      </p:graphicFrame>
      <p:graphicFrame>
        <p:nvGraphicFramePr>
          <p:cNvPr id="5" name="Таблица 4"/>
          <p:cNvGraphicFramePr>
            <a:graphicFrameLocks noGrp="1"/>
          </p:cNvGraphicFramePr>
          <p:nvPr/>
        </p:nvGraphicFramePr>
        <p:xfrm>
          <a:off x="5292080" y="1844824"/>
          <a:ext cx="3159193" cy="648071"/>
        </p:xfrm>
        <a:graphic>
          <a:graphicData uri="http://schemas.openxmlformats.org/drawingml/2006/table">
            <a:tbl>
              <a:tblPr>
                <a:tableStyleId>{775DCB02-9BB8-47FD-8907-85C794F793BA}</a:tableStyleId>
              </a:tblPr>
              <a:tblGrid>
                <a:gridCol w="3159193"/>
              </a:tblGrid>
              <a:tr h="648071">
                <a:tc>
                  <a:txBody>
                    <a:bodyPr/>
                    <a:lstStyle/>
                    <a:p>
                      <a:pPr algn="ctr"/>
                      <a:r>
                        <a:rPr lang="ru-RU" sz="1800" dirty="0" smtClean="0">
                          <a:latin typeface="Times New Roman" pitchFamily="18" charset="0"/>
                          <a:cs typeface="Times New Roman" pitchFamily="18" charset="0"/>
                        </a:rPr>
                        <a:t>Нельзя браться за провод мокрыми руками</a:t>
                      </a:r>
                      <a:endParaRPr lang="ru-RU" sz="1800" dirty="0">
                        <a:latin typeface="Times New Roman" pitchFamily="18" charset="0"/>
                        <a:cs typeface="Times New Roman" pitchFamily="18" charset="0"/>
                      </a:endParaRPr>
                    </a:p>
                  </a:txBody>
                  <a:tcPr/>
                </a:tc>
              </a:tr>
            </a:tbl>
          </a:graphicData>
        </a:graphic>
      </p:graphicFrame>
      <p:graphicFrame>
        <p:nvGraphicFramePr>
          <p:cNvPr id="6" name="Таблица 5"/>
          <p:cNvGraphicFramePr>
            <a:graphicFrameLocks noGrp="1"/>
          </p:cNvGraphicFramePr>
          <p:nvPr/>
        </p:nvGraphicFramePr>
        <p:xfrm>
          <a:off x="1115617" y="3904343"/>
          <a:ext cx="3096344" cy="711200"/>
        </p:xfrm>
        <a:graphic>
          <a:graphicData uri="http://schemas.openxmlformats.org/drawingml/2006/table">
            <a:tbl>
              <a:tblPr>
                <a:tableStyleId>{D113A9D2-9D6B-4929-AA2D-F23B5EE8CBE7}</a:tableStyleId>
              </a:tblPr>
              <a:tblGrid>
                <a:gridCol w="3096344"/>
              </a:tblGrid>
              <a:tr h="711200">
                <a:tc>
                  <a:txBody>
                    <a:bodyPr/>
                    <a:lstStyle/>
                    <a:p>
                      <a:pPr algn="ctr"/>
                      <a:r>
                        <a:rPr lang="ru-RU" dirty="0" smtClean="0">
                          <a:solidFill>
                            <a:schemeClr val="tx1"/>
                          </a:solidFill>
                          <a:latin typeface="Times New Roman" pitchFamily="18" charset="0"/>
                          <a:cs typeface="Times New Roman" pitchFamily="18" charset="0"/>
                        </a:rPr>
                        <a:t>Трогать оголённый провод</a:t>
                      </a:r>
                      <a:endParaRPr lang="ru-RU" dirty="0">
                        <a:solidFill>
                          <a:schemeClr val="tx1"/>
                        </a:solidFill>
                        <a:latin typeface="Times New Roman" pitchFamily="18" charset="0"/>
                        <a:cs typeface="Times New Roman" pitchFamily="18" charset="0"/>
                      </a:endParaRPr>
                    </a:p>
                  </a:txBody>
                  <a:tcPr/>
                </a:tc>
              </a:tr>
            </a:tbl>
          </a:graphicData>
        </a:graphic>
      </p:graphicFrame>
      <p:graphicFrame>
        <p:nvGraphicFramePr>
          <p:cNvPr id="7" name="Таблица 6"/>
          <p:cNvGraphicFramePr>
            <a:graphicFrameLocks noGrp="1"/>
          </p:cNvGraphicFramePr>
          <p:nvPr/>
        </p:nvGraphicFramePr>
        <p:xfrm>
          <a:off x="5500915" y="3933056"/>
          <a:ext cx="2887509" cy="648072"/>
        </p:xfrm>
        <a:graphic>
          <a:graphicData uri="http://schemas.openxmlformats.org/drawingml/2006/table">
            <a:tbl>
              <a:tblPr>
                <a:tableStyleId>{284E427A-3D55-4303-BF80-6455036E1DE7}</a:tableStyleId>
              </a:tblPr>
              <a:tblGrid>
                <a:gridCol w="2887509"/>
              </a:tblGrid>
              <a:tr h="648072">
                <a:tc>
                  <a:txBody>
                    <a:bodyPr/>
                    <a:lstStyle/>
                    <a:p>
                      <a:pPr algn="ctr"/>
                      <a:r>
                        <a:rPr lang="ru-RU" dirty="0" smtClean="0">
                          <a:latin typeface="Times New Roman" pitchFamily="18" charset="0"/>
                          <a:cs typeface="Times New Roman" pitchFamily="18" charset="0"/>
                        </a:rPr>
                        <a:t>Выдёргивать</a:t>
                      </a:r>
                      <a:r>
                        <a:rPr lang="ru-RU" baseline="0" dirty="0" smtClean="0">
                          <a:latin typeface="Times New Roman" pitchFamily="18" charset="0"/>
                          <a:cs typeface="Times New Roman" pitchFamily="18" charset="0"/>
                        </a:rPr>
                        <a:t> вилку за провод</a:t>
                      </a:r>
                      <a:endParaRPr lang="ru-RU" dirty="0">
                        <a:latin typeface="Times New Roman" pitchFamily="18" charset="0"/>
                        <a:cs typeface="Times New Roman" pitchFamily="18" charset="0"/>
                      </a:endParaRPr>
                    </a:p>
                  </a:txBody>
                  <a:tcPr/>
                </a:tc>
              </a:tr>
            </a:tbl>
          </a:graphicData>
        </a:graphic>
      </p:graphicFrame>
      <p:graphicFrame>
        <p:nvGraphicFramePr>
          <p:cNvPr id="8" name="Таблица 7"/>
          <p:cNvGraphicFramePr>
            <a:graphicFrameLocks noGrp="1"/>
          </p:cNvGraphicFramePr>
          <p:nvPr/>
        </p:nvGraphicFramePr>
        <p:xfrm>
          <a:off x="3419872" y="2569029"/>
          <a:ext cx="242808" cy="1306285"/>
        </p:xfrm>
        <a:graphic>
          <a:graphicData uri="http://schemas.openxmlformats.org/drawingml/2006/table">
            <a:tbl>
              <a:tblPr/>
              <a:tblGrid>
                <a:gridCol w="242808"/>
              </a:tblGrid>
              <a:tr h="1306285">
                <a:tc>
                  <a:txBody>
                    <a:bodyPr/>
                    <a:lstStyle/>
                    <a:p>
                      <a:endParaRPr lang="ru-RU" dirty="0"/>
                    </a:p>
                  </a:txBody>
                  <a:tcPr>
                    <a:lnL w="12700" cmpd="sng">
                      <a:noFill/>
                      <a:prstDash val="solid"/>
                    </a:lnL>
                    <a:lnR w="12700" cmpd="sng">
                      <a:noFill/>
                      <a:prstDash val="solid"/>
                    </a:lnR>
                    <a:lnT w="12700" cmpd="sng">
                      <a:noFill/>
                      <a:prstDash val="solid"/>
                    </a:lnT>
                    <a:lnB w="12700" cmpd="sng">
                      <a:noFill/>
                      <a:prstDash val="solid"/>
                    </a:lnB>
                  </a:tcPr>
                </a:tc>
              </a:tr>
            </a:tbl>
          </a:graphicData>
        </a:graphic>
      </p:graphicFrame>
      <p:cxnSp>
        <p:nvCxnSpPr>
          <p:cNvPr id="10" name="Прямая со стрелкой 9"/>
          <p:cNvCxnSpPr/>
          <p:nvPr/>
        </p:nvCxnSpPr>
        <p:spPr>
          <a:xfrm>
            <a:off x="2555776" y="2564904"/>
            <a:ext cx="0" cy="1296144"/>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cxnSp>
        <p:nvCxnSpPr>
          <p:cNvPr id="12" name="Прямая со стрелкой 11"/>
          <p:cNvCxnSpPr/>
          <p:nvPr/>
        </p:nvCxnSpPr>
        <p:spPr>
          <a:xfrm>
            <a:off x="7020272" y="2564904"/>
            <a:ext cx="0" cy="1368152"/>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6673"/>
            <a:ext cx="7772400" cy="792087"/>
          </a:xfrm>
        </p:spPr>
        <p:txBody>
          <a:bodyPr>
            <a:normAutofit fontScale="90000"/>
          </a:bodyPr>
          <a:lstStyle/>
          <a:p>
            <a:r>
              <a:rPr lang="ru-RU" sz="2800" dirty="0" smtClean="0">
                <a:latin typeface="Times New Roman" pitchFamily="18" charset="0"/>
                <a:cs typeface="Times New Roman" pitchFamily="18" charset="0"/>
              </a:rPr>
              <a:t>Дидактическая игра: «Свет бывает разный»</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1268760"/>
            <a:ext cx="8424936" cy="4370040"/>
          </a:xfrm>
        </p:spPr>
        <p:txBody>
          <a:bodyPr>
            <a:normAutofit lnSpcReduction="10000"/>
          </a:bodyPr>
          <a:lstStyle/>
          <a:p>
            <a:pPr algn="l"/>
            <a:r>
              <a:rPr lang="ru-RU" sz="2000" dirty="0" smtClean="0">
                <a:solidFill>
                  <a:schemeClr val="tx1"/>
                </a:solidFill>
                <a:latin typeface="Times New Roman" pitchFamily="18" charset="0"/>
                <a:cs typeface="Times New Roman" pitchFamily="18" charset="0"/>
              </a:rPr>
              <a:t>Естественный свет                                                    </a:t>
            </a: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r>
              <a:rPr lang="ru-RU" sz="2000" dirty="0" smtClean="0">
                <a:solidFill>
                  <a:schemeClr val="tx1"/>
                </a:solidFill>
                <a:latin typeface="Times New Roman" pitchFamily="18" charset="0"/>
                <a:cs typeface="Times New Roman" pitchFamily="18" charset="0"/>
              </a:rPr>
              <a:t>                                                                                 Искусственный  свет</a:t>
            </a: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r>
              <a:rPr lang="ru-RU" sz="2000" dirty="0" smtClean="0">
                <a:solidFill>
                  <a:schemeClr val="tx1"/>
                </a:solidFill>
                <a:latin typeface="Times New Roman" pitchFamily="18" charset="0"/>
                <a:cs typeface="Times New Roman" pitchFamily="18" charset="0"/>
              </a:rPr>
              <a:t>                                                                              </a:t>
            </a:r>
            <a:endParaRPr lang="ru-RU" sz="2000" dirty="0">
              <a:solidFill>
                <a:schemeClr val="tx1"/>
              </a:solidFill>
              <a:latin typeface="Times New Roman" pitchFamily="18" charset="0"/>
              <a:cs typeface="Times New Roman" pitchFamily="18" charset="0"/>
            </a:endParaRPr>
          </a:p>
        </p:txBody>
      </p:sp>
      <p:pic>
        <p:nvPicPr>
          <p:cNvPr id="4" name="Рисунок 3" descr="F:\DCIM\101MSDCF\DSC01506.JPG"/>
          <p:cNvPicPr/>
          <p:nvPr/>
        </p:nvPicPr>
        <p:blipFill>
          <a:blip r:embed="rId2" cstate="print"/>
          <a:srcRect/>
          <a:stretch>
            <a:fillRect/>
          </a:stretch>
        </p:blipFill>
        <p:spPr bwMode="auto">
          <a:xfrm>
            <a:off x="467544" y="1844824"/>
            <a:ext cx="3672408" cy="2592288"/>
          </a:xfrm>
          <a:prstGeom prst="rect">
            <a:avLst/>
          </a:prstGeom>
          <a:noFill/>
          <a:ln w="9525">
            <a:noFill/>
            <a:miter lim="800000"/>
            <a:headEnd/>
            <a:tailEnd/>
          </a:ln>
        </p:spPr>
      </p:pic>
      <p:pic>
        <p:nvPicPr>
          <p:cNvPr id="5" name="Рисунок 4" descr="F:\DCIM\101MSDCF\DSC01508.JPG"/>
          <p:cNvPicPr/>
          <p:nvPr/>
        </p:nvPicPr>
        <p:blipFill>
          <a:blip r:embed="rId3" cstate="print"/>
          <a:srcRect/>
          <a:stretch>
            <a:fillRect/>
          </a:stretch>
        </p:blipFill>
        <p:spPr bwMode="auto">
          <a:xfrm>
            <a:off x="4788024" y="3717032"/>
            <a:ext cx="3744416" cy="252028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332657"/>
            <a:ext cx="8280920" cy="936103"/>
          </a:xfrm>
        </p:spPr>
        <p:txBody>
          <a:bodyPr>
            <a:normAutofit/>
          </a:bodyPr>
          <a:lstStyle/>
          <a:p>
            <a:r>
              <a:rPr lang="ru-RU" sz="2800" dirty="0" err="1" smtClean="0">
                <a:latin typeface="Times New Roman" pitchFamily="18" charset="0"/>
                <a:cs typeface="Times New Roman" pitchFamily="18" charset="0"/>
              </a:rPr>
              <a:t>Эксперементируем</a:t>
            </a:r>
            <a:r>
              <a:rPr lang="ru-RU" sz="2800" dirty="0" smtClean="0">
                <a:latin typeface="Times New Roman" pitchFamily="18" charset="0"/>
                <a:cs typeface="Times New Roman" pitchFamily="18" charset="0"/>
              </a:rPr>
              <a:t> со светом</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9552" y="1196752"/>
            <a:ext cx="8064896" cy="5112568"/>
          </a:xfrm>
        </p:spPr>
        <p:txBody>
          <a:bodyPr>
            <a:normAutofit fontScale="92500" lnSpcReduction="10000"/>
          </a:bodyPr>
          <a:lstStyle/>
          <a:p>
            <a:pPr algn="l"/>
            <a:r>
              <a:rPr lang="ru-RU" sz="2200" dirty="0" smtClean="0">
                <a:solidFill>
                  <a:schemeClr val="tx1"/>
                </a:solidFill>
                <a:latin typeface="Times New Roman" pitchFamily="18" charset="0"/>
                <a:cs typeface="Times New Roman" pitchFamily="18" charset="0"/>
              </a:rPr>
              <a:t>Световой луч – это линия, указывающая направления распространения света.</a:t>
            </a:r>
          </a:p>
          <a:p>
            <a:r>
              <a:rPr lang="ru-RU" sz="2200" dirty="0" smtClean="0">
                <a:solidFill>
                  <a:schemeClr val="tx1"/>
                </a:solidFill>
                <a:latin typeface="Times New Roman" pitchFamily="18" charset="0"/>
                <a:cs typeface="Times New Roman" pitchFamily="18" charset="0"/>
              </a:rPr>
              <a:t>Какими свойствами обладает свет?</a:t>
            </a: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pPr algn="l"/>
            <a:r>
              <a:rPr lang="ru-RU" sz="2000" dirty="0" smtClean="0">
                <a:solidFill>
                  <a:schemeClr val="tx1"/>
                </a:solidFill>
                <a:latin typeface="Times New Roman" pitchFamily="18" charset="0"/>
                <a:cs typeface="Times New Roman" pitchFamily="18" charset="0"/>
              </a:rPr>
              <a:t>Вывод: Лучики светят туда куда мы направляем.</a:t>
            </a: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a:solidFill>
                <a:schemeClr val="tx1"/>
              </a:solidFill>
              <a:latin typeface="Times New Roman" pitchFamily="18" charset="0"/>
              <a:cs typeface="Times New Roman" pitchFamily="18" charset="0"/>
            </a:endParaRPr>
          </a:p>
        </p:txBody>
      </p:sp>
      <p:pic>
        <p:nvPicPr>
          <p:cNvPr id="4" name="Рисунок 3" descr="G:\Фото Свет\IMG_3098.JPG"/>
          <p:cNvPicPr/>
          <p:nvPr/>
        </p:nvPicPr>
        <p:blipFill>
          <a:blip r:embed="rId2" cstate="print"/>
          <a:srcRect/>
          <a:stretch>
            <a:fillRect/>
          </a:stretch>
        </p:blipFill>
        <p:spPr bwMode="auto">
          <a:xfrm>
            <a:off x="1619672" y="2348880"/>
            <a:ext cx="5616624" cy="3312367"/>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520" y="476673"/>
            <a:ext cx="8424936" cy="3168351"/>
          </a:xfrm>
        </p:spPr>
        <p:txBody>
          <a:bodyPr>
            <a:normAutofit/>
          </a:bodyPr>
          <a:lstStyle/>
          <a:p>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
            </a:r>
            <a:br>
              <a:rPr lang="ru-RU" sz="28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Если подойти поближе к стене, лучи стали короче и световой круг стал больше.</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79512" y="2852936"/>
            <a:ext cx="8712968" cy="4005064"/>
          </a:xfrm>
        </p:spPr>
        <p:txBody>
          <a:bodyPr>
            <a:normAutofit fontScale="85000" lnSpcReduction="20000"/>
          </a:bodyPr>
          <a:lstStyle/>
          <a:p>
            <a:pPr algn="l"/>
            <a:endParaRPr lang="ru-RU" sz="2000" dirty="0" smtClean="0">
              <a:latin typeface="Times New Roman" pitchFamily="18" charset="0"/>
              <a:cs typeface="Times New Roman" pitchFamily="18" charset="0"/>
            </a:endParaRPr>
          </a:p>
          <a:p>
            <a:pPr algn="l"/>
            <a:endParaRPr lang="ru-RU" sz="2000" dirty="0" smtClean="0">
              <a:latin typeface="Times New Roman" pitchFamily="18" charset="0"/>
              <a:cs typeface="Times New Roman" pitchFamily="18" charset="0"/>
            </a:endParaRPr>
          </a:p>
          <a:p>
            <a:pPr algn="l"/>
            <a:endParaRPr lang="ru-RU" sz="2000" dirty="0" smtClean="0">
              <a:latin typeface="Times New Roman" pitchFamily="18" charset="0"/>
              <a:cs typeface="Times New Roman" pitchFamily="18" charset="0"/>
            </a:endParaRPr>
          </a:p>
          <a:p>
            <a:pPr algn="l"/>
            <a:endParaRPr lang="ru-RU" sz="2000" dirty="0" smtClean="0">
              <a:latin typeface="Times New Roman" pitchFamily="18" charset="0"/>
              <a:cs typeface="Times New Roman" pitchFamily="18" charset="0"/>
            </a:endParaRPr>
          </a:p>
          <a:p>
            <a:pPr algn="l"/>
            <a:endParaRPr lang="ru-RU" sz="2000" dirty="0" smtClean="0">
              <a:latin typeface="Times New Roman" pitchFamily="18" charset="0"/>
              <a:cs typeface="Times New Roman" pitchFamily="18" charset="0"/>
            </a:endParaRPr>
          </a:p>
          <a:p>
            <a:pPr algn="l"/>
            <a:endParaRPr lang="ru-RU" sz="2000" dirty="0" smtClean="0">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r>
              <a:rPr lang="ru-RU" sz="2400" dirty="0" smtClean="0">
                <a:solidFill>
                  <a:schemeClr val="tx1"/>
                </a:solidFill>
                <a:latin typeface="Times New Roman" pitchFamily="18" charset="0"/>
                <a:cs typeface="Times New Roman" pitchFamily="18" charset="0"/>
              </a:rPr>
              <a:t>Если отойти от стены, лучи стали длиннее и световой круг стал меньше.</a:t>
            </a:r>
          </a:p>
          <a:p>
            <a:pPr algn="l"/>
            <a:r>
              <a:rPr lang="ru-RU" sz="2400" dirty="0" smtClean="0">
                <a:solidFill>
                  <a:schemeClr val="tx1"/>
                </a:solidFill>
                <a:latin typeface="Times New Roman" pitchFamily="18" charset="0"/>
                <a:cs typeface="Times New Roman" pitchFamily="18" charset="0"/>
              </a:rPr>
              <a:t>Вывод: Свет имеет свойства рассеиваться и светят туда, куда направляем.</a:t>
            </a:r>
            <a:endParaRPr lang="ru-RU" sz="2400" dirty="0">
              <a:solidFill>
                <a:schemeClr val="tx1"/>
              </a:solidFill>
              <a:latin typeface="Times New Roman" pitchFamily="18" charset="0"/>
              <a:cs typeface="Times New Roman" pitchFamily="18" charset="0"/>
            </a:endParaRPr>
          </a:p>
        </p:txBody>
      </p:sp>
      <p:pic>
        <p:nvPicPr>
          <p:cNvPr id="4" name="Рисунок 3" descr="G:\Фото Свет\IMG_3102.JPG"/>
          <p:cNvPicPr/>
          <p:nvPr/>
        </p:nvPicPr>
        <p:blipFill>
          <a:blip r:embed="rId2" cstate="print"/>
          <a:srcRect/>
          <a:stretch>
            <a:fillRect/>
          </a:stretch>
        </p:blipFill>
        <p:spPr bwMode="auto">
          <a:xfrm>
            <a:off x="2843808" y="260648"/>
            <a:ext cx="3528392" cy="2520280"/>
          </a:xfrm>
          <a:prstGeom prst="rect">
            <a:avLst/>
          </a:prstGeom>
          <a:noFill/>
          <a:ln w="9525">
            <a:noFill/>
            <a:miter lim="800000"/>
            <a:headEnd/>
            <a:tailEnd/>
          </a:ln>
        </p:spPr>
      </p:pic>
      <p:pic>
        <p:nvPicPr>
          <p:cNvPr id="5" name="Рисунок 4" descr="G:\Фото Свет\IMG_3105.JPG"/>
          <p:cNvPicPr/>
          <p:nvPr/>
        </p:nvPicPr>
        <p:blipFill>
          <a:blip r:embed="rId3" cstate="print"/>
          <a:srcRect/>
          <a:stretch>
            <a:fillRect/>
          </a:stretch>
        </p:blipFill>
        <p:spPr bwMode="auto">
          <a:xfrm>
            <a:off x="2843808" y="3501008"/>
            <a:ext cx="3600400" cy="2448272"/>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04665"/>
            <a:ext cx="7772400" cy="1008111"/>
          </a:xfrm>
        </p:spPr>
        <p:txBody>
          <a:bodyPr>
            <a:normAutofit/>
          </a:bodyPr>
          <a:lstStyle/>
          <a:p>
            <a:r>
              <a:rPr lang="ru-RU" sz="2800" dirty="0" smtClean="0">
                <a:latin typeface="Times New Roman" pitchFamily="18" charset="0"/>
                <a:cs typeface="Times New Roman" pitchFamily="18" charset="0"/>
              </a:rPr>
              <a:t>Зеркало отражает свет</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9552" y="1484784"/>
            <a:ext cx="8208912" cy="4680520"/>
          </a:xfrm>
        </p:spPr>
        <p:txBody>
          <a:bodyPr>
            <a:normAutofit/>
          </a:bodyPr>
          <a:lstStyle/>
          <a:p>
            <a:r>
              <a:rPr lang="ru-RU" sz="2800" dirty="0" smtClean="0">
                <a:latin typeface="Times New Roman" pitchFamily="18" charset="0"/>
                <a:cs typeface="Times New Roman" pitchFamily="18" charset="0"/>
              </a:rPr>
              <a:t>В</a:t>
            </a: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endParaRPr lang="ru-RU" sz="2800" dirty="0" smtClean="0">
              <a:latin typeface="Times New Roman" pitchFamily="18" charset="0"/>
              <a:cs typeface="Times New Roman" pitchFamily="18" charset="0"/>
            </a:endParaRPr>
          </a:p>
          <a:p>
            <a:pPr algn="l"/>
            <a:r>
              <a:rPr lang="ru-RU" sz="2000" dirty="0" smtClean="0">
                <a:solidFill>
                  <a:schemeClr val="tx1"/>
                </a:solidFill>
                <a:latin typeface="Times New Roman" pitchFamily="18" charset="0"/>
                <a:cs typeface="Times New Roman" pitchFamily="18" charset="0"/>
              </a:rPr>
              <a:t>  Лучи света  отражаются от зеркала и  направляются  на  экран.</a:t>
            </a:r>
          </a:p>
        </p:txBody>
      </p:sp>
      <p:pic>
        <p:nvPicPr>
          <p:cNvPr id="4" name="Рисунок 3" descr="H:\Фото Свет\IMG_3118.JPG"/>
          <p:cNvPicPr/>
          <p:nvPr/>
        </p:nvPicPr>
        <p:blipFill>
          <a:blip r:embed="rId2" cstate="print"/>
          <a:srcRect/>
          <a:stretch>
            <a:fillRect/>
          </a:stretch>
        </p:blipFill>
        <p:spPr bwMode="auto">
          <a:xfrm>
            <a:off x="2123728" y="1484784"/>
            <a:ext cx="5040560" cy="3168352"/>
          </a:xfrm>
          <a:prstGeom prst="rect">
            <a:avLst/>
          </a:prstGeom>
          <a:noFill/>
          <a:ln w="9525">
            <a:noFill/>
            <a:miter lim="800000"/>
            <a:headEnd/>
            <a:tailEnd/>
          </a:ln>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332657"/>
            <a:ext cx="8280920" cy="1368151"/>
          </a:xfrm>
        </p:spPr>
        <p:txBody>
          <a:bodyPr>
            <a:normAutofit fontScale="90000"/>
          </a:bodyPr>
          <a:lstStyle/>
          <a:p>
            <a:r>
              <a:rPr lang="ru-RU" sz="2400" dirty="0" smtClean="0">
                <a:latin typeface="Times New Roman" pitchFamily="18" charset="0"/>
                <a:cs typeface="Times New Roman" pitchFamily="18" charset="0"/>
              </a:rPr>
              <a:t>«Звёздное небо»</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Направление лучей можно изменить с помощью отражения.</a:t>
            </a:r>
            <a:br>
              <a:rPr lang="ru-RU" sz="2400" dirty="0" smtClean="0">
                <a:latin typeface="Times New Roman" pitchFamily="18" charset="0"/>
                <a:cs typeface="Times New Roman" pitchFamily="18" charset="0"/>
              </a:rPr>
            </a:br>
            <a:r>
              <a:rPr lang="ru-RU" sz="2400" dirty="0" smtClean="0">
                <a:latin typeface="Times New Roman" pitchFamily="18" charset="0"/>
                <a:cs typeface="Times New Roman" pitchFamily="18" charset="0"/>
              </a:rPr>
              <a:t/>
            </a:r>
            <a:br>
              <a:rPr lang="ru-RU" sz="2400" dirty="0" smtClean="0">
                <a:latin typeface="Times New Roman" pitchFamily="18" charset="0"/>
                <a:cs typeface="Times New Roman" pitchFamily="18" charset="0"/>
              </a:rPr>
            </a:br>
            <a:endParaRPr lang="ru-RU" sz="24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11560" y="1196752"/>
            <a:ext cx="7992888" cy="5040560"/>
          </a:xfrm>
        </p:spPr>
        <p:txBody>
          <a:bodyPr>
            <a:normAutofit lnSpcReduction="10000"/>
          </a:bodyPr>
          <a:lstStyle/>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pPr algn="l"/>
            <a:r>
              <a:rPr lang="ru-RU" sz="2000" dirty="0" smtClean="0">
                <a:solidFill>
                  <a:schemeClr val="tx1"/>
                </a:solidFill>
                <a:latin typeface="Times New Roman" pitchFamily="18" charset="0"/>
                <a:cs typeface="Times New Roman" pitchFamily="18" charset="0"/>
              </a:rPr>
              <a:t>Вывод: Отражение света – это явление, при котором свет, падающий на зеркальную поверхность отражается.</a:t>
            </a:r>
            <a:endParaRPr lang="ru-RU" sz="2000" dirty="0">
              <a:solidFill>
                <a:schemeClr val="tx1"/>
              </a:solidFill>
              <a:latin typeface="Times New Roman" pitchFamily="18" charset="0"/>
              <a:cs typeface="Times New Roman" pitchFamily="18" charset="0"/>
            </a:endParaRPr>
          </a:p>
        </p:txBody>
      </p:sp>
      <p:pic>
        <p:nvPicPr>
          <p:cNvPr id="4" name="Рисунок 3" descr="G:\Фото Свет\IMG_3110.JPG"/>
          <p:cNvPicPr/>
          <p:nvPr/>
        </p:nvPicPr>
        <p:blipFill>
          <a:blip r:embed="rId2" cstate="print"/>
          <a:srcRect/>
          <a:stretch>
            <a:fillRect/>
          </a:stretch>
        </p:blipFill>
        <p:spPr bwMode="auto">
          <a:xfrm>
            <a:off x="1691680" y="1484784"/>
            <a:ext cx="5904656" cy="3888432"/>
          </a:xfrm>
          <a:prstGeom prst="rect">
            <a:avLst/>
          </a:prstGeom>
          <a:noFill/>
          <a:ln w="9525">
            <a:noFill/>
            <a:miter lim="800000"/>
            <a:headEnd/>
            <a:tailEnd/>
          </a:ln>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404665"/>
            <a:ext cx="8208912" cy="504055"/>
          </a:xfrm>
        </p:spPr>
        <p:txBody>
          <a:bodyPr>
            <a:normAutofit fontScale="90000"/>
          </a:bodyPr>
          <a:lstStyle/>
          <a:p>
            <a:r>
              <a:rPr lang="ru-RU" sz="2800" dirty="0" smtClean="0">
                <a:latin typeface="Times New Roman" pitchFamily="18" charset="0"/>
                <a:cs typeface="Times New Roman" pitchFamily="18" charset="0"/>
              </a:rPr>
              <a:t>Актуальность темы исследования</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980728"/>
            <a:ext cx="8352928" cy="4658072"/>
          </a:xfrm>
        </p:spPr>
        <p:txBody>
          <a:bodyPr>
            <a:normAutofit/>
          </a:bodyPr>
          <a:lstStyle/>
          <a:p>
            <a:pPr algn="just"/>
            <a:r>
              <a:rPr lang="ru-RU" sz="2000" dirty="0" smtClean="0">
                <a:solidFill>
                  <a:schemeClr val="tx1"/>
                </a:solidFill>
                <a:latin typeface="Times New Roman" pitchFamily="18" charset="0"/>
                <a:cs typeface="Times New Roman" pitchFamily="18" charset="0"/>
              </a:rPr>
              <a:t>Современное общество живёт в эпоху высоких технологий. Человечество окружает электричество с помощью которого освещаются  наши дома и улицы.  В связи с этим возникает необходимость, как можно раньше знакомить детей с электричеством, способами его сбережения и правилам безопасного обращения с ними. Таким образом, актуальность проекта обусловлена недостаточными знаниями детей об электричестве, как об основном источнике энергии. </a:t>
            </a:r>
            <a:endParaRPr lang="ru-RU" sz="2000" dirty="0">
              <a:solidFill>
                <a:schemeClr val="tx1"/>
              </a:solidFill>
              <a:latin typeface="Times New Roman" pitchFamily="18" charset="0"/>
              <a:cs typeface="Times New Roman" pitchFamily="18" charset="0"/>
            </a:endParaRPr>
          </a:p>
        </p:txBody>
      </p:sp>
      <p:pic>
        <p:nvPicPr>
          <p:cNvPr id="4" name="Рисунок 3" descr="H:\Фото Свет\20210301_221411.jpg"/>
          <p:cNvPicPr/>
          <p:nvPr/>
        </p:nvPicPr>
        <p:blipFill>
          <a:blip r:embed="rId2" cstate="print"/>
          <a:srcRect/>
          <a:stretch>
            <a:fillRect/>
          </a:stretch>
        </p:blipFill>
        <p:spPr bwMode="auto">
          <a:xfrm>
            <a:off x="2411760" y="3429000"/>
            <a:ext cx="4536504" cy="2880320"/>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04665"/>
            <a:ext cx="8280920" cy="720079"/>
          </a:xfrm>
        </p:spPr>
        <p:txBody>
          <a:bodyPr>
            <a:normAutofit fontScale="90000"/>
          </a:bodyPr>
          <a:lstStyle/>
          <a:p>
            <a:r>
              <a:rPr lang="ru-RU" sz="2800" dirty="0" smtClean="0">
                <a:latin typeface="Times New Roman" pitchFamily="18" charset="0"/>
                <a:cs typeface="Times New Roman" pitchFamily="18" charset="0"/>
              </a:rPr>
              <a:t>«Свет и тень»</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23528" y="908720"/>
            <a:ext cx="8280920" cy="5949280"/>
          </a:xfrm>
        </p:spPr>
        <p:txBody>
          <a:bodyPr>
            <a:normAutofit/>
          </a:bodyPr>
          <a:lstStyle/>
          <a:p>
            <a:pPr algn="l"/>
            <a:r>
              <a:rPr lang="ru-RU" sz="2000" dirty="0" smtClean="0">
                <a:solidFill>
                  <a:schemeClr val="tx1"/>
                </a:solidFill>
                <a:latin typeface="Times New Roman" pitchFamily="18" charset="0"/>
                <a:cs typeface="Times New Roman" pitchFamily="18" charset="0"/>
              </a:rPr>
              <a:t>Тень – это область пространства, в которую не попадают лучи  света от источника.</a:t>
            </a: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endParaRPr lang="ru-RU" sz="2000" dirty="0" smtClean="0">
              <a:solidFill>
                <a:schemeClr val="tx1"/>
              </a:solidFill>
              <a:latin typeface="Times New Roman" pitchFamily="18" charset="0"/>
              <a:cs typeface="Times New Roman" pitchFamily="18" charset="0"/>
            </a:endParaRPr>
          </a:p>
          <a:p>
            <a:pPr algn="l"/>
            <a:r>
              <a:rPr lang="ru-RU" sz="2000" dirty="0" smtClean="0">
                <a:solidFill>
                  <a:schemeClr val="tx1"/>
                </a:solidFill>
                <a:latin typeface="Times New Roman" pitchFamily="18" charset="0"/>
                <a:cs typeface="Times New Roman" pitchFamily="18" charset="0"/>
              </a:rPr>
              <a:t>Вывод: Свет не проходит сквозь непрозрачные  предметы. Сколько лучей мы направляем. столько и теней.</a:t>
            </a:r>
            <a:endParaRPr lang="ru-RU" sz="2000" dirty="0">
              <a:solidFill>
                <a:schemeClr val="tx1"/>
              </a:solidFill>
              <a:latin typeface="Times New Roman" pitchFamily="18" charset="0"/>
              <a:cs typeface="Times New Roman" pitchFamily="18" charset="0"/>
            </a:endParaRPr>
          </a:p>
        </p:txBody>
      </p:sp>
      <p:pic>
        <p:nvPicPr>
          <p:cNvPr id="6" name="Рисунок 5" descr="G:\Фото Свет\IMG_3135.JPG"/>
          <p:cNvPicPr/>
          <p:nvPr/>
        </p:nvPicPr>
        <p:blipFill>
          <a:blip r:embed="rId2" cstate="print"/>
          <a:srcRect/>
          <a:stretch>
            <a:fillRect/>
          </a:stretch>
        </p:blipFill>
        <p:spPr bwMode="auto">
          <a:xfrm>
            <a:off x="323528" y="1772816"/>
            <a:ext cx="3816424" cy="2808312"/>
          </a:xfrm>
          <a:prstGeom prst="rect">
            <a:avLst/>
          </a:prstGeom>
          <a:noFill/>
          <a:ln w="9525">
            <a:noFill/>
            <a:miter lim="800000"/>
            <a:headEnd/>
            <a:tailEnd/>
          </a:ln>
        </p:spPr>
      </p:pic>
      <p:pic>
        <p:nvPicPr>
          <p:cNvPr id="7" name="Рисунок 6" descr="G:\Фото Свет\IMG_3143.JPG"/>
          <p:cNvPicPr/>
          <p:nvPr/>
        </p:nvPicPr>
        <p:blipFill>
          <a:blip r:embed="rId3" cstate="print"/>
          <a:srcRect/>
          <a:stretch>
            <a:fillRect/>
          </a:stretch>
        </p:blipFill>
        <p:spPr bwMode="auto">
          <a:xfrm>
            <a:off x="4644008" y="3068960"/>
            <a:ext cx="4032448" cy="2736304"/>
          </a:xfrm>
          <a:prstGeom prst="rect">
            <a:avLst/>
          </a:prstGeom>
          <a:noFill/>
          <a:ln w="9525">
            <a:noFill/>
            <a:miter lim="800000"/>
            <a:headEnd/>
            <a:tailEnd/>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76673"/>
            <a:ext cx="8352928" cy="792087"/>
          </a:xfrm>
        </p:spPr>
        <p:txBody>
          <a:bodyPr>
            <a:normAutofit fontScale="90000"/>
          </a:bodyPr>
          <a:lstStyle/>
          <a:p>
            <a:r>
              <a:rPr lang="ru-RU" sz="2800" dirty="0" smtClean="0">
                <a:latin typeface="Times New Roman" pitchFamily="18" charset="0"/>
                <a:cs typeface="Times New Roman" pitchFamily="18" charset="0"/>
              </a:rPr>
              <a:t>«Тень бывает разная»</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9552" y="1052736"/>
            <a:ext cx="8064896" cy="5256584"/>
          </a:xfrm>
        </p:spPr>
        <p:txBody>
          <a:bodyPr>
            <a:normAutofit/>
          </a:bodyPr>
          <a:lstStyle/>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endParaRPr lang="ru-RU" sz="2000" dirty="0" smtClean="0">
              <a:latin typeface="Times New Roman" pitchFamily="18" charset="0"/>
              <a:cs typeface="Times New Roman" pitchFamily="18" charset="0"/>
            </a:endParaRPr>
          </a:p>
          <a:p>
            <a:pPr algn="l"/>
            <a:r>
              <a:rPr lang="ru-RU" sz="2000" dirty="0" smtClean="0">
                <a:solidFill>
                  <a:schemeClr val="tx1"/>
                </a:solidFill>
                <a:latin typeface="Times New Roman" pitchFamily="18" charset="0"/>
                <a:cs typeface="Times New Roman" pitchFamily="18" charset="0"/>
              </a:rPr>
              <a:t>Вывод: Световые лучи проходящие через прозрачные предметы образуют бледную тень, а у непрозрачного предмета тень тёмная. </a:t>
            </a:r>
            <a:endParaRPr lang="ru-RU" sz="2000" dirty="0">
              <a:solidFill>
                <a:schemeClr val="tx1"/>
              </a:solidFill>
              <a:latin typeface="Times New Roman" pitchFamily="18" charset="0"/>
              <a:cs typeface="Times New Roman" pitchFamily="18" charset="0"/>
            </a:endParaRPr>
          </a:p>
        </p:txBody>
      </p:sp>
      <p:pic>
        <p:nvPicPr>
          <p:cNvPr id="4" name="Рисунок 3" descr="G:\Фото Свет\IMG_3124.JPG"/>
          <p:cNvPicPr/>
          <p:nvPr/>
        </p:nvPicPr>
        <p:blipFill>
          <a:blip r:embed="rId2" cstate="print"/>
          <a:srcRect/>
          <a:stretch>
            <a:fillRect/>
          </a:stretch>
        </p:blipFill>
        <p:spPr bwMode="auto">
          <a:xfrm>
            <a:off x="251520" y="980728"/>
            <a:ext cx="3888432" cy="2880320"/>
          </a:xfrm>
          <a:prstGeom prst="rect">
            <a:avLst/>
          </a:prstGeom>
          <a:noFill/>
          <a:ln w="9525">
            <a:noFill/>
            <a:miter lim="800000"/>
            <a:headEnd/>
            <a:tailEnd/>
          </a:ln>
        </p:spPr>
      </p:pic>
      <p:pic>
        <p:nvPicPr>
          <p:cNvPr id="5" name="Рисунок 4" descr="G:\Фото Свет\IMG_3127.JPG"/>
          <p:cNvPicPr/>
          <p:nvPr/>
        </p:nvPicPr>
        <p:blipFill>
          <a:blip r:embed="rId3" cstate="print"/>
          <a:srcRect/>
          <a:stretch>
            <a:fillRect/>
          </a:stretch>
        </p:blipFill>
        <p:spPr bwMode="auto">
          <a:xfrm>
            <a:off x="4427984" y="2492896"/>
            <a:ext cx="4320480" cy="2808312"/>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60648"/>
            <a:ext cx="7772400" cy="720080"/>
          </a:xfrm>
        </p:spPr>
        <p:txBody>
          <a:bodyPr>
            <a:normAutofit/>
          </a:bodyPr>
          <a:lstStyle/>
          <a:p>
            <a:r>
              <a:rPr lang="ru-RU" sz="3200" dirty="0" smtClean="0">
                <a:latin typeface="Times New Roman" pitchFamily="18" charset="0"/>
                <a:cs typeface="Times New Roman" pitchFamily="18" charset="0"/>
              </a:rPr>
              <a:t>Театр теней</a:t>
            </a:r>
            <a:endParaRPr lang="ru-RU" sz="32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908720"/>
            <a:ext cx="8352928" cy="5472608"/>
          </a:xfrm>
        </p:spPr>
        <p:txBody>
          <a:bodyPr>
            <a:normAutofit/>
          </a:bodyPr>
          <a:lstStyle/>
          <a:p>
            <a:pPr algn="l"/>
            <a:endParaRPr lang="ru-RU" sz="2400" dirty="0" smtClean="0">
              <a:latin typeface="Times New Roman" pitchFamily="18" charset="0"/>
              <a:cs typeface="Times New Roman" pitchFamily="18" charset="0"/>
            </a:endParaRPr>
          </a:p>
          <a:p>
            <a:pPr algn="l"/>
            <a:endParaRPr lang="ru-RU" sz="2400" dirty="0" smtClean="0">
              <a:latin typeface="Times New Roman" pitchFamily="18" charset="0"/>
              <a:cs typeface="Times New Roman" pitchFamily="18" charset="0"/>
            </a:endParaRPr>
          </a:p>
          <a:p>
            <a:pPr algn="l"/>
            <a:endParaRPr lang="ru-RU" sz="2400" dirty="0" smtClean="0">
              <a:latin typeface="Times New Roman" pitchFamily="18" charset="0"/>
              <a:cs typeface="Times New Roman" pitchFamily="18" charset="0"/>
            </a:endParaRPr>
          </a:p>
          <a:p>
            <a:pPr algn="l"/>
            <a:endParaRPr lang="ru-RU" sz="2400" dirty="0" smtClean="0">
              <a:latin typeface="Times New Roman" pitchFamily="18" charset="0"/>
              <a:cs typeface="Times New Roman" pitchFamily="18" charset="0"/>
            </a:endParaRPr>
          </a:p>
          <a:p>
            <a:pPr algn="l"/>
            <a:endParaRPr lang="ru-RU" sz="2400" dirty="0" smtClean="0">
              <a:latin typeface="Times New Roman" pitchFamily="18" charset="0"/>
              <a:cs typeface="Times New Roman" pitchFamily="18" charset="0"/>
            </a:endParaRPr>
          </a:p>
          <a:p>
            <a:pPr algn="l"/>
            <a:endParaRPr lang="ru-RU" sz="2400" dirty="0" smtClean="0">
              <a:latin typeface="Times New Roman" pitchFamily="18" charset="0"/>
              <a:cs typeface="Times New Roman" pitchFamily="18" charset="0"/>
            </a:endParaRPr>
          </a:p>
          <a:p>
            <a:pPr algn="l"/>
            <a:endParaRPr lang="ru-RU" sz="2400" dirty="0" smtClean="0">
              <a:latin typeface="Times New Roman" pitchFamily="18" charset="0"/>
              <a:cs typeface="Times New Roman" pitchFamily="18" charset="0"/>
            </a:endParaRPr>
          </a:p>
          <a:p>
            <a:pPr algn="l"/>
            <a:endParaRPr lang="ru-RU" sz="2400" dirty="0" smtClean="0">
              <a:latin typeface="Times New Roman" pitchFamily="18" charset="0"/>
              <a:cs typeface="Times New Roman" pitchFamily="18" charset="0"/>
            </a:endParaRPr>
          </a:p>
          <a:p>
            <a:pPr algn="l"/>
            <a:endParaRPr lang="ru-RU" sz="2400" dirty="0" smtClean="0">
              <a:latin typeface="Times New Roman" pitchFamily="18" charset="0"/>
              <a:cs typeface="Times New Roman" pitchFamily="18" charset="0"/>
            </a:endParaRPr>
          </a:p>
        </p:txBody>
      </p:sp>
      <p:pic>
        <p:nvPicPr>
          <p:cNvPr id="4" name="Рисунок 3" descr="F:\DCIM\101MSDCF\DSC01471.JPG"/>
          <p:cNvPicPr/>
          <p:nvPr/>
        </p:nvPicPr>
        <p:blipFill>
          <a:blip r:embed="rId2" cstate="print"/>
          <a:srcRect/>
          <a:stretch>
            <a:fillRect/>
          </a:stretch>
        </p:blipFill>
        <p:spPr bwMode="auto">
          <a:xfrm>
            <a:off x="395536" y="1196752"/>
            <a:ext cx="4032448" cy="2664296"/>
          </a:xfrm>
          <a:prstGeom prst="rect">
            <a:avLst/>
          </a:prstGeom>
          <a:noFill/>
          <a:ln w="9525">
            <a:noFill/>
            <a:miter lim="800000"/>
            <a:headEnd/>
            <a:tailEnd/>
          </a:ln>
        </p:spPr>
      </p:pic>
      <p:pic>
        <p:nvPicPr>
          <p:cNvPr id="5" name="Рисунок 4" descr="F:\DCIM\101MSDCF\DSC01473.JPG"/>
          <p:cNvPicPr/>
          <p:nvPr/>
        </p:nvPicPr>
        <p:blipFill>
          <a:blip r:embed="rId3" cstate="print"/>
          <a:srcRect/>
          <a:stretch>
            <a:fillRect/>
          </a:stretch>
        </p:blipFill>
        <p:spPr bwMode="auto">
          <a:xfrm>
            <a:off x="4716016" y="3789040"/>
            <a:ext cx="3960440" cy="2592288"/>
          </a:xfrm>
          <a:prstGeom prst="rect">
            <a:avLst/>
          </a:prstGeom>
          <a:noFill/>
          <a:ln w="9525">
            <a:noFill/>
            <a:miter lim="800000"/>
            <a:headEnd/>
            <a:tailEnd/>
          </a:ln>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476673"/>
            <a:ext cx="8280920" cy="1872207"/>
          </a:xfrm>
        </p:spPr>
        <p:txBody>
          <a:bodyPr>
            <a:normAutofit/>
          </a:bodyPr>
          <a:lstStyle/>
          <a:p>
            <a:r>
              <a:rPr lang="ru-RU" sz="2800" dirty="0" smtClean="0">
                <a:latin typeface="Times New Roman" pitchFamily="18" charset="0"/>
                <a:cs typeface="Times New Roman" pitchFamily="18" charset="0"/>
              </a:rPr>
              <a:t>Домашнее задание</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Просмотр мультфильма</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a:t>
            </a:r>
            <a:r>
              <a:rPr lang="ru-RU" sz="2800" dirty="0" err="1" smtClean="0">
                <a:latin typeface="Times New Roman" pitchFamily="18" charset="0"/>
                <a:cs typeface="Times New Roman" pitchFamily="18" charset="0"/>
              </a:rPr>
              <a:t>Фиксики</a:t>
            </a:r>
            <a:r>
              <a:rPr lang="ru-RU" sz="2800" dirty="0" smtClean="0">
                <a:latin typeface="Times New Roman" pitchFamily="18" charset="0"/>
                <a:cs typeface="Times New Roman" pitchFamily="18" charset="0"/>
              </a:rPr>
              <a:t> – Электричество» </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907704" y="2060848"/>
            <a:ext cx="5472608" cy="3456384"/>
          </a:xfrm>
        </p:spPr>
        <p:txBody>
          <a:bodyPr>
            <a:normAutofit/>
          </a:bodyPr>
          <a:lstStyle/>
          <a:p>
            <a:endParaRPr lang="ru-RU" sz="2000" dirty="0">
              <a:latin typeface="Times New Roman" pitchFamily="18" charset="0"/>
              <a:cs typeface="Times New Roman" pitchFamily="18" charset="0"/>
            </a:endParaRPr>
          </a:p>
        </p:txBody>
      </p:sp>
      <p:pic>
        <p:nvPicPr>
          <p:cNvPr id="4" name="Рисунок 3"/>
          <p:cNvPicPr/>
          <p:nvPr/>
        </p:nvPicPr>
        <p:blipFill>
          <a:blip r:embed="rId2" cstate="print"/>
          <a:srcRect/>
          <a:stretch>
            <a:fillRect/>
          </a:stretch>
        </p:blipFill>
        <p:spPr bwMode="auto">
          <a:xfrm>
            <a:off x="1504635" y="2060848"/>
            <a:ext cx="5904656" cy="3528392"/>
          </a:xfrm>
          <a:prstGeom prst="rect">
            <a:avLst/>
          </a:prstGeom>
          <a:noFill/>
          <a:ln w="9525">
            <a:noFill/>
            <a:miter lim="800000"/>
            <a:headEnd/>
            <a:tailEnd/>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6673"/>
            <a:ext cx="7772400" cy="1008111"/>
          </a:xfrm>
        </p:spPr>
        <p:txBody>
          <a:bodyPr>
            <a:normAutofit/>
          </a:bodyPr>
          <a:lstStyle/>
          <a:p>
            <a:r>
              <a:rPr lang="ru-RU" sz="2800" dirty="0" smtClean="0">
                <a:latin typeface="Times New Roman" pitchFamily="18" charset="0"/>
                <a:cs typeface="Times New Roman" pitchFamily="18" charset="0"/>
              </a:rPr>
              <a:t>Поделка из бумаги  «Фонарик»</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9552" y="1412776"/>
            <a:ext cx="7920880" cy="5040560"/>
          </a:xfrm>
        </p:spPr>
        <p:txBody>
          <a:bodyPr>
            <a:normAutofit/>
          </a:bodyPr>
          <a:lstStyle/>
          <a:p>
            <a:pPr algn="l"/>
            <a:endParaRPr lang="ru-RU" sz="2400" dirty="0">
              <a:latin typeface="Times New Roman" pitchFamily="18" charset="0"/>
              <a:cs typeface="Times New Roman" pitchFamily="18" charset="0"/>
            </a:endParaRPr>
          </a:p>
        </p:txBody>
      </p:sp>
      <p:pic>
        <p:nvPicPr>
          <p:cNvPr id="4" name="Рисунок 3" descr="F:\DCIM\101MSDCF\DSC01463.JPG"/>
          <p:cNvPicPr/>
          <p:nvPr/>
        </p:nvPicPr>
        <p:blipFill>
          <a:blip r:embed="rId2" cstate="print"/>
          <a:srcRect/>
          <a:stretch>
            <a:fillRect/>
          </a:stretch>
        </p:blipFill>
        <p:spPr bwMode="auto">
          <a:xfrm>
            <a:off x="395536" y="1412776"/>
            <a:ext cx="3816424" cy="2880320"/>
          </a:xfrm>
          <a:prstGeom prst="rect">
            <a:avLst/>
          </a:prstGeom>
          <a:noFill/>
          <a:ln w="9525">
            <a:noFill/>
            <a:miter lim="800000"/>
            <a:headEnd/>
            <a:tailEnd/>
          </a:ln>
        </p:spPr>
      </p:pic>
      <p:pic>
        <p:nvPicPr>
          <p:cNvPr id="5" name="Рисунок 4" descr="F:\DCIM\101MSDCF\DSC01468.JPG"/>
          <p:cNvPicPr/>
          <p:nvPr/>
        </p:nvPicPr>
        <p:blipFill>
          <a:blip r:embed="rId3" cstate="print"/>
          <a:srcRect/>
          <a:stretch>
            <a:fillRect/>
          </a:stretch>
        </p:blipFill>
        <p:spPr bwMode="auto">
          <a:xfrm>
            <a:off x="4644008" y="3501009"/>
            <a:ext cx="3960440" cy="2808312"/>
          </a:xfrm>
          <a:prstGeom prst="rect">
            <a:avLst/>
          </a:prstGeom>
          <a:noFill/>
          <a:ln w="9525">
            <a:noFill/>
            <a:miter lim="800000"/>
            <a:headEnd/>
            <a:tailEnd/>
          </a:ln>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404665"/>
            <a:ext cx="8208912" cy="1080119"/>
          </a:xfrm>
        </p:spPr>
        <p:txBody>
          <a:bodyPr>
            <a:normAutofit/>
          </a:bodyPr>
          <a:lstStyle/>
          <a:p>
            <a:r>
              <a:rPr lang="ru-RU" sz="2800" dirty="0" smtClean="0">
                <a:latin typeface="Times New Roman" pitchFamily="18" charset="0"/>
                <a:cs typeface="Times New Roman" pitchFamily="18" charset="0"/>
              </a:rPr>
              <a:t>Настольная игра «Источник света»</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835696" y="1340768"/>
            <a:ext cx="5760640" cy="3960440"/>
          </a:xfrm>
        </p:spPr>
        <p:txBody>
          <a:bodyPr>
            <a:normAutofit/>
          </a:bodyPr>
          <a:lstStyle/>
          <a:p>
            <a:endParaRPr lang="ru-RU" sz="2800" dirty="0">
              <a:latin typeface="Times New Roman" pitchFamily="18" charset="0"/>
              <a:cs typeface="Times New Roman" pitchFamily="18" charset="0"/>
            </a:endParaRPr>
          </a:p>
        </p:txBody>
      </p:sp>
      <p:pic>
        <p:nvPicPr>
          <p:cNvPr id="4" name="Рисунок 3" descr="F:\DCIM\101MSDCF\DSC01476.JPG"/>
          <p:cNvPicPr/>
          <p:nvPr/>
        </p:nvPicPr>
        <p:blipFill>
          <a:blip r:embed="rId2" cstate="print"/>
          <a:srcRect/>
          <a:stretch>
            <a:fillRect/>
          </a:stretch>
        </p:blipFill>
        <p:spPr bwMode="auto">
          <a:xfrm>
            <a:off x="1835696" y="1340768"/>
            <a:ext cx="5976664" cy="3960440"/>
          </a:xfrm>
          <a:prstGeom prst="rect">
            <a:avLst/>
          </a:prstGeom>
          <a:noFill/>
          <a:ln w="9525">
            <a:noFill/>
            <a:miter lim="800000"/>
            <a:headEnd/>
            <a:tailEnd/>
          </a:ln>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1340768"/>
            <a:ext cx="8136904" cy="216024"/>
          </a:xfrm>
        </p:spPr>
        <p:txBody>
          <a:bodyPr>
            <a:normAutofit fontScale="90000"/>
          </a:bodyPr>
          <a:lstStyle/>
          <a:p>
            <a:pPr algn="just"/>
            <a:r>
              <a:rPr lang="ru-RU" sz="2400" b="1" dirty="0" smtClean="0">
                <a:latin typeface="Times New Roman" pitchFamily="18" charset="0"/>
                <a:cs typeface="Times New Roman" pitchFamily="18" charset="0"/>
              </a:rPr>
              <a:t>Вывод:</a:t>
            </a:r>
            <a:r>
              <a:rPr lang="ru-RU" sz="2400" dirty="0" smtClean="0">
                <a:latin typeface="Times New Roman" pitchFamily="18" charset="0"/>
                <a:cs typeface="Times New Roman" pitchFamily="18" charset="0"/>
              </a:rPr>
              <a:t> Изучив, что такое свет, откуда он берётся, проведя исследование мы познакомились  со свойствами световых лучей. Световые лучи рассеиваются, отражаются, можно управлять направлением света. Если свет встречает препятствие образуется тень, но если препятствие прозрачное лучи проникают и тень образуется бледного цвета.  Сколько лучей светит столько и теней.</a:t>
            </a:r>
            <a:endParaRPr lang="ru-RU" sz="24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6857998"/>
            <a:ext cx="7992888" cy="45719"/>
          </a:xfrm>
        </p:spPr>
        <p:txBody>
          <a:bodyPr>
            <a:normAutofit fontScale="25000" lnSpcReduction="20000"/>
          </a:bodyPr>
          <a:lstStyle/>
          <a:p>
            <a:endParaRPr lang="ru-RU" dirty="0"/>
          </a:p>
        </p:txBody>
      </p:sp>
      <p:pic>
        <p:nvPicPr>
          <p:cNvPr id="7" name="Рисунок 6" descr="H:\Фото Свет\IMG_3098.JPG"/>
          <p:cNvPicPr/>
          <p:nvPr/>
        </p:nvPicPr>
        <p:blipFill>
          <a:blip r:embed="rId2" cstate="print"/>
          <a:srcRect/>
          <a:stretch>
            <a:fillRect/>
          </a:stretch>
        </p:blipFill>
        <p:spPr bwMode="auto">
          <a:xfrm>
            <a:off x="2267744" y="2996952"/>
            <a:ext cx="4608512" cy="3168352"/>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260649"/>
            <a:ext cx="8352928" cy="720079"/>
          </a:xfrm>
        </p:spPr>
        <p:txBody>
          <a:bodyPr>
            <a:noAutofit/>
          </a:bodyPr>
          <a:lstStyle/>
          <a:p>
            <a:pPr algn="just"/>
            <a:r>
              <a:rPr lang="ru-RU" sz="2000" b="1" dirty="0" smtClean="0">
                <a:latin typeface="Times New Roman" pitchFamily="18" charset="0"/>
                <a:cs typeface="Times New Roman" pitchFamily="18" charset="0"/>
              </a:rPr>
              <a:t>Цель: </a:t>
            </a:r>
            <a:r>
              <a:rPr lang="ru-RU" sz="2000" dirty="0" smtClean="0">
                <a:latin typeface="Times New Roman" pitchFamily="18" charset="0"/>
                <a:cs typeface="Times New Roman" pitchFamily="18" charset="0"/>
              </a:rPr>
              <a:t>Расширять знания детей о направлениях световых лучей. </a:t>
            </a:r>
            <a:endParaRPr lang="ru-RU" sz="2000" b="1"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23528" y="908720"/>
            <a:ext cx="8496944" cy="5400600"/>
          </a:xfrm>
        </p:spPr>
        <p:txBody>
          <a:bodyPr>
            <a:normAutofit/>
          </a:bodyPr>
          <a:lstStyle/>
          <a:p>
            <a:pPr algn="just"/>
            <a:r>
              <a:rPr lang="ru-RU" sz="2000" b="1" dirty="0" smtClean="0">
                <a:solidFill>
                  <a:schemeClr val="tx1"/>
                </a:solidFill>
                <a:latin typeface="Times New Roman" pitchFamily="18" charset="0"/>
                <a:cs typeface="Times New Roman" pitchFamily="18" charset="0"/>
              </a:rPr>
              <a:t>Задачи: </a:t>
            </a:r>
          </a:p>
          <a:p>
            <a:pPr algn="just">
              <a:lnSpc>
                <a:spcPct val="150000"/>
              </a:lnSpc>
              <a:buFont typeface="Wingdings" pitchFamily="2" charset="2"/>
              <a:buChar char="Ø"/>
            </a:pPr>
            <a:r>
              <a:rPr lang="ru-RU" sz="2000" dirty="0" smtClean="0">
                <a:solidFill>
                  <a:schemeClr val="tx1"/>
                </a:solidFill>
                <a:latin typeface="Times New Roman" pitchFamily="18" charset="0"/>
                <a:cs typeface="Times New Roman" pitchFamily="18" charset="0"/>
              </a:rPr>
              <a:t>Прочитать литературу по выбранной теме;</a:t>
            </a:r>
            <a:r>
              <a:rPr lang="ru-RU" sz="2000" b="1" dirty="0" smtClean="0">
                <a:solidFill>
                  <a:schemeClr val="tx1"/>
                </a:solidFill>
                <a:latin typeface="Times New Roman" pitchFamily="18" charset="0"/>
                <a:cs typeface="Times New Roman" pitchFamily="18" charset="0"/>
              </a:rPr>
              <a:t> </a:t>
            </a:r>
          </a:p>
          <a:p>
            <a:pPr algn="just">
              <a:lnSpc>
                <a:spcPct val="150000"/>
              </a:lnSpc>
              <a:buFont typeface="Wingdings" pitchFamily="2" charset="2"/>
              <a:buChar char="Ø"/>
            </a:pPr>
            <a:r>
              <a:rPr lang="ru-RU" sz="2000" dirty="0" smtClean="0">
                <a:solidFill>
                  <a:schemeClr val="tx1"/>
                </a:solidFill>
                <a:latin typeface="Times New Roman" pitchFamily="18" charset="0"/>
                <a:cs typeface="Times New Roman" pitchFamily="18" charset="0"/>
              </a:rPr>
              <a:t>Пополнить словарь детей новыми понятиями «гидроэлектростанция»,    «электрический ток»;</a:t>
            </a:r>
          </a:p>
          <a:p>
            <a:pPr algn="just">
              <a:lnSpc>
                <a:spcPct val="150000"/>
              </a:lnSpc>
              <a:buFont typeface="Wingdings" pitchFamily="2" charset="2"/>
              <a:buChar char="Ø"/>
            </a:pPr>
            <a:r>
              <a:rPr lang="ru-RU" sz="2000" dirty="0" smtClean="0">
                <a:solidFill>
                  <a:schemeClr val="tx1"/>
                </a:solidFill>
                <a:latin typeface="Times New Roman" pitchFamily="18" charset="0"/>
                <a:cs typeface="Times New Roman" pitchFamily="18" charset="0"/>
              </a:rPr>
              <a:t>Воспитывать элементарные навыки безопасного поведения в быту при общении с электричеством;</a:t>
            </a:r>
          </a:p>
          <a:p>
            <a:pPr algn="just">
              <a:lnSpc>
                <a:spcPct val="150000"/>
              </a:lnSpc>
              <a:buFont typeface="Wingdings" pitchFamily="2" charset="2"/>
              <a:buChar char="Ø"/>
            </a:pPr>
            <a:r>
              <a:rPr lang="ru-RU" sz="2000" dirty="0" smtClean="0">
                <a:solidFill>
                  <a:schemeClr val="tx1"/>
                </a:solidFill>
                <a:latin typeface="Times New Roman" pitchFamily="18" charset="0"/>
                <a:cs typeface="Times New Roman" pitchFamily="18" charset="0"/>
              </a:rPr>
              <a:t>Изучить и понять некоторые особенности света;</a:t>
            </a:r>
          </a:p>
          <a:p>
            <a:pPr algn="just">
              <a:lnSpc>
                <a:spcPct val="150000"/>
              </a:lnSpc>
              <a:buFont typeface="Wingdings" pitchFamily="2" charset="2"/>
              <a:buChar char="Ø"/>
            </a:pPr>
            <a:r>
              <a:rPr lang="ru-RU" sz="2000" dirty="0" smtClean="0">
                <a:solidFill>
                  <a:schemeClr val="tx1"/>
                </a:solidFill>
                <a:latin typeface="Times New Roman" pitchFamily="18" charset="0"/>
                <a:cs typeface="Times New Roman" pitchFamily="18" charset="0"/>
              </a:rPr>
              <a:t>Может ли свет проходить сквозь предметы;</a:t>
            </a:r>
          </a:p>
          <a:p>
            <a:pPr algn="just">
              <a:lnSpc>
                <a:spcPct val="150000"/>
              </a:lnSpc>
              <a:buFont typeface="Wingdings" pitchFamily="2" charset="2"/>
              <a:buChar char="Ø"/>
            </a:pPr>
            <a:r>
              <a:rPr lang="ru-RU" sz="2000" dirty="0" smtClean="0">
                <a:solidFill>
                  <a:schemeClr val="tx1"/>
                </a:solidFill>
                <a:latin typeface="Times New Roman" pitchFamily="18" charset="0"/>
                <a:cs typeface="Times New Roman" pitchFamily="18" charset="0"/>
              </a:rPr>
              <a:t>Всегда ли световые лучи прямые.</a:t>
            </a:r>
          </a:p>
          <a:p>
            <a:pPr algn="just">
              <a:lnSpc>
                <a:spcPct val="150000"/>
              </a:lnSpc>
              <a:buFont typeface="Wingdings" pitchFamily="2" charset="2"/>
              <a:buChar char="Ø"/>
            </a:pPr>
            <a:endParaRPr lang="ru-RU" sz="2000" dirty="0" smtClean="0">
              <a:solidFill>
                <a:schemeClr val="tx1"/>
              </a:solidFill>
              <a:latin typeface="Times New Roman" pitchFamily="18" charset="0"/>
              <a:cs typeface="Times New Roman" pitchFamily="18" charset="0"/>
            </a:endParaRPr>
          </a:p>
          <a:p>
            <a:pPr algn="just">
              <a:buFont typeface="Wingdings" pitchFamily="2" charset="2"/>
              <a:buChar char="Ø"/>
            </a:pPr>
            <a:endParaRPr lang="ru-RU" sz="2000" b="1" dirty="0" smtClean="0">
              <a:solidFill>
                <a:schemeClr val="tx1"/>
              </a:solidFill>
              <a:latin typeface="Times New Roman" pitchFamily="18" charset="0"/>
              <a:cs typeface="Times New Roman" pitchFamily="18" charset="0"/>
            </a:endParaRPr>
          </a:p>
          <a:p>
            <a:pPr algn="just">
              <a:buFont typeface="Wingdings" pitchFamily="2" charset="2"/>
              <a:buChar char="Ø"/>
            </a:pPr>
            <a:endParaRPr lang="ru-RU" sz="2000" dirty="0" smtClean="0">
              <a:solidFill>
                <a:schemeClr val="tx1"/>
              </a:solidFill>
              <a:latin typeface="Times New Roman" pitchFamily="18" charset="0"/>
              <a:cs typeface="Times New Roman" pitchFamily="18" charset="0"/>
            </a:endParaRPr>
          </a:p>
          <a:p>
            <a:pPr algn="just"/>
            <a:endParaRPr lang="ru-RU" sz="2000" b="1" dirty="0">
              <a:solidFill>
                <a:schemeClr val="tx1"/>
              </a:solidFill>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404664"/>
            <a:ext cx="8424936" cy="1152128"/>
          </a:xfrm>
        </p:spPr>
        <p:txBody>
          <a:bodyPr>
            <a:noAutofit/>
          </a:bodyPr>
          <a:lstStyle/>
          <a:p>
            <a:pPr algn="l"/>
            <a:r>
              <a:rPr lang="ru-RU" sz="2800" b="1" dirty="0" smtClean="0">
                <a:latin typeface="Times New Roman" pitchFamily="18" charset="0"/>
                <a:cs typeface="Times New Roman" pitchFamily="18" charset="0"/>
              </a:rPr>
              <a:t>Гипотеза: </a:t>
            </a:r>
            <a:r>
              <a:rPr lang="ru-RU" sz="2800" dirty="0" smtClean="0">
                <a:latin typeface="Times New Roman" pitchFamily="18" charset="0"/>
                <a:cs typeface="Times New Roman" pitchFamily="18" charset="0"/>
              </a:rPr>
              <a:t>Световой луч – это линия, вдоль которой распространяется энергия от источника света.</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835696" y="1700808"/>
            <a:ext cx="5472608" cy="3672408"/>
          </a:xfrm>
        </p:spPr>
        <p:txBody>
          <a:bodyPr/>
          <a:lstStyle/>
          <a:p>
            <a:endParaRPr lang="ru-RU" dirty="0"/>
          </a:p>
        </p:txBody>
      </p:sp>
      <p:pic>
        <p:nvPicPr>
          <p:cNvPr id="5" name="Рисунок 4" descr="H:\Фото Свет\man-with-flashlight-enjoys-the-beauty-of-nature_23-2148283398.jpg"/>
          <p:cNvPicPr/>
          <p:nvPr/>
        </p:nvPicPr>
        <p:blipFill>
          <a:blip r:embed="rId2" cstate="print"/>
          <a:srcRect/>
          <a:stretch>
            <a:fillRect/>
          </a:stretch>
        </p:blipFill>
        <p:spPr bwMode="auto">
          <a:xfrm>
            <a:off x="1835696" y="1700808"/>
            <a:ext cx="5472608" cy="3672408"/>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332657"/>
            <a:ext cx="8496944" cy="1368151"/>
          </a:xfrm>
        </p:spPr>
        <p:txBody>
          <a:bodyPr>
            <a:normAutofit/>
          </a:bodyPr>
          <a:lstStyle/>
          <a:p>
            <a:pPr>
              <a:lnSpc>
                <a:spcPct val="150000"/>
              </a:lnSpc>
            </a:pPr>
            <a:r>
              <a:rPr lang="ru-RU" sz="2400" dirty="0" smtClean="0">
                <a:latin typeface="Times New Roman" pitchFamily="18" charset="0"/>
                <a:cs typeface="Times New Roman" pitchFamily="18" charset="0"/>
              </a:rPr>
              <a:t>  Участники исследовательской работы</a:t>
            </a:r>
            <a:br>
              <a:rPr lang="ru-RU" sz="2400" dirty="0" smtClean="0">
                <a:latin typeface="Times New Roman" pitchFamily="18" charset="0"/>
                <a:cs typeface="Times New Roman" pitchFamily="18" charset="0"/>
              </a:rPr>
            </a:br>
            <a:r>
              <a:rPr lang="ru-RU" sz="2000" dirty="0" err="1" smtClean="0">
                <a:latin typeface="Times New Roman" pitchFamily="18" charset="0"/>
                <a:cs typeface="Times New Roman" pitchFamily="18" charset="0"/>
              </a:rPr>
              <a:t>Воспитатель,дети</a:t>
            </a:r>
            <a:r>
              <a:rPr lang="ru-RU" sz="2000" dirty="0" smtClean="0">
                <a:latin typeface="Times New Roman" pitchFamily="18" charset="0"/>
                <a:cs typeface="Times New Roman" pitchFamily="18" charset="0"/>
              </a:rPr>
              <a:t> 5 лет, родители.</a:t>
            </a:r>
            <a:endParaRPr lang="ru-RU" sz="20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395536" y="1556792"/>
            <a:ext cx="8280920" cy="4082008"/>
          </a:xfrm>
        </p:spPr>
        <p:txBody>
          <a:bodyPr>
            <a:normAutofit/>
          </a:bodyPr>
          <a:lstStyle/>
          <a:p>
            <a:pPr>
              <a:lnSpc>
                <a:spcPct val="150000"/>
              </a:lnSpc>
            </a:pPr>
            <a:r>
              <a:rPr lang="ru-RU" sz="2400" dirty="0" smtClean="0">
                <a:solidFill>
                  <a:schemeClr val="tx1"/>
                </a:solidFill>
                <a:latin typeface="Times New Roman" pitchFamily="18" charset="0"/>
                <a:cs typeface="Times New Roman" pitchFamily="18" charset="0"/>
              </a:rPr>
              <a:t>Период проведения исследования</a:t>
            </a:r>
          </a:p>
          <a:p>
            <a:pPr>
              <a:lnSpc>
                <a:spcPct val="150000"/>
              </a:lnSpc>
            </a:pPr>
            <a:r>
              <a:rPr lang="ru-RU" sz="2000" dirty="0" smtClean="0">
                <a:solidFill>
                  <a:schemeClr val="tx1"/>
                </a:solidFill>
                <a:latin typeface="Times New Roman" pitchFamily="18" charset="0"/>
                <a:cs typeface="Times New Roman" pitchFamily="18" charset="0"/>
              </a:rPr>
              <a:t>Две недели.</a:t>
            </a:r>
            <a:endParaRPr lang="ru-RU" sz="2000" dirty="0">
              <a:solidFill>
                <a:schemeClr val="tx1"/>
              </a:solidFill>
              <a:latin typeface="Times New Roman" pitchFamily="18" charset="0"/>
              <a:cs typeface="Times New Roman" pitchFamily="18" charset="0"/>
            </a:endParaRPr>
          </a:p>
        </p:txBody>
      </p:sp>
      <p:pic>
        <p:nvPicPr>
          <p:cNvPr id="4" name="Рисунок 3" descr="F:\DCIM\101MSDCF\DSC01478.JPG"/>
          <p:cNvPicPr/>
          <p:nvPr/>
        </p:nvPicPr>
        <p:blipFill>
          <a:blip r:embed="rId2" cstate="print"/>
          <a:srcRect/>
          <a:stretch>
            <a:fillRect/>
          </a:stretch>
        </p:blipFill>
        <p:spPr bwMode="auto">
          <a:xfrm>
            <a:off x="2411760" y="2852936"/>
            <a:ext cx="4104456" cy="3168352"/>
          </a:xfrm>
          <a:prstGeom prst="rect">
            <a:avLst/>
          </a:prstGeom>
          <a:noFill/>
          <a:ln w="9525">
            <a:noFill/>
            <a:miter lim="800000"/>
            <a:headEnd/>
            <a:tailEnd/>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23528" y="260649"/>
            <a:ext cx="8496944" cy="1224135"/>
          </a:xfrm>
        </p:spPr>
        <p:txBody>
          <a:bodyPr>
            <a:normAutofit/>
          </a:bodyPr>
          <a:lstStyle/>
          <a:p>
            <a:r>
              <a:rPr lang="ru-RU" sz="2800" dirty="0" smtClean="0">
                <a:latin typeface="Times New Roman" pitchFamily="18" charset="0"/>
                <a:cs typeface="Times New Roman" pitchFamily="18" charset="0"/>
              </a:rPr>
              <a:t>Методы исследовательской работы.</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683568" y="1052736"/>
            <a:ext cx="7848872" cy="4586064"/>
          </a:xfrm>
        </p:spPr>
        <p:txBody>
          <a:bodyPr>
            <a:normAutofit/>
          </a:bodyPr>
          <a:lstStyle/>
          <a:p>
            <a:pPr algn="l">
              <a:lnSpc>
                <a:spcPct val="150000"/>
              </a:lnSpc>
            </a:pPr>
            <a:r>
              <a:rPr lang="ru-RU" sz="2400" dirty="0" smtClean="0">
                <a:solidFill>
                  <a:schemeClr val="tx1"/>
                </a:solidFill>
                <a:latin typeface="Times New Roman" pitchFamily="18" charset="0"/>
                <a:cs typeface="Times New Roman" pitchFamily="18" charset="0"/>
              </a:rPr>
              <a:t>1.Изучение и анализ литературных источников, книг, журналов, и материалов сети </a:t>
            </a:r>
            <a:r>
              <a:rPr lang="en-US" sz="2400" dirty="0" smtClean="0">
                <a:solidFill>
                  <a:schemeClr val="tx1"/>
                </a:solidFill>
                <a:latin typeface="Times New Roman" pitchFamily="18" charset="0"/>
                <a:cs typeface="Times New Roman" pitchFamily="18" charset="0"/>
              </a:rPr>
              <a:t>Internet</a:t>
            </a:r>
            <a:r>
              <a:rPr lang="ru-RU" sz="2400" dirty="0" smtClean="0">
                <a:solidFill>
                  <a:schemeClr val="tx1"/>
                </a:solidFill>
                <a:latin typeface="Times New Roman" pitchFamily="18" charset="0"/>
                <a:cs typeface="Times New Roman" pitchFamily="18" charset="0"/>
              </a:rPr>
              <a:t>.</a:t>
            </a:r>
          </a:p>
          <a:p>
            <a:pPr algn="l">
              <a:lnSpc>
                <a:spcPct val="150000"/>
              </a:lnSpc>
            </a:pPr>
            <a:r>
              <a:rPr lang="ru-RU" sz="2400" dirty="0" smtClean="0">
                <a:solidFill>
                  <a:schemeClr val="tx1"/>
                </a:solidFill>
                <a:latin typeface="Times New Roman" pitchFamily="18" charset="0"/>
                <a:cs typeface="Times New Roman" pitchFamily="18" charset="0"/>
              </a:rPr>
              <a:t>2. Беседа</a:t>
            </a:r>
          </a:p>
          <a:p>
            <a:pPr algn="l">
              <a:lnSpc>
                <a:spcPct val="150000"/>
              </a:lnSpc>
            </a:pPr>
            <a:r>
              <a:rPr lang="ru-RU" sz="2400" dirty="0" smtClean="0">
                <a:solidFill>
                  <a:schemeClr val="tx1"/>
                </a:solidFill>
                <a:latin typeface="Times New Roman" pitchFamily="18" charset="0"/>
                <a:cs typeface="Times New Roman" pitchFamily="18" charset="0"/>
              </a:rPr>
              <a:t>3. Наблюдение</a:t>
            </a:r>
          </a:p>
          <a:p>
            <a:pPr algn="l">
              <a:lnSpc>
                <a:spcPct val="150000"/>
              </a:lnSpc>
            </a:pPr>
            <a:r>
              <a:rPr lang="ru-RU" sz="2400" dirty="0" smtClean="0">
                <a:solidFill>
                  <a:schemeClr val="tx1"/>
                </a:solidFill>
                <a:latin typeface="Times New Roman" pitchFamily="18" charset="0"/>
                <a:cs typeface="Times New Roman" pitchFamily="18" charset="0"/>
              </a:rPr>
              <a:t>4. Сравнение</a:t>
            </a:r>
          </a:p>
          <a:p>
            <a:pPr algn="l">
              <a:lnSpc>
                <a:spcPct val="150000"/>
              </a:lnSpc>
            </a:pPr>
            <a:r>
              <a:rPr lang="ru-RU" sz="2400" dirty="0" smtClean="0">
                <a:solidFill>
                  <a:schemeClr val="tx1"/>
                </a:solidFill>
                <a:latin typeface="Times New Roman" pitchFamily="18" charset="0"/>
                <a:cs typeface="Times New Roman" pitchFamily="18" charset="0"/>
              </a:rPr>
              <a:t>5. Фотографирование</a:t>
            </a:r>
            <a:endParaRPr lang="ru-RU" sz="2400" dirty="0">
              <a:solidFill>
                <a:schemeClr val="tx1"/>
              </a:solidFill>
              <a:latin typeface="Times New Roman" pitchFamily="18" charset="0"/>
              <a:cs typeface="Times New Roman" pitchFamily="18" charset="0"/>
            </a:endParaRPr>
          </a:p>
        </p:txBody>
      </p:sp>
      <p:pic>
        <p:nvPicPr>
          <p:cNvPr id="5" name="Рисунок 4" descr="F:\DCIM\101MSDCF\DSC01482.JPG"/>
          <p:cNvPicPr/>
          <p:nvPr/>
        </p:nvPicPr>
        <p:blipFill>
          <a:blip r:embed="rId2" cstate="print"/>
          <a:srcRect/>
          <a:stretch>
            <a:fillRect/>
          </a:stretch>
        </p:blipFill>
        <p:spPr bwMode="auto">
          <a:xfrm>
            <a:off x="4427984" y="3212976"/>
            <a:ext cx="4032448" cy="2736304"/>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67544" y="404665"/>
            <a:ext cx="8280920" cy="792087"/>
          </a:xfrm>
        </p:spPr>
        <p:txBody>
          <a:bodyPr>
            <a:normAutofit fontScale="90000"/>
          </a:bodyPr>
          <a:lstStyle/>
          <a:p>
            <a:r>
              <a:rPr lang="ru-RU" sz="2800" dirty="0" smtClean="0">
                <a:latin typeface="Times New Roman" pitchFamily="18" charset="0"/>
                <a:cs typeface="Times New Roman" pitchFamily="18" charset="0"/>
              </a:rPr>
              <a:t>Подготовка к исследованию</a:t>
            </a:r>
            <a:br>
              <a:rPr lang="ru-RU" sz="2800" dirty="0" smtClean="0">
                <a:latin typeface="Times New Roman" pitchFamily="18" charset="0"/>
                <a:cs typeface="Times New Roman" pitchFamily="18" charset="0"/>
              </a:rPr>
            </a:b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467544" y="1124744"/>
            <a:ext cx="8208912" cy="5040560"/>
          </a:xfrm>
        </p:spPr>
        <p:txBody>
          <a:bodyPr>
            <a:normAutofit/>
          </a:bodyPr>
          <a:lstStyle/>
          <a:p>
            <a:r>
              <a:rPr lang="ru-RU" sz="2400" dirty="0" smtClean="0">
                <a:solidFill>
                  <a:schemeClr val="tx1"/>
                </a:solidFill>
                <a:latin typeface="Times New Roman" pitchFamily="18" charset="0"/>
                <a:cs typeface="Times New Roman" pitchFamily="18" charset="0"/>
              </a:rPr>
              <a:t>Просмотр журналов</a:t>
            </a: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a:p>
            <a:endParaRPr lang="ru-RU" sz="2400" dirty="0" smtClean="0">
              <a:solidFill>
                <a:schemeClr val="tx1"/>
              </a:solidFill>
              <a:latin typeface="Times New Roman" pitchFamily="18" charset="0"/>
              <a:cs typeface="Times New Roman" pitchFamily="18" charset="0"/>
            </a:endParaRPr>
          </a:p>
        </p:txBody>
      </p:sp>
      <p:pic>
        <p:nvPicPr>
          <p:cNvPr id="4" name="Рисунок 3" descr="F:\DCIM\101MSDCF\DSC01452.JPG"/>
          <p:cNvPicPr/>
          <p:nvPr/>
        </p:nvPicPr>
        <p:blipFill>
          <a:blip r:embed="rId2" cstate="print"/>
          <a:srcRect/>
          <a:stretch>
            <a:fillRect/>
          </a:stretch>
        </p:blipFill>
        <p:spPr bwMode="auto">
          <a:xfrm>
            <a:off x="611560" y="1772816"/>
            <a:ext cx="3600400" cy="2592288"/>
          </a:xfrm>
          <a:prstGeom prst="rect">
            <a:avLst/>
          </a:prstGeom>
          <a:noFill/>
          <a:ln w="9525">
            <a:noFill/>
            <a:miter lim="800000"/>
            <a:headEnd/>
            <a:tailEnd/>
          </a:ln>
        </p:spPr>
      </p:pic>
      <p:pic>
        <p:nvPicPr>
          <p:cNvPr id="5" name="Рисунок 4" descr="F:\DCIM\101MSDCF\DSC01451.JPG"/>
          <p:cNvPicPr/>
          <p:nvPr/>
        </p:nvPicPr>
        <p:blipFill>
          <a:blip r:embed="rId3" cstate="print"/>
          <a:srcRect/>
          <a:stretch>
            <a:fillRect/>
          </a:stretch>
        </p:blipFill>
        <p:spPr bwMode="auto">
          <a:xfrm>
            <a:off x="4499992" y="3717032"/>
            <a:ext cx="3960440" cy="2664296"/>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188641"/>
            <a:ext cx="7772400" cy="864095"/>
          </a:xfrm>
        </p:spPr>
        <p:txBody>
          <a:bodyPr>
            <a:normAutofit/>
          </a:bodyPr>
          <a:lstStyle/>
          <a:p>
            <a:r>
              <a:rPr lang="ru-RU" sz="2800" dirty="0" smtClean="0">
                <a:latin typeface="Times New Roman" pitchFamily="18" charset="0"/>
                <a:cs typeface="Times New Roman" pitchFamily="18" charset="0"/>
              </a:rPr>
              <a:t>Беседа по данной теме</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0" y="6812281"/>
            <a:ext cx="9144000" cy="45719"/>
          </a:xfrm>
        </p:spPr>
        <p:txBody>
          <a:bodyPr>
            <a:normAutofit fontScale="25000" lnSpcReduction="20000"/>
          </a:bodyPr>
          <a:lstStyle/>
          <a:p>
            <a:endParaRPr lang="ru-RU" dirty="0"/>
          </a:p>
        </p:txBody>
      </p:sp>
      <p:pic>
        <p:nvPicPr>
          <p:cNvPr id="5" name="Рисунок 4" descr="F:\DCIM\101MSDCF\DSC01483.JPG"/>
          <p:cNvPicPr/>
          <p:nvPr/>
        </p:nvPicPr>
        <p:blipFill>
          <a:blip r:embed="rId2" cstate="print"/>
          <a:srcRect/>
          <a:stretch>
            <a:fillRect/>
          </a:stretch>
        </p:blipFill>
        <p:spPr bwMode="auto">
          <a:xfrm>
            <a:off x="4932040" y="3645024"/>
            <a:ext cx="3721596" cy="2543448"/>
          </a:xfrm>
          <a:prstGeom prst="rect">
            <a:avLst/>
          </a:prstGeom>
          <a:noFill/>
          <a:ln w="9525">
            <a:noFill/>
            <a:miter lim="800000"/>
            <a:headEnd/>
            <a:tailEnd/>
          </a:ln>
        </p:spPr>
      </p:pic>
      <p:pic>
        <p:nvPicPr>
          <p:cNvPr id="6" name="Рисунок 5" descr="F:\DCIM\101MSDCF\DSC01460.JPG"/>
          <p:cNvPicPr/>
          <p:nvPr/>
        </p:nvPicPr>
        <p:blipFill>
          <a:blip r:embed="rId3" cstate="print"/>
          <a:srcRect/>
          <a:stretch>
            <a:fillRect/>
          </a:stretch>
        </p:blipFill>
        <p:spPr bwMode="auto">
          <a:xfrm>
            <a:off x="467544" y="3645024"/>
            <a:ext cx="3960440" cy="2592288"/>
          </a:xfrm>
          <a:prstGeom prst="rect">
            <a:avLst/>
          </a:prstGeom>
          <a:noFill/>
          <a:ln w="9525">
            <a:noFill/>
            <a:miter lim="800000"/>
            <a:headEnd/>
            <a:tailEnd/>
          </a:ln>
        </p:spPr>
      </p:pic>
      <p:pic>
        <p:nvPicPr>
          <p:cNvPr id="7" name="Рисунок 6" descr="F:\DCIM\101MSDCF\DSC01485.JPG"/>
          <p:cNvPicPr/>
          <p:nvPr/>
        </p:nvPicPr>
        <p:blipFill>
          <a:blip r:embed="rId4" cstate="print"/>
          <a:srcRect/>
          <a:stretch>
            <a:fillRect/>
          </a:stretch>
        </p:blipFill>
        <p:spPr bwMode="auto">
          <a:xfrm>
            <a:off x="2771800" y="908720"/>
            <a:ext cx="4176464" cy="2448272"/>
          </a:xfrm>
          <a:prstGeom prst="rect">
            <a:avLst/>
          </a:prstGeom>
          <a:noFill/>
          <a:ln w="9525">
            <a:noFill/>
            <a:miter lim="800000"/>
            <a:headEnd/>
            <a:tailEnd/>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6673"/>
            <a:ext cx="7772400" cy="792087"/>
          </a:xfrm>
        </p:spPr>
        <p:txBody>
          <a:bodyPr>
            <a:normAutofit/>
          </a:bodyPr>
          <a:lstStyle/>
          <a:p>
            <a:r>
              <a:rPr lang="ru-RU" sz="2800" dirty="0" smtClean="0">
                <a:latin typeface="Times New Roman" pitchFamily="18" charset="0"/>
                <a:cs typeface="Times New Roman" pitchFamily="18" charset="0"/>
              </a:rPr>
              <a:t>Что такое свет?</a:t>
            </a:r>
            <a:endParaRPr lang="ru-RU" sz="2800" dirty="0">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539552" y="1196752"/>
            <a:ext cx="8064896" cy="5184576"/>
          </a:xfrm>
        </p:spPr>
        <p:txBody>
          <a:bodyPr>
            <a:normAutofit/>
          </a:bodyPr>
          <a:lstStyle/>
          <a:p>
            <a:pPr algn="l"/>
            <a:r>
              <a:rPr lang="ru-RU" sz="1800" dirty="0" smtClean="0">
                <a:solidFill>
                  <a:schemeClr val="tx1"/>
                </a:solidFill>
                <a:latin typeface="Times New Roman" pitchFamily="18" charset="0"/>
                <a:cs typeface="Times New Roman" pitchFamily="18" charset="0"/>
              </a:rPr>
              <a:t>Свет – это форма энергии, которая помогает нам видеть окружающие вещи. </a:t>
            </a:r>
          </a:p>
          <a:p>
            <a:pPr algn="l"/>
            <a:r>
              <a:rPr lang="ru-RU" sz="1800" dirty="0" smtClean="0">
                <a:solidFill>
                  <a:schemeClr val="tx1"/>
                </a:solidFill>
                <a:latin typeface="Times New Roman" pitchFamily="18" charset="0"/>
                <a:cs typeface="Times New Roman" pitchFamily="18" charset="0"/>
              </a:rPr>
              <a:t>Он повсюду вокруг нас и большую часть времени остаётся с нами . </a:t>
            </a:r>
          </a:p>
          <a:p>
            <a:pPr algn="l"/>
            <a:r>
              <a:rPr lang="ru-RU" sz="1800" dirty="0" smtClean="0">
                <a:solidFill>
                  <a:schemeClr val="tx1"/>
                </a:solidFill>
                <a:latin typeface="Times New Roman" pitchFamily="18" charset="0"/>
                <a:cs typeface="Times New Roman" pitchFamily="18" charset="0"/>
              </a:rPr>
              <a:t>Свет не имеет цвета  для нас он не видимый. Главным естественным источником света для нас является солнце, а ночью луна, звёзды, месяц, молния, северное сияние, костёр. </a:t>
            </a:r>
            <a:endParaRPr lang="ru-RU" sz="1800" dirty="0">
              <a:solidFill>
                <a:schemeClr val="tx1"/>
              </a:solidFill>
              <a:latin typeface="Times New Roman" pitchFamily="18" charset="0"/>
              <a:cs typeface="Times New Roman" pitchFamily="18" charset="0"/>
            </a:endParaRPr>
          </a:p>
        </p:txBody>
      </p:sp>
      <p:pic>
        <p:nvPicPr>
          <p:cNvPr id="4" name="Рисунок 3" descr="G:\Фото Свет\IMG_3098.JPG"/>
          <p:cNvPicPr/>
          <p:nvPr/>
        </p:nvPicPr>
        <p:blipFill>
          <a:blip r:embed="rId2" cstate="print"/>
          <a:srcRect/>
          <a:stretch>
            <a:fillRect/>
          </a:stretch>
        </p:blipFill>
        <p:spPr bwMode="auto">
          <a:xfrm>
            <a:off x="2195736" y="2996952"/>
            <a:ext cx="4896544" cy="3456384"/>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Тема Office">
  <a:themeElements>
    <a:clrScheme name="Эркер">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702</TotalTime>
  <Words>630</Words>
  <Application>Microsoft Office PowerPoint</Application>
  <PresentationFormat>Экран (4:3)</PresentationFormat>
  <Paragraphs>183</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Тема Office</vt:lpstr>
      <vt:lpstr>Муниципальное бюджетное дошкольное образовательное учреждение «Первомайский детский сад» Первомайского района Тамбовской области»</vt:lpstr>
      <vt:lpstr>Актуальность темы исследования</vt:lpstr>
      <vt:lpstr>Цель: Расширять знания детей о направлениях световых лучей. </vt:lpstr>
      <vt:lpstr>Гипотеза: Световой луч – это линия, вдоль которой распространяется энергия от источника света.</vt:lpstr>
      <vt:lpstr>  Участники исследовательской работы Воспитатель,дети 5 лет, родители.</vt:lpstr>
      <vt:lpstr>Методы исследовательской работы. </vt:lpstr>
      <vt:lpstr>Подготовка к исследованию </vt:lpstr>
      <vt:lpstr>Беседа по данной теме</vt:lpstr>
      <vt:lpstr>Что такое свет?</vt:lpstr>
      <vt:lpstr>Источник света</vt:lpstr>
      <vt:lpstr>С открытием электричества в конце IX? , была придумана электрическая лампочка. Изобрёл лампочку русский изобретатель Александр Николаевич Ладыгин.  Лампы применяют для освещения помещений и улиц, их стали вкручивать в люстры, светильники, фонари. </vt:lpstr>
      <vt:lpstr>Электричество вырабатывается на больших электростанциях. Затем по проводам электричество проходит в дома. </vt:lpstr>
      <vt:lpstr>                                           Электростанция на солнечных батареях             Ветровая  электростанция                                                      Тепловая  электростанция (ТЭС)                                                                                                                                       </vt:lpstr>
      <vt:lpstr>Электричество очень опасно</vt:lpstr>
      <vt:lpstr>Дидактическая игра: «Свет бывает разный» </vt:lpstr>
      <vt:lpstr>Эксперементируем со светом</vt:lpstr>
      <vt:lpstr>     Если подойти поближе к стене, лучи стали короче и световой круг стал больше.</vt:lpstr>
      <vt:lpstr>Зеркало отражает свет</vt:lpstr>
      <vt:lpstr>«Звёздное небо» Направление лучей можно изменить с помощью отражения.  </vt:lpstr>
      <vt:lpstr>«Свет и тень» </vt:lpstr>
      <vt:lpstr>«Тень бывает разная» </vt:lpstr>
      <vt:lpstr>Театр теней</vt:lpstr>
      <vt:lpstr>Домашнее задание Просмотр мультфильма «Фиксики – Электричество»  </vt:lpstr>
      <vt:lpstr>Поделка из бумаги  «Фонарик»</vt:lpstr>
      <vt:lpstr>Настольная игра «Источник света»</vt:lpstr>
      <vt:lpstr>Вывод: Изучив, что такое свет, откуда он берётся, проведя исследование мы познакомились  со свойствами световых лучей. Световые лучи рассеиваются, отражаются, можно управлять направлением света. Если свет встречает препятствие образуется тень, но если препятствие прозрачное лучи проникают и тень образуется бледного цвета.  Сколько лучей светит столько и теней.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бюджетное дошкольное образовательное учреждение «Первомайский детский сад» Первомайского района Тамбовской области»</dc:title>
  <cp:lastModifiedBy>RePack by Diakov</cp:lastModifiedBy>
  <cp:revision>88</cp:revision>
  <dcterms:modified xsi:type="dcterms:W3CDTF">2021-04-05T19:17:32Z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850613</vt:lpwstr>
  </property>
  <property fmtid="{D5CDD505-2E9C-101B-9397-08002B2CF9AE}" name="NXPowerLiteSettings" pid="3">
    <vt:lpwstr>C7000400038000</vt:lpwstr>
  </property>
  <property fmtid="{D5CDD505-2E9C-101B-9397-08002B2CF9AE}" name="NXPowerLiteVersion" pid="4">
    <vt:lpwstr>S9.0.3</vt:lpwstr>
  </property>
</Properties>
</file>