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6" r:id="rId2"/>
    <p:sldId id="301" r:id="rId3"/>
    <p:sldId id="260" r:id="rId4"/>
    <p:sldId id="262" r:id="rId5"/>
    <p:sldId id="263" r:id="rId6"/>
    <p:sldId id="268" r:id="rId7"/>
    <p:sldId id="269" r:id="rId8"/>
    <p:sldId id="302" r:id="rId9"/>
    <p:sldId id="261" r:id="rId10"/>
    <p:sldId id="277" r:id="rId11"/>
    <p:sldId id="279" r:id="rId12"/>
    <p:sldId id="278" r:id="rId13"/>
    <p:sldId id="309" r:id="rId14"/>
    <p:sldId id="311" r:id="rId15"/>
    <p:sldId id="281" r:id="rId16"/>
    <p:sldId id="280" r:id="rId17"/>
    <p:sldId id="293" r:id="rId18"/>
    <p:sldId id="310" r:id="rId19"/>
    <p:sldId id="283" r:id="rId20"/>
    <p:sldId id="282" r:id="rId21"/>
    <p:sldId id="285" r:id="rId22"/>
    <p:sldId id="287" r:id="rId23"/>
    <p:sldId id="290" r:id="rId24"/>
    <p:sldId id="292" r:id="rId25"/>
    <p:sldId id="295" r:id="rId26"/>
    <p:sldId id="303" r:id="rId27"/>
    <p:sldId id="298" r:id="rId28"/>
    <p:sldId id="312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0" autoAdjust="0"/>
    <p:restoredTop sz="94624" autoAdjust="0"/>
  </p:normalViewPr>
  <p:slideViewPr>
    <p:cSldViewPr>
      <p:cViewPr varScale="1">
        <p:scale>
          <a:sx n="74" d="100"/>
          <a:sy n="74" d="100"/>
        </p:scale>
        <p:origin x="1446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C669-B9B7-4BDF-8F94-F0E1AF63306C}" type="datetimeFigureOut">
              <a:rPr lang="ru-RU" smtClean="0"/>
              <a:pPr/>
              <a:t>23.05.2021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3AA114-F0AC-40D6-ADE6-151B47C50EF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6789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3AA114-F0AC-40D6-ADE6-151B47C50EF1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58593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23.05.2021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23.05.2021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23.05.2021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23.05.2021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23.05.2021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23.05.2021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23.05.2021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23.05.2021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23.05.2021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23.05.2021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23.05.2021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23.05.2021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3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microsoft.com/office/2007/relationships/hdphoto" Target="../media/hdphoto2.wdp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3" Type="http://schemas.microsoft.com/office/2007/relationships/hdphoto" Target="../media/hdphoto3.wdp"/><Relationship Id="rId7" Type="http://schemas.microsoft.com/office/2007/relationships/hdphoto" Target="../media/hdphoto6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Relationship Id="rId9" Type="http://schemas.openxmlformats.org/officeDocument/2006/relationships/image" Target="../media/image40.jpeg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7" Type="http://schemas.openxmlformats.org/officeDocument/2006/relationships/image" Target="../media/image46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27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7" Type="http://schemas.openxmlformats.org/officeDocument/2006/relationships/image" Target="../media/image11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:\ФОНЫ ПРЕЗЕНТАЦИЙ\0fc26b21e0f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8996" y="-38945"/>
            <a:ext cx="9302996" cy="6896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 rot="21009836">
            <a:off x="85123" y="451648"/>
            <a:ext cx="419787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МБДОУ детский сад «Золушка»</a:t>
            </a:r>
            <a:endParaRPr lang="ru-RU" sz="2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 rot="20987367">
            <a:off x="96018" y="2171372"/>
            <a:ext cx="494232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>
                <a:solidFill>
                  <a:srgbClr val="0070C0"/>
                </a:solidFill>
              </a:rPr>
              <a:t>Проект</a:t>
            </a:r>
            <a:endParaRPr lang="ru-RU" sz="3600" dirty="0">
              <a:solidFill>
                <a:srgbClr val="0070C0"/>
              </a:solidFill>
            </a:endParaRPr>
          </a:p>
          <a:p>
            <a:pPr algn="ctr"/>
            <a:r>
              <a:rPr lang="ru-RU" sz="3600" b="1" i="1" dirty="0">
                <a:solidFill>
                  <a:srgbClr val="00B050"/>
                </a:solidFill>
              </a:rPr>
              <a:t>«Наши пальчики </a:t>
            </a:r>
            <a:r>
              <a:rPr lang="ru-RU" sz="3600" b="1" i="1" dirty="0" smtClean="0">
                <a:solidFill>
                  <a:srgbClr val="00B050"/>
                </a:solidFill>
              </a:rPr>
              <a:t>танцуют»</a:t>
            </a:r>
            <a:endParaRPr lang="ru-RU" sz="3600" dirty="0">
              <a:solidFill>
                <a:srgbClr val="00B05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 rot="21009720">
            <a:off x="868481" y="4703479"/>
            <a:ext cx="401293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Подготовили воспитатели</a:t>
            </a:r>
          </a:p>
          <a:p>
            <a:pPr algn="ctr"/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группы№1 раннего возраста,            Дзус О.В, Титаренко А.А</a:t>
            </a:r>
          </a:p>
        </p:txBody>
      </p:sp>
    </p:spTree>
    <p:extLst>
      <p:ext uri="{BB962C8B-B14F-4D97-AF65-F5344CB8AC3E}">
        <p14:creationId xmlns:p14="http://schemas.microsoft.com/office/powerpoint/2010/main" val="37020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Home\Downloads\7659738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0552" y="3169897"/>
            <a:ext cx="182896" cy="51820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2952" y="3322297"/>
            <a:ext cx="182896" cy="518205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79512" y="188640"/>
            <a:ext cx="66784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Совмещая бочоночки по величине, дети вкладывают и накладывают их друг на друга в строгой последовательности. Эти упражнения очень результативны.​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1412776"/>
            <a:ext cx="2664296" cy="280831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84742" y="2472817"/>
            <a:ext cx="2996512" cy="3024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3512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Home\Downloads\8181528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79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83568" y="161621"/>
            <a:ext cx="52565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играх с пирамидками дети надевают колечки по убывающей величине.​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762" y="746396"/>
            <a:ext cx="3318158" cy="333067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1472" y="1844824"/>
            <a:ext cx="3384376" cy="2736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9872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Home\Downloads\4221955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-2738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23528" y="157393"/>
            <a:ext cx="6534472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/>
              <a:t>Используя занимательные коробки, дети проталкивают плоскостные предметы, совпадающие по конфигурации с фигурными отверстиями. Именно игры, направленные на сравнение формы, тоже очень популярны и результативны</a:t>
            </a:r>
            <a:r>
              <a:rPr lang="ru-RU" dirty="0"/>
              <a:t>. ​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985453"/>
            <a:ext cx="4248472" cy="365476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75871" y="2105471"/>
            <a:ext cx="3024336" cy="2592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9407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:\ФОНЫ ПРЕЗЕНТАЦИЙ\Фоны для презентаций\3930315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83568" y="18864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Игры с открывающимися игрушками (матрешками) тоже очень интересны и полезны.​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111970"/>
            <a:ext cx="2664296" cy="266429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99384" y="2703803"/>
            <a:ext cx="2808312" cy="259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8109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:\ФОНЫ ПРЕЗЕНТАЦИЙ\Фоны для презентаций\708464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51520" y="188640"/>
            <a:ext cx="66064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Вкладывание в </a:t>
            </a:r>
            <a:r>
              <a:rPr lang="ru-RU" dirty="0" err="1"/>
              <a:t>пазлы</a:t>
            </a:r>
            <a:r>
              <a:rPr lang="ru-RU" dirty="0"/>
              <a:t> плоскостных фигур, соотнося их с контуром рисунка, развивает внимание, мелкую моторику пальцев рук.​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023611"/>
            <a:ext cx="3888432" cy="309634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75751" y="2348880"/>
            <a:ext cx="3744416" cy="2679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8554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Home\Downloads\7659738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23528" y="44624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Для развития мелко – моторных навыков так же подходят игры - шнуровки. Тренируясь шнуровать, малыш не только овладевает этим простым навыком, но и совершенствует устную речь.​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528" y="1521952"/>
            <a:ext cx="2809328" cy="284315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1960" y="1683388"/>
            <a:ext cx="2952328" cy="252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3119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Home\Downloads\1600241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51520" y="44624"/>
            <a:ext cx="66064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Игры со строительным материалом (конструктором) имеют большое значение в развитии движения всей кисти, развивают восприятие и мышление.​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13259" y="1178186"/>
            <a:ext cx="3672408" cy="321982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984" y="1412776"/>
            <a:ext cx="3582144" cy="3024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8545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Home\Downloads\8181528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297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23528" y="212391"/>
            <a:ext cx="65344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Формирование моторики в </a:t>
            </a:r>
            <a:r>
              <a:rPr lang="ru-RU" dirty="0" err="1"/>
              <a:t>изодеятельности</a:t>
            </a:r>
            <a:r>
              <a:rPr lang="ru-RU" dirty="0"/>
              <a:t> (рисовании).​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966" y="762825"/>
            <a:ext cx="3003798" cy="345638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66433" y="1700808"/>
            <a:ext cx="3435846" cy="3168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4266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:\ФОНЫ ПРЕЗЕНТАЦИЙ\Фоны для презентаций\3930315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84063"/>
            <a:ext cx="9144000" cy="6773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79512" y="98913"/>
            <a:ext cx="66784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Хорошим средством для развития движений пальцев рук является «пальчиковый театр»​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844157"/>
            <a:ext cx="2657968" cy="280831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482738" y="869508"/>
            <a:ext cx="2664296" cy="248577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797674" y="3687807"/>
            <a:ext cx="2592010" cy="2499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370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Home\Downloads\8181528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796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51520" y="116633"/>
            <a:ext cx="66064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Хорошим средством для развития движений пальцев рук является </a:t>
            </a:r>
            <a:r>
              <a:rPr lang="ru-RU" dirty="0" smtClean="0"/>
              <a:t>«сухой бассейн»​.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40447" y="882115"/>
            <a:ext cx="3314108" cy="307580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530881" y="1337345"/>
            <a:ext cx="3717032" cy="3291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8553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:\ФОНЫ ПРЕЗЕНТАЦИЙ\Фоны для презентаций\3930315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55576" y="908720"/>
            <a:ext cx="6840760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«Истоки способностей и 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дарований детей </a:t>
            </a: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– на кончиках их пальцев.</a:t>
            </a:r>
          </a:p>
          <a:p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Чем больше уверенности в движениях</a:t>
            </a:r>
          </a:p>
          <a:p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детской руки, тем тоньше взаимодействие руки с орудием труда, сложнее движения,</a:t>
            </a:r>
          </a:p>
          <a:p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ярче творческая стихия детского разума.</a:t>
            </a:r>
          </a:p>
          <a:p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 чем больше мастерства в детской руке, тем ребенок умнее…»</a:t>
            </a:r>
          </a:p>
          <a:p>
            <a:pPr algn="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r"/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В.А. Сухомлинский</a:t>
            </a:r>
          </a:p>
        </p:txBody>
      </p:sp>
    </p:spTree>
    <p:extLst>
      <p:ext uri="{BB962C8B-B14F-4D97-AF65-F5344CB8AC3E}">
        <p14:creationId xmlns:p14="http://schemas.microsoft.com/office/powerpoint/2010/main" val="958052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Home\Downloads\8181528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79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Home\Downloads\4221955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7544" y="188640"/>
            <a:ext cx="36733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>
                <a:solidFill>
                  <a:srgbClr val="FF0000"/>
                </a:solidFill>
              </a:rPr>
              <a:t>Массажная дорожка «Винни Пух»</a:t>
            </a:r>
          </a:p>
        </p:txBody>
      </p:sp>
      <p:pic>
        <p:nvPicPr>
          <p:cNvPr id="5" name="Рисунок 4" descr="C:\Users\Home\Desktop\Альбина\2\1\DSC02639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1196752"/>
            <a:ext cx="5760640" cy="46366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Picture 3" descr="C:\Users\Home\Downloads\76597384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251520" y="188640"/>
            <a:ext cx="597666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/>
              <a:t>Для развития речи, внимания и мелкой моторики </a:t>
            </a:r>
            <a:r>
              <a:rPr lang="ru-RU" sz="1600" dirty="0" smtClean="0"/>
              <a:t>проводятся </a:t>
            </a:r>
            <a:r>
              <a:rPr lang="ru-RU" sz="1600" dirty="0"/>
              <a:t>массаж ладошек с </a:t>
            </a:r>
            <a:r>
              <a:rPr lang="ru-RU" sz="1600" dirty="0" smtClean="0"/>
              <a:t>мячами Су-</a:t>
            </a:r>
            <a:r>
              <a:rPr lang="ru-RU" sz="1600" dirty="0" err="1" smtClean="0"/>
              <a:t>Джок</a:t>
            </a:r>
            <a:r>
              <a:rPr lang="ru-RU" sz="1600" dirty="0" smtClean="0"/>
              <a:t>, и пальчиковые </a:t>
            </a:r>
            <a:r>
              <a:rPr lang="ru-RU" sz="1600" dirty="0"/>
              <a:t>игры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591945" y="1711077"/>
            <a:ext cx="3384376" cy="343584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7928" y="1556792"/>
            <a:ext cx="3003798" cy="3384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8152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Home\Downloads\8181528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2952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1520" y="116632"/>
            <a:ext cx="543609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Изготовлен </a:t>
            </a:r>
            <a:r>
              <a:rPr lang="ru-RU" dirty="0" err="1" smtClean="0"/>
              <a:t>Лэпбук</a:t>
            </a:r>
            <a:r>
              <a:rPr lang="ru-RU" dirty="0" smtClean="0"/>
              <a:t> </a:t>
            </a:r>
            <a:r>
              <a:rPr lang="ru-RU" dirty="0"/>
              <a:t>"Мир </a:t>
            </a:r>
            <a:r>
              <a:rPr lang="ru-RU" dirty="0" err="1"/>
              <a:t>сенсорики</a:t>
            </a:r>
            <a:r>
              <a:rPr lang="ru-RU" dirty="0"/>
              <a:t>" позволяет </a:t>
            </a:r>
            <a:r>
              <a:rPr lang="ru-RU" dirty="0" smtClean="0"/>
              <a:t>формировать </a:t>
            </a:r>
            <a:r>
              <a:rPr lang="ru-RU" dirty="0"/>
              <a:t>у детей знания о сенсорных эталонах, развивать мелкую моторику, мышление, воображение, речь, тактильное и пространственное восприятие,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1593960"/>
            <a:ext cx="3396790" cy="309634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89223" y="1431360"/>
            <a:ext cx="3075806" cy="3995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9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Home\Downloads\1600241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971600" y="188640"/>
            <a:ext cx="334714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Дидактические игры </a:t>
            </a:r>
            <a:endParaRPr 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268760"/>
            <a:ext cx="1944216" cy="216024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3468" y="1331387"/>
            <a:ext cx="2267024" cy="201622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6096" y="1484784"/>
            <a:ext cx="2318494" cy="223224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864300" y="3690916"/>
            <a:ext cx="2016224" cy="242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3423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Home\Downloads\4221955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16632" y="116632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038152" y="238663"/>
            <a:ext cx="36926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ea typeface="BatangChe" pitchFamily="49" charset="-127"/>
                <a:cs typeface="Times New Roman" pitchFamily="18" charset="0"/>
              </a:rPr>
              <a:t>Работа с родителями: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ea typeface="BatangChe" pitchFamily="49" charset="-127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908720"/>
            <a:ext cx="5886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Консультация </a:t>
            </a:r>
            <a:r>
              <a:rPr lang="ru-RU" b="1" dirty="0"/>
              <a:t>для родителей </a:t>
            </a:r>
            <a:r>
              <a:rPr lang="ru-RU" dirty="0"/>
              <a:t>« Развитие речи детей посредством мелкой моторики рук». 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38152" y="1412777"/>
            <a:ext cx="58198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Папка </a:t>
            </a:r>
            <a:r>
              <a:rPr lang="ru-RU" b="1" dirty="0"/>
              <a:t>– </a:t>
            </a:r>
            <a:r>
              <a:rPr lang="ru-RU" b="1" dirty="0" smtClean="0"/>
              <a:t>передвижка </a:t>
            </a:r>
            <a:r>
              <a:rPr lang="ru-RU" dirty="0"/>
              <a:t>«Чтобы четко говорить, надо с пальцами дружить». </a:t>
            </a:r>
            <a:endParaRPr lang="ru-RU" dirty="0" smtClean="0"/>
          </a:p>
          <a:p>
            <a:r>
              <a:rPr lang="ru-RU" b="1" dirty="0" smtClean="0"/>
              <a:t>Букле</a:t>
            </a:r>
            <a:r>
              <a:rPr lang="ru-RU" dirty="0" smtClean="0"/>
              <a:t>т «Играя, развиваем речевую </a:t>
            </a:r>
            <a:r>
              <a:rPr lang="ru-RU" dirty="0" err="1" smtClean="0"/>
              <a:t>симстему</a:t>
            </a:r>
            <a:r>
              <a:rPr lang="ru-RU" dirty="0" smtClean="0"/>
              <a:t> детей посредством развития мелкой моторики рук».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2852936"/>
            <a:ext cx="3096344" cy="201535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48076" y="2852936"/>
            <a:ext cx="3312368" cy="1959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3978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Home\Downloads\7659738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51520" y="332656"/>
            <a:ext cx="66064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Буклет «Играя, развиваем речевую </a:t>
            </a:r>
            <a:r>
              <a:rPr lang="ru-RU" dirty="0" err="1"/>
              <a:t>симстему</a:t>
            </a:r>
            <a:r>
              <a:rPr lang="ru-RU" dirty="0"/>
              <a:t> детей посредством развития мелкой моторики рук».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54096" y="1371340"/>
            <a:ext cx="2450015" cy="209736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1920" y="1089899"/>
            <a:ext cx="2403648" cy="252028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570055" y="3727303"/>
            <a:ext cx="2736300" cy="257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694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Home\Downloads\1600241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-1712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467544" y="238663"/>
            <a:ext cx="546419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ea typeface="BatangChe" pitchFamily="49" charset="-127"/>
                <a:cs typeface="Times New Roman" pitchFamily="18" charset="0"/>
              </a:rPr>
              <a:t>Работа с коллегами:</a:t>
            </a:r>
          </a:p>
          <a:p>
            <a:pPr algn="ctr"/>
            <a:endParaRPr lang="ru-RU" sz="2800" b="1" dirty="0">
              <a:solidFill>
                <a:srgbClr val="FF0000"/>
              </a:solidFill>
              <a:latin typeface="Times New Roman" pitchFamily="18" charset="0"/>
              <a:ea typeface="BatangChe" pitchFamily="49" charset="-127"/>
              <a:cs typeface="Times New Roman" pitchFamily="18" charset="0"/>
            </a:endParaRPr>
          </a:p>
          <a:p>
            <a:pPr algn="ctr"/>
            <a:endParaRPr lang="ru-RU" sz="2800" b="1" dirty="0" smtClean="0">
              <a:solidFill>
                <a:srgbClr val="FF0000"/>
              </a:solidFill>
              <a:latin typeface="Times New Roman" pitchFamily="18" charset="0"/>
              <a:ea typeface="BatangChe" pitchFamily="49" charset="-127"/>
              <a:cs typeface="Times New Roman" pitchFamily="18" charset="0"/>
            </a:endParaRPr>
          </a:p>
          <a:p>
            <a:pPr algn="ctr"/>
            <a:r>
              <a:rPr lang="ru-RU" b="1" dirty="0" smtClean="0">
                <a:latin typeface="Times New Roman" pitchFamily="18" charset="0"/>
                <a:ea typeface="BatangChe" pitchFamily="49" charset="-127"/>
                <a:cs typeface="Times New Roman" pitchFamily="18" charset="0"/>
              </a:rPr>
              <a:t>Памятка для воспитателе на тему: «Сенсорное воспитание детей раннего возраста». </a:t>
            </a:r>
            <a:endParaRPr lang="ru-RU" b="1" dirty="0">
              <a:latin typeface="Times New Roman" pitchFamily="18" charset="0"/>
              <a:ea typeface="BatangChe" pitchFamily="49" charset="-127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9484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:\ФОНЫ ПРЕЗЕНТАЦИЙ\Фоны для презентаций\708464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07504" y="404664"/>
            <a:ext cx="4032448" cy="36004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003669" y="1765083"/>
            <a:ext cx="3708412" cy="3435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5864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Home\Downloads\4221955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13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67545" y="188640"/>
            <a:ext cx="7355720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ea typeface="BatangChe" pitchFamily="49" charset="-127"/>
                <a:cs typeface="Times New Roman" pitchFamily="18" charset="0"/>
              </a:rPr>
              <a:t>Результативность:</a:t>
            </a:r>
          </a:p>
          <a:p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2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детей повысился интерес к различным упражнениям, 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играм </a:t>
            </a:r>
            <a:r>
              <a:rPr lang="ru-RU" sz="2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 мелкими предметами, тренажёрами; дети с удовольствием стали использовать пальчиковые игры в своей деятельности, сочетая их с </a:t>
            </a:r>
            <a:r>
              <a:rPr lang="ru-RU" sz="24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речевой </a:t>
            </a:r>
            <a:r>
              <a:rPr lang="ru-RU" sz="240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активность; </a:t>
            </a:r>
            <a:r>
              <a:rPr lang="ru-RU" sz="2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родители утвердились в значимости развития ручной умелости.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67545" y="2780928"/>
            <a:ext cx="7560837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ea typeface="BatangChe" pitchFamily="49" charset="-127"/>
                <a:cs typeface="Times New Roman" pitchFamily="18" charset="0"/>
              </a:rPr>
              <a:t>Вывод:</a:t>
            </a:r>
          </a:p>
          <a:p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Подбор </a:t>
            </a:r>
            <a:r>
              <a:rPr lang="ru-RU" sz="2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дидактических 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пособий, проведение развивающих  </a:t>
            </a:r>
            <a:r>
              <a:rPr lang="ru-RU" sz="2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пальчиковых игр дал положительный результат в работе по развитию мелкой моторики детей дошкольного возраста.</a:t>
            </a:r>
          </a:p>
        </p:txBody>
      </p:sp>
    </p:spTree>
    <p:extLst>
      <p:ext uri="{BB962C8B-B14F-4D97-AF65-F5344CB8AC3E}">
        <p14:creationId xmlns:p14="http://schemas.microsoft.com/office/powerpoint/2010/main" val="649744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6632"/>
            <a:ext cx="9144000" cy="6408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2469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Home\Downloads\8181528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9473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995748" y="123485"/>
            <a:ext cx="248183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ea typeface="BatangChe" pitchFamily="49" charset="-127"/>
                <a:cs typeface="Times New Roman" pitchFamily="18" charset="0"/>
              </a:rPr>
              <a:t>Актуальность</a:t>
            </a:r>
          </a:p>
        </p:txBody>
      </p:sp>
      <p:pic>
        <p:nvPicPr>
          <p:cNvPr id="7" name="Picture 2" descr="C:\Users\Home\Desktop\конкурс по англ яыку\i (8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72397" y="4725144"/>
            <a:ext cx="1228725" cy="1728191"/>
          </a:xfrm>
          <a:prstGeom prst="rect">
            <a:avLst/>
          </a:prstGeom>
          <a:noFill/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11560" y="639859"/>
            <a:ext cx="676875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 smtClean="0">
                <a:solidFill>
                  <a:srgbClr val="7030A0"/>
                </a:solidFill>
              </a:rPr>
              <a:t>                </a:t>
            </a: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«Рука – это своего рода внешний мозг» </a:t>
            </a:r>
            <a:endParaRPr lang="ru-RU" sz="20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Кант     </a:t>
            </a:r>
          </a:p>
          <a:p>
            <a:r>
              <a:rPr lang="ru-RU" sz="2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 детей раннего возраста довольно часто наблюдается задержка в развитии речи, хотя они </a:t>
            </a: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здоровы. Актуальность нашей </a:t>
            </a:r>
            <a:r>
              <a:rPr lang="ru-RU" sz="2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работы заключается в целенаправленной и систематической работе по развитию мелкой моторике с детьми раннего возраста с использованием игровых пособий, пальчиковой гимнастики, дидактических игр и игровых </a:t>
            </a: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упражнений. </a:t>
            </a:r>
            <a:r>
              <a:rPr lang="ru-RU" sz="2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Вся проводимая работа способствует формированию интеллектуальных способностей, речевой деятельности, а самое главное – сохранению психического и физического развития ребёнка</a:t>
            </a: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2903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Home\Downloads\4221955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691680" y="82034"/>
            <a:ext cx="30825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ea typeface="BatangChe" pitchFamily="49" charset="-127"/>
                <a:cs typeface="Times New Roman" pitchFamily="18" charset="0"/>
              </a:rPr>
              <a:t>Паспорт проекта: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507653"/>
            <a:ext cx="6984776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 проекта</a:t>
            </a:r>
            <a:r>
              <a:rPr lang="ru-RU" sz="20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Разработать систему работы по развитию мелкой моторики рук детей 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раннего возраста </a:t>
            </a:r>
            <a: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процессе разнообразной игровой деятельности детей  и использовании игровых пособий.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41082" y="1794746"/>
            <a:ext cx="8091358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Задачи проекта</a:t>
            </a:r>
            <a:r>
              <a:rPr lang="ru-RU" sz="20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285750" lvl="0" indent="-285750">
              <a:buFont typeface="Wingdings" pitchFamily="2" charset="2"/>
              <a:buChar char="v"/>
            </a:pP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Разработать </a:t>
            </a:r>
            <a: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перспективный план  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работы.</a:t>
            </a:r>
            <a:endParaRPr lang="ru-RU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Font typeface="Wingdings" pitchFamily="2" charset="2"/>
              <a:buChar char="v"/>
            </a:pPr>
            <a: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Приобрести игровые 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пособия к пальчиковым играм.</a:t>
            </a:r>
            <a:endParaRPr lang="ru-RU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Font typeface="Wingdings" pitchFamily="2" charset="2"/>
              <a:buChar char="v"/>
            </a:pPr>
            <a: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Разработать картотеку пальчиковых игр.</a:t>
            </a:r>
          </a:p>
          <a:p>
            <a:pPr marL="285750" lvl="0" indent="-285750">
              <a:buFont typeface="Wingdings" pitchFamily="2" charset="2"/>
              <a:buChar char="v"/>
            </a:pPr>
            <a: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Пополнить предметно-развивающую среду 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группы.</a:t>
            </a:r>
            <a:endParaRPr lang="ru-RU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Font typeface="Wingdings" pitchFamily="2" charset="2"/>
              <a:buChar char="v"/>
            </a:pPr>
            <a: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Развивать мелкую моторику пальцев кистей рук.</a:t>
            </a:r>
          </a:p>
          <a:p>
            <a:pPr marL="285750" lvl="0" indent="-285750">
              <a:buFont typeface="Wingdings" pitchFamily="2" charset="2"/>
              <a:buChar char="v"/>
            </a:pPr>
            <a: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Развивать и активизировать словарный запас 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детей</a:t>
            </a:r>
            <a: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85750" lvl="0" indent="-285750">
              <a:buFont typeface="Wingdings" pitchFamily="2" charset="2"/>
              <a:buChar char="v"/>
            </a:pPr>
            <a: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Привлечь родителей к помощи по работе над данным проектом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1631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9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Home\Downloads\1600241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4932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99591" y="404664"/>
            <a:ext cx="6264697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Тип проекта: </a:t>
            </a: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игровой</a:t>
            </a:r>
            <a:r>
              <a:rPr lang="ru-RU" sz="2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 групповой, творческий, </a:t>
            </a: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практический.</a:t>
            </a:r>
          </a:p>
          <a:p>
            <a:endParaRPr lang="ru-RU" sz="2000" b="1" u="sng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времени реализации</a:t>
            </a:r>
            <a:r>
              <a:rPr lang="ru-RU" sz="2000" i="1" u="sng" dirty="0">
                <a:solidFill>
                  <a:srgbClr val="002060"/>
                </a:solidFill>
              </a:rPr>
              <a:t>:</a:t>
            </a:r>
            <a:r>
              <a:rPr lang="ru-RU" sz="2000" i="1" dirty="0">
                <a:solidFill>
                  <a:srgbClr val="7030A0"/>
                </a:solidFill>
              </a:rPr>
              <a:t> </a:t>
            </a:r>
            <a:r>
              <a:rPr lang="ru-RU" sz="2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долгосрочный</a:t>
            </a: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0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Участники проекта: </a:t>
            </a:r>
          </a:p>
          <a:p>
            <a:pPr marL="342900" lvl="0" indent="-342900"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воспитатели Дзус О.В, Титаренко А.А</a:t>
            </a:r>
            <a:endParaRPr lang="ru-RU" sz="20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buFont typeface="Wingdings" pitchFamily="2" charset="2"/>
              <a:buChar char="v"/>
            </a:pPr>
            <a:r>
              <a:rPr lang="ru-RU" sz="2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дети </a:t>
            </a: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раннего возраста</a:t>
            </a:r>
            <a:endParaRPr lang="ru-RU" sz="20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buFont typeface="Wingdings" pitchFamily="2" charset="2"/>
              <a:buChar char="v"/>
            </a:pPr>
            <a:r>
              <a:rPr lang="ru-RU" sz="2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родители детей группы</a:t>
            </a:r>
          </a:p>
          <a:p>
            <a:endParaRPr lang="ru-RU" sz="2000" b="1" u="sng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Сроки </a:t>
            </a:r>
            <a:r>
              <a:rPr lang="ru-RU" sz="20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реализации: </a:t>
            </a:r>
            <a:r>
              <a:rPr lang="ru-RU" sz="2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 учебный год (сентябрь-май</a:t>
            </a: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).</a:t>
            </a:r>
            <a:r>
              <a:rPr lang="ru-RU" sz="20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u="sng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b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Форма </a:t>
            </a:r>
            <a:r>
              <a:rPr lang="ru-RU" sz="20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представления:</a:t>
            </a:r>
            <a:r>
              <a:rPr lang="ru-RU" sz="2000" i="1" u="sng" dirty="0">
                <a:solidFill>
                  <a:srgbClr val="002060"/>
                </a:solidFill>
              </a:rPr>
              <a:t> </a:t>
            </a:r>
            <a:r>
              <a:rPr lang="ru-RU" sz="2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слайдовая презентация.</a:t>
            </a:r>
          </a:p>
          <a:p>
            <a:endParaRPr lang="ru-RU" sz="20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0359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Home\Downloads\4221955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949524" y="82021"/>
            <a:ext cx="47779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ea typeface="BatangChe" pitchFamily="49" charset="-127"/>
                <a:cs typeface="Times New Roman" pitchFamily="18" charset="0"/>
              </a:rPr>
              <a:t>Этапы реализации проекта: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31918" y="578715"/>
            <a:ext cx="739646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l </a:t>
            </a:r>
            <a:r>
              <a:rPr lang="ru-RU" sz="20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этап – </a:t>
            </a:r>
            <a:r>
              <a:rPr lang="ru-RU" sz="20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подготовительный</a:t>
            </a:r>
          </a:p>
          <a:p>
            <a:endParaRPr lang="ru-RU" sz="2000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Подобрать и изучить соответствующую методическую литературу.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Составить картотеку игр для развития мелкой моторики.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Разработать перспективный план. 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Привлекать родителей к насыщению предметно – развивающей среды в группе.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Распределить развивающую среду по зонам. 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Приобрести  дидактические  пособия.</a:t>
            </a:r>
            <a:endParaRPr lang="ru-RU" sz="20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5480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Home\Downloads\1600241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62820" y="388695"/>
            <a:ext cx="724954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u="sng" dirty="0" smtClean="0">
                <a:solidFill>
                  <a:srgbClr val="002060"/>
                </a:solidFill>
              </a:rPr>
              <a:t> </a:t>
            </a:r>
            <a:r>
              <a:rPr lang="en-US" sz="20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II </a:t>
            </a:r>
            <a:r>
              <a:rPr lang="ru-RU" sz="20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этап – практический</a:t>
            </a:r>
          </a:p>
          <a:p>
            <a:pPr marL="342900" indent="-342900">
              <a:buFont typeface="Wingdings" pitchFamily="2" charset="2"/>
              <a:buChar char="v"/>
            </a:pPr>
            <a:endParaRPr lang="ru-RU" sz="20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Работу </a:t>
            </a:r>
            <a:r>
              <a:rPr lang="ru-RU" sz="2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 мелкой моторике проводить во всех воспитательно – образовательных </a:t>
            </a: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блоках.</a:t>
            </a:r>
            <a:endParaRPr lang="ru-RU" sz="20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Провести  </a:t>
            </a:r>
            <a:r>
              <a:rPr lang="ru-RU" sz="2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консультацию для родителей </a:t>
            </a: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 Развитие речи детей посредством мелкой моторики рук».                               Изготовить </a:t>
            </a:r>
            <a:r>
              <a:rPr lang="ru-RU" sz="2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папку – передвижку «Чтобы четко говорить, надо с пальцами дружить». </a:t>
            </a:r>
            <a:endParaRPr lang="ru-RU" sz="20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Провести консультацию  </a:t>
            </a:r>
            <a:r>
              <a:rPr lang="ru-RU" sz="2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для педагогов </a:t>
            </a: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«Сенсорное воспитание детей раннего возраста»</a:t>
            </a:r>
            <a:endParaRPr lang="ru-RU" sz="20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6604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:\ФОНЫ ПРЕЗЕНТАЦИЙ\Фоны для презентаций\3930315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83568" y="494410"/>
            <a:ext cx="612068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20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этап –заключительный</a:t>
            </a:r>
            <a:endParaRPr lang="ru-RU" sz="2000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v"/>
            </a:pPr>
            <a:endParaRPr lang="ru-RU" sz="20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Провести </a:t>
            </a:r>
            <a:r>
              <a:rPr lang="ru-RU" sz="2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диагностическое обследование детей по </a:t>
            </a: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развитию мелкой моторике детей  </a:t>
            </a:r>
            <a:r>
              <a:rPr lang="ru-RU" sz="2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конце  учебного года. 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Провести показ игры с использованием игровых пособий по развитию мелкой моторики. 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Организовать выставка методической литературы и игровых пособий по данной проблеме.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03754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Home\Downloads\8181528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93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23528" y="188640"/>
            <a:ext cx="6030416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dirty="0"/>
              <a:t>Работу </a:t>
            </a:r>
            <a:r>
              <a:rPr lang="ru-RU" sz="1100" b="1" dirty="0"/>
              <a:t>по развитию речи </a:t>
            </a:r>
            <a:r>
              <a:rPr lang="ru-RU" sz="1100" dirty="0"/>
              <a:t>мы проводим в течение всего дня – утром, во время физкультминуток, после сна. В своей работе используем игры, имеющие стихотворное и двигательное сопровождение. С этой целью используем как простые стихи и </a:t>
            </a:r>
            <a:r>
              <a:rPr lang="ru-RU" sz="1100" dirty="0" err="1"/>
              <a:t>потешки</a:t>
            </a:r>
            <a:r>
              <a:rPr lang="ru-RU" sz="1100" dirty="0"/>
              <a:t> («Сорока-сорока», «Ладушки-ладушки», «Идет коза рогатая» и др.), так и более сложные («Семья», «Мы капусту рубим» и др.). Они формируют у ребенка положительный эмоциональный настрой. Рифмованные подсказки к заданным движениям легко воспринимаются ребенком на слух, совершенствуют память, способность согласовывать движения и речь.​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15516" y="1520064"/>
            <a:ext cx="2088232" cy="187220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393069" y="1398898"/>
            <a:ext cx="2160240" cy="225927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943359" y="3803619"/>
            <a:ext cx="2168860" cy="285978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0753" y="1465913"/>
            <a:ext cx="2520280" cy="259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6434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1880</TotalTime>
  <Words>914</Words>
  <Application>Microsoft Office PowerPoint</Application>
  <PresentationFormat>Экран (4:3)</PresentationFormat>
  <Paragraphs>88</Paragraphs>
  <Slides>28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4" baseType="lpstr">
      <vt:lpstr>Arial</vt:lpstr>
      <vt:lpstr>BatangChe</vt:lpstr>
      <vt:lpstr>Calibri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Home</dc:creator>
  <cp:lastModifiedBy>Андрей Дзус</cp:lastModifiedBy>
  <cp:revision>136</cp:revision>
  <dcterms:created xsi:type="dcterms:W3CDTF">2014-11-11T11:57:23Z</dcterms:created>
  <dcterms:modified xsi:type="dcterms:W3CDTF">2021-05-23T14:17:58Z</dcterms:modified>
</cp:coreProperties>
</file>