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84" r:id="rId3"/>
    <p:sldId id="283" r:id="rId4"/>
    <p:sldId id="273" r:id="rId5"/>
    <p:sldId id="274" r:id="rId6"/>
    <p:sldId id="275" r:id="rId7"/>
    <p:sldId id="270" r:id="rId8"/>
    <p:sldId id="271" r:id="rId9"/>
    <p:sldId id="272" r:id="rId10"/>
    <p:sldId id="262" r:id="rId11"/>
    <p:sldId id="266" r:id="rId12"/>
    <p:sldId id="267" r:id="rId13"/>
    <p:sldId id="268" r:id="rId14"/>
    <p:sldId id="276" r:id="rId15"/>
    <p:sldId id="277" r:id="rId16"/>
    <p:sldId id="278" r:id="rId17"/>
    <p:sldId id="279" r:id="rId18"/>
    <p:sldId id="280" r:id="rId19"/>
    <p:sldId id="281" r:id="rId20"/>
    <p:sldId id="282" r:id="rId21"/>
    <p:sldId id="258" r:id="rId22"/>
    <p:sldId id="263" r:id="rId23"/>
    <p:sldId id="264" r:id="rId24"/>
    <p:sldId id="259" r:id="rId25"/>
    <p:sldId id="260" r:id="rId26"/>
    <p:sldId id="261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A12B8"/>
    <a:srgbClr val="632B8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6D9F66E-5EB9-4882-86FB-DCBF35E3C3E4}" styleName="Средний стиль 4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6D7C8-4B15-4476-AE32-F581F95A5713}" type="datetimeFigureOut">
              <a:rPr lang="ru-RU" smtClean="0"/>
              <a:pPr/>
              <a:t>13.04.2021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EC4B4-C8A6-4DFB-91BE-AF927AF312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geo.ru/samerica/per/" TargetMode="External"/><Relationship Id="rId13" Type="http://schemas.openxmlformats.org/officeDocument/2006/relationships/hyperlink" Target="http://worldgeo.ru/asia/kaz/" TargetMode="External"/><Relationship Id="rId18" Type="http://schemas.openxmlformats.org/officeDocument/2006/relationships/hyperlink" Target="http://worldgeo.ru/africa/cod/" TargetMode="External"/><Relationship Id="rId3" Type="http://schemas.openxmlformats.org/officeDocument/2006/relationships/hyperlink" Target="http://worldgeo.ru/africa/sdn/" TargetMode="External"/><Relationship Id="rId7" Type="http://schemas.openxmlformats.org/officeDocument/2006/relationships/hyperlink" Target="http://worldgeo.ru/asia/" TargetMode="External"/><Relationship Id="rId12" Type="http://schemas.openxmlformats.org/officeDocument/2006/relationships/hyperlink" Target="http://worldgeo.ru/namerica/" TargetMode="External"/><Relationship Id="rId17" Type="http://schemas.openxmlformats.org/officeDocument/2006/relationships/hyperlink" Target="http://worldgeo.ru/asia/khm/" TargetMode="External"/><Relationship Id="rId2" Type="http://schemas.openxmlformats.org/officeDocument/2006/relationships/hyperlink" Target="http://worldgeo.ru/africa/uga/" TargetMode="External"/><Relationship Id="rId16" Type="http://schemas.openxmlformats.org/officeDocument/2006/relationships/hyperlink" Target="http://worldgeo.ru/asia/lao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orldgeo.ru/asia/chn/" TargetMode="External"/><Relationship Id="rId11" Type="http://schemas.openxmlformats.org/officeDocument/2006/relationships/hyperlink" Target="http://worldgeo.ru/namerica/usa/" TargetMode="External"/><Relationship Id="rId5" Type="http://schemas.openxmlformats.org/officeDocument/2006/relationships/hyperlink" Target="http://worldgeo.ru/africa/" TargetMode="External"/><Relationship Id="rId15" Type="http://schemas.openxmlformats.org/officeDocument/2006/relationships/hyperlink" Target="http://worldgeo.ru/samerica/arg/" TargetMode="External"/><Relationship Id="rId10" Type="http://schemas.openxmlformats.org/officeDocument/2006/relationships/hyperlink" Target="http://worldgeo.ru/samerica/" TargetMode="External"/><Relationship Id="rId19" Type="http://schemas.openxmlformats.org/officeDocument/2006/relationships/hyperlink" Target="http://worldgeo.ru/namerica/can/" TargetMode="External"/><Relationship Id="rId4" Type="http://schemas.openxmlformats.org/officeDocument/2006/relationships/hyperlink" Target="http://worldgeo.ru/africa/egy/" TargetMode="External"/><Relationship Id="rId9" Type="http://schemas.openxmlformats.org/officeDocument/2006/relationships/hyperlink" Target="http://worldgeo.ru/samerica/bra/" TargetMode="External"/><Relationship Id="rId14" Type="http://schemas.openxmlformats.org/officeDocument/2006/relationships/hyperlink" Target="http://worldgeo.ru/russia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geo.ru/asia/" TargetMode="External"/><Relationship Id="rId13" Type="http://schemas.openxmlformats.org/officeDocument/2006/relationships/hyperlink" Target="http://worldgeo.ru/asia/mmr/" TargetMode="External"/><Relationship Id="rId18" Type="http://schemas.openxmlformats.org/officeDocument/2006/relationships/hyperlink" Target="http://worldgeo.ru/asia/tur/" TargetMode="External"/><Relationship Id="rId26" Type="http://schemas.openxmlformats.org/officeDocument/2006/relationships/hyperlink" Target="http://worldgeo.ru/asia/tjk/" TargetMode="External"/><Relationship Id="rId3" Type="http://schemas.openxmlformats.org/officeDocument/2006/relationships/hyperlink" Target="http://worldgeo.ru/africa/mli/" TargetMode="External"/><Relationship Id="rId21" Type="http://schemas.openxmlformats.org/officeDocument/2006/relationships/hyperlink" Target="http://worldgeo.ru/namerica/can/" TargetMode="External"/><Relationship Id="rId7" Type="http://schemas.openxmlformats.org/officeDocument/2006/relationships/hyperlink" Target="http://worldgeo.ru/russia/" TargetMode="External"/><Relationship Id="rId12" Type="http://schemas.openxmlformats.org/officeDocument/2006/relationships/hyperlink" Target="http://worldgeo.ru/asia/chn/" TargetMode="External"/><Relationship Id="rId17" Type="http://schemas.openxmlformats.org/officeDocument/2006/relationships/hyperlink" Target="http://worldgeo.ru/asia/pak/" TargetMode="External"/><Relationship Id="rId25" Type="http://schemas.openxmlformats.org/officeDocument/2006/relationships/hyperlink" Target="http://worldgeo.ru/asia/kgz/" TargetMode="External"/><Relationship Id="rId2" Type="http://schemas.openxmlformats.org/officeDocument/2006/relationships/hyperlink" Target="http://worldgeo.ru/africa/gin/" TargetMode="External"/><Relationship Id="rId16" Type="http://schemas.openxmlformats.org/officeDocument/2006/relationships/hyperlink" Target="http://worldgeo.ru/asia/ind/" TargetMode="External"/><Relationship Id="rId20" Type="http://schemas.openxmlformats.org/officeDocument/2006/relationships/hyperlink" Target="http://worldgeo.ru/asia/irq/" TargetMode="External"/><Relationship Id="rId29" Type="http://schemas.openxmlformats.org/officeDocument/2006/relationships/hyperlink" Target="http://worldgeo.ru/asia/bgd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orldgeo.ru/africa/" TargetMode="External"/><Relationship Id="rId11" Type="http://schemas.openxmlformats.org/officeDocument/2006/relationships/hyperlink" Target="http://worldgeo.ru/europe/" TargetMode="External"/><Relationship Id="rId24" Type="http://schemas.openxmlformats.org/officeDocument/2006/relationships/hyperlink" Target="http://worldgeo.ru/namerica/mex/" TargetMode="External"/><Relationship Id="rId5" Type="http://schemas.openxmlformats.org/officeDocument/2006/relationships/hyperlink" Target="http://worldgeo.ru/africa/nga/" TargetMode="External"/><Relationship Id="rId15" Type="http://schemas.openxmlformats.org/officeDocument/2006/relationships/hyperlink" Target="http://worldgeo.ru/samerica/" TargetMode="External"/><Relationship Id="rId23" Type="http://schemas.openxmlformats.org/officeDocument/2006/relationships/hyperlink" Target="http://worldgeo.ru/namerica/usa/" TargetMode="External"/><Relationship Id="rId28" Type="http://schemas.openxmlformats.org/officeDocument/2006/relationships/hyperlink" Target="http://worldgeo.ru/asia/kaz/" TargetMode="External"/><Relationship Id="rId10" Type="http://schemas.openxmlformats.org/officeDocument/2006/relationships/hyperlink" Target="http://worldgeo.ru/austok/" TargetMode="External"/><Relationship Id="rId19" Type="http://schemas.openxmlformats.org/officeDocument/2006/relationships/hyperlink" Target="http://worldgeo.ru/asia/syr/" TargetMode="External"/><Relationship Id="rId4" Type="http://schemas.openxmlformats.org/officeDocument/2006/relationships/hyperlink" Target="http://worldgeo.ru/africa/ner/" TargetMode="External"/><Relationship Id="rId9" Type="http://schemas.openxmlformats.org/officeDocument/2006/relationships/hyperlink" Target="http://worldgeo.ru/austok/aus/" TargetMode="External"/><Relationship Id="rId14" Type="http://schemas.openxmlformats.org/officeDocument/2006/relationships/hyperlink" Target="http://worldgeo.ru/samerica/bra/" TargetMode="External"/><Relationship Id="rId22" Type="http://schemas.openxmlformats.org/officeDocument/2006/relationships/hyperlink" Target="http://worldgeo.ru/namerica/" TargetMode="External"/><Relationship Id="rId27" Type="http://schemas.openxmlformats.org/officeDocument/2006/relationships/hyperlink" Target="http://worldgeo.ru/asia/uzb/" TargetMode="Externa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geo.ru/europe/bgr/" TargetMode="External"/><Relationship Id="rId13" Type="http://schemas.openxmlformats.org/officeDocument/2006/relationships/hyperlink" Target="http://worldgeo.ru/europe/ukr/" TargetMode="External"/><Relationship Id="rId18" Type="http://schemas.openxmlformats.org/officeDocument/2006/relationships/hyperlink" Target="http://worldgeo.ru/asia/ind/" TargetMode="External"/><Relationship Id="rId26" Type="http://schemas.openxmlformats.org/officeDocument/2006/relationships/hyperlink" Target="http://worldgeo.ru/samerica/" TargetMode="External"/><Relationship Id="rId3" Type="http://schemas.openxmlformats.org/officeDocument/2006/relationships/hyperlink" Target="http://worldgeo.ru/austok/" TargetMode="External"/><Relationship Id="rId21" Type="http://schemas.openxmlformats.org/officeDocument/2006/relationships/hyperlink" Target="http://worldgeo.ru/africa/zmb/" TargetMode="External"/><Relationship Id="rId34" Type="http://schemas.openxmlformats.org/officeDocument/2006/relationships/hyperlink" Target="http://worldgeo.ru/asia/kaz/" TargetMode="External"/><Relationship Id="rId7" Type="http://schemas.openxmlformats.org/officeDocument/2006/relationships/hyperlink" Target="http://worldgeo.ru/europe/hun/" TargetMode="External"/><Relationship Id="rId12" Type="http://schemas.openxmlformats.org/officeDocument/2006/relationships/hyperlink" Target="http://worldgeo.ru/europe/mda/" TargetMode="External"/><Relationship Id="rId17" Type="http://schemas.openxmlformats.org/officeDocument/2006/relationships/hyperlink" Target="http://worldgeo.ru/namerica/" TargetMode="External"/><Relationship Id="rId25" Type="http://schemas.openxmlformats.org/officeDocument/2006/relationships/hyperlink" Target="http://worldgeo.ru/samerica/bra/" TargetMode="External"/><Relationship Id="rId33" Type="http://schemas.openxmlformats.org/officeDocument/2006/relationships/hyperlink" Target="http://worldgeo.ru/russia/" TargetMode="External"/><Relationship Id="rId2" Type="http://schemas.openxmlformats.org/officeDocument/2006/relationships/hyperlink" Target="http://worldgeo.ru/austok/aus/" TargetMode="External"/><Relationship Id="rId16" Type="http://schemas.openxmlformats.org/officeDocument/2006/relationships/hyperlink" Target="http://worldgeo.ru/namerica/usa/" TargetMode="External"/><Relationship Id="rId20" Type="http://schemas.openxmlformats.org/officeDocument/2006/relationships/hyperlink" Target="http://worldgeo.ru/asia/" TargetMode="External"/><Relationship Id="rId29" Type="http://schemas.openxmlformats.org/officeDocument/2006/relationships/hyperlink" Target="http://worldgeo.ru/asia/tkm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orldgeo.ru/europe/svk/" TargetMode="External"/><Relationship Id="rId11" Type="http://schemas.openxmlformats.org/officeDocument/2006/relationships/hyperlink" Target="http://worldgeo.ru/europe/rom/" TargetMode="External"/><Relationship Id="rId24" Type="http://schemas.openxmlformats.org/officeDocument/2006/relationships/hyperlink" Target="http://worldgeo.ru/africa/" TargetMode="External"/><Relationship Id="rId32" Type="http://schemas.openxmlformats.org/officeDocument/2006/relationships/hyperlink" Target="http://worldgeo.ru/africa/som/" TargetMode="External"/><Relationship Id="rId5" Type="http://schemas.openxmlformats.org/officeDocument/2006/relationships/hyperlink" Target="http://worldgeo.ru/europe/aut/" TargetMode="External"/><Relationship Id="rId15" Type="http://schemas.openxmlformats.org/officeDocument/2006/relationships/hyperlink" Target="http://worldgeo.ru/namerica/can/" TargetMode="External"/><Relationship Id="rId23" Type="http://schemas.openxmlformats.org/officeDocument/2006/relationships/hyperlink" Target="http://worldgeo.ru/africa/moz/" TargetMode="External"/><Relationship Id="rId28" Type="http://schemas.openxmlformats.org/officeDocument/2006/relationships/hyperlink" Target="http://worldgeo.ru/asia/tjk/" TargetMode="External"/><Relationship Id="rId10" Type="http://schemas.openxmlformats.org/officeDocument/2006/relationships/hyperlink" Target="http://worldgeo.ru/europe/srb/" TargetMode="External"/><Relationship Id="rId19" Type="http://schemas.openxmlformats.org/officeDocument/2006/relationships/hyperlink" Target="http://worldgeo.ru/asia/bgd/" TargetMode="External"/><Relationship Id="rId31" Type="http://schemas.openxmlformats.org/officeDocument/2006/relationships/hyperlink" Target="http://worldgeo.ru/africa/eth/" TargetMode="External"/><Relationship Id="rId4" Type="http://schemas.openxmlformats.org/officeDocument/2006/relationships/hyperlink" Target="http://worldgeo.ru/europe/deu/" TargetMode="External"/><Relationship Id="rId9" Type="http://schemas.openxmlformats.org/officeDocument/2006/relationships/hyperlink" Target="http://worldgeo.ru/europe/hrv/" TargetMode="External"/><Relationship Id="rId14" Type="http://schemas.openxmlformats.org/officeDocument/2006/relationships/hyperlink" Target="http://worldgeo.ru/europe/" TargetMode="External"/><Relationship Id="rId22" Type="http://schemas.openxmlformats.org/officeDocument/2006/relationships/hyperlink" Target="http://worldgeo.ru/africa/ago/" TargetMode="External"/><Relationship Id="rId27" Type="http://schemas.openxmlformats.org/officeDocument/2006/relationships/hyperlink" Target="http://worldgeo.ru/samerica/ven/" TargetMode="External"/><Relationship Id="rId30" Type="http://schemas.openxmlformats.org/officeDocument/2006/relationships/hyperlink" Target="http://worldgeo.ru/asia/uzb/" TargetMode="Externa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orldgeo.ru/europe/ukr/" TargetMode="External"/><Relationship Id="rId13" Type="http://schemas.openxmlformats.org/officeDocument/2006/relationships/hyperlink" Target="http://worldgeo.ru/namerica/can/" TargetMode="External"/><Relationship Id="rId18" Type="http://schemas.openxmlformats.org/officeDocument/2006/relationships/hyperlink" Target="http://worldgeo.ru/asia/irq/" TargetMode="External"/><Relationship Id="rId3" Type="http://schemas.openxmlformats.org/officeDocument/2006/relationships/hyperlink" Target="http://worldgeo.ru/namerica/mex/" TargetMode="External"/><Relationship Id="rId7" Type="http://schemas.openxmlformats.org/officeDocument/2006/relationships/hyperlink" Target="http://worldgeo.ru/europe/blr/" TargetMode="External"/><Relationship Id="rId12" Type="http://schemas.openxmlformats.org/officeDocument/2006/relationships/hyperlink" Target="http://worldgeo.ru/asia/kaz/" TargetMode="External"/><Relationship Id="rId17" Type="http://schemas.openxmlformats.org/officeDocument/2006/relationships/hyperlink" Target="http://worldgeo.ru/asia/tur/" TargetMode="External"/><Relationship Id="rId2" Type="http://schemas.openxmlformats.org/officeDocument/2006/relationships/hyperlink" Target="http://worldgeo.ru/namerica/usa/" TargetMode="External"/><Relationship Id="rId16" Type="http://schemas.openxmlformats.org/officeDocument/2006/relationships/hyperlink" Target="http://worldgeo.ru/africa/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orldgeo.ru/asia/" TargetMode="External"/><Relationship Id="rId11" Type="http://schemas.openxmlformats.org/officeDocument/2006/relationships/hyperlink" Target="http://worldgeo.ru/asia/mmr/" TargetMode="External"/><Relationship Id="rId5" Type="http://schemas.openxmlformats.org/officeDocument/2006/relationships/hyperlink" Target="http://worldgeo.ru/russia/" TargetMode="External"/><Relationship Id="rId15" Type="http://schemas.openxmlformats.org/officeDocument/2006/relationships/hyperlink" Target="http://worldgeo.ru/africa/zaf/" TargetMode="External"/><Relationship Id="rId10" Type="http://schemas.openxmlformats.org/officeDocument/2006/relationships/hyperlink" Target="http://worldgeo.ru/asia/chn/" TargetMode="External"/><Relationship Id="rId4" Type="http://schemas.openxmlformats.org/officeDocument/2006/relationships/hyperlink" Target="http://worldgeo.ru/namerica/" TargetMode="External"/><Relationship Id="rId9" Type="http://schemas.openxmlformats.org/officeDocument/2006/relationships/hyperlink" Target="http://worldgeo.ru/europe/" TargetMode="External"/><Relationship Id="rId14" Type="http://schemas.openxmlformats.org/officeDocument/2006/relationships/hyperlink" Target="http://worldgeo.ru/africa/lso/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07233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632B8D"/>
                </a:solidFill>
                <a:latin typeface="Times New Roman" pitchFamily="18" charset="0"/>
                <a:cs typeface="Times New Roman" pitchFamily="18" charset="0"/>
              </a:rPr>
              <a:t>Научно-исследовательская </a:t>
            </a:r>
            <a:r>
              <a:rPr lang="ru-RU" sz="4000" b="1" dirty="0" smtClean="0">
                <a:solidFill>
                  <a:srgbClr val="632B8D"/>
                </a:solidFill>
                <a:latin typeface="Times New Roman" pitchFamily="18" charset="0"/>
                <a:cs typeface="Times New Roman" pitchFamily="18" charset="0"/>
              </a:rPr>
              <a:t>работа </a:t>
            </a:r>
            <a:r>
              <a:rPr lang="ru-RU" sz="4000" b="1" dirty="0" smtClean="0">
                <a:solidFill>
                  <a:srgbClr val="632B8D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632B8D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632B8D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4000" b="1" dirty="0" smtClean="0">
                <a:solidFill>
                  <a:srgbClr val="632B8D"/>
                </a:solidFill>
                <a:latin typeface="Times New Roman" pitchFamily="18" charset="0"/>
                <a:cs typeface="Times New Roman" pitchFamily="18" charset="0"/>
              </a:rPr>
              <a:t>тему: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Стратегическое значение </a:t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крупных рек мира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: Борисов </a:t>
            </a:r>
            <a:r>
              <a:rPr lang="ru-RU" sz="2400" b="1" dirty="0" err="1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Ньургун</a:t>
            </a:r>
            <a: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Николаевич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                          ученик 11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«а» класса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                    МБОУ «</a:t>
            </a:r>
            <a:r>
              <a:rPr lang="ru-RU" sz="2400" dirty="0" err="1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Бестяхская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sz="2400" dirty="0" err="1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им.И.И.Козлова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Руководитель: </a:t>
            </a:r>
            <a:r>
              <a:rPr lang="ru-RU" sz="2400" b="1" dirty="0" err="1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Кайсарова</a:t>
            </a:r>
            <a: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Оксана  Викторовна                   </a:t>
            </a:r>
            <a:br>
              <a:rPr lang="ru-RU" sz="2400" b="1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               учитель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географии  </a:t>
            </a:r>
            <a:b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МБОУ «</a:t>
            </a:r>
            <a:r>
              <a:rPr lang="ru-RU" sz="2400" dirty="0" err="1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Бестяхская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СОШ </a:t>
            </a:r>
            <a:r>
              <a:rPr lang="ru-RU" sz="2400" dirty="0" err="1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им.И.И.Козлова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err="1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Хангаласский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район Республики Саха (Якутия), с.Бестях      </a:t>
            </a:r>
            <a:b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 апрель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2021 </a:t>
            </a:r>
            <a:r>
              <a:rPr lang="ru-RU" sz="2400" dirty="0" smtClean="0">
                <a:solidFill>
                  <a:srgbClr val="3A12B8"/>
                </a:solidFill>
                <a:latin typeface="Times New Roman" pitchFamily="18" charset="0"/>
                <a:cs typeface="Times New Roman" pitchFamily="18" charset="0"/>
              </a:rPr>
              <a:t>г. </a:t>
            </a: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6"/>
          <a:ext cx="9144000" cy="67479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910"/>
                <a:gridCol w="2428892"/>
                <a:gridCol w="1143008"/>
                <a:gridCol w="1214446"/>
                <a:gridCol w="3714744"/>
              </a:tblGrid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Длина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(км)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Площадь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бассейна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(тыс. км²)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Страны (часть света)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Нил (с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Кагерой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6 671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2 867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Уганда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Судан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Египет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Африка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Янцзы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6 300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1 807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Китай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Азия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Амазонка (с Укаяли)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6 280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7 050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Перу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Бразилия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Южная Америка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Миссисипи (с Миссури и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Ред-Роком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6 019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3 328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США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Северная Америка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78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Хуанхэ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5 464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752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Китай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Азия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Обь (с Иртышом)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5 410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2 990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Китай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/>
                        </a:rPr>
                        <a:t>Казахстан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Российская Федерация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Азия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67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Парана (с эстуарием Ла-Плата)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4 700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3 140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Бразилия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Аргентина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Южная Америка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5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Меконг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4 500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810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Китай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Лаос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Камбоджа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Азия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Амур (с Аргунью)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4 440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1 855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Китай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Российская Федерация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Азия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7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Лена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4 400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2 490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Российская Федерация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Азия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Конго (Заир) (с Луалабой)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4 320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3 691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Конго (</a:t>
                      </a:r>
                      <a:r>
                        <a:rPr lang="ru-RU" sz="1600" u="none" strike="noStrike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Дем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. </a:t>
                      </a:r>
                      <a:r>
                        <a:rPr lang="ru-RU" sz="1600" u="none" strike="noStrike" dirty="0" err="1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Република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)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Африка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Маккензи (с Писом и Финли)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4 241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1 760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9"/>
                        </a:rPr>
                        <a:t>Канада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Северная Америка</a:t>
                      </a:r>
                      <a:r>
                        <a:rPr lang="ru-RU" sz="1600" u="none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u="none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br>
              <a:rPr lang="ru-RU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1. Река Нил (с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Кагерой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Длина: 6671 км.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Расположение: Африка.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4" descr="Река Нил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857364"/>
            <a:ext cx="6886572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2. Река Амазонка (от истока р. </a:t>
            </a:r>
            <a:r>
              <a:rPr lang="ru-RU" sz="3100" b="1" dirty="0" err="1">
                <a:latin typeface="Times New Roman" pitchFamily="18" charset="0"/>
                <a:cs typeface="Times New Roman" pitchFamily="18" charset="0"/>
              </a:rPr>
              <a:t>Мараньон</a:t>
            </a:r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Длина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: 6400 км.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Расположение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: Южная Америка,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самая </a:t>
            </a:r>
            <a:r>
              <a:rPr lang="ru-RU" sz="2900" dirty="0">
                <a:latin typeface="Times New Roman" pitchFamily="18" charset="0"/>
                <a:cs typeface="Times New Roman" pitchFamily="18" charset="0"/>
              </a:rPr>
              <a:t>большая река в мире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ека Амазонк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678661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3. Река Миссисипи (с Миссури).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Длина: 6420 км.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Расположение: Северная Америка (США).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ека Миссисип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7858180" cy="5000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Река Янцзы.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Длина: 5800 км.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Расположение: Азия (Китай).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ека Янцзы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85926"/>
            <a:ext cx="6357982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5. Река Обь (с </a:t>
            </a:r>
            <a:r>
              <a:rPr lang="ru-RU" sz="3100" b="1" dirty="0" err="1" smtClean="0">
                <a:latin typeface="Times New Roman" pitchFamily="18" charset="0"/>
                <a:cs typeface="Times New Roman" pitchFamily="18" charset="0"/>
              </a:rPr>
              <a:t>Иртышом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). 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Длина: 5410 км.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Расположение: Азия (Россия, Казахстан).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Река Обь 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857375"/>
            <a:ext cx="6667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6. Река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Хуанхе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Длина: 4845 км.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Расположение: Азия (Китай).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ека Хуанхе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7572428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7. Река Миссури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Длина: 4740 км.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Расположение: Северная Америка (США).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Река Миссури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25365" y="1857375"/>
            <a:ext cx="7693269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1448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8. Река Меконг.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Длина: 4500 км.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Расположение: Азия.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Река Мекон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714488"/>
            <a:ext cx="6929486" cy="51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9. Река Амур (с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Аргунью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Длина: 4440 км.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Расположение: Азия (Россия, Китай).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ека Амур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857375"/>
            <a:ext cx="6667500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 задачи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– создание условий для формирования исследовательских умений учащихся школы для развития творческих способностей и познавательной активности обучающихся через участие в проектной и исследовательской деятельности.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1. Способствовать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развитию компетентности проектно-исследовательской деятельности учащихся, повышению качества образования, демократизации стиля общения учителей и учащихся школы. 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2. Повышать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 обучающихся мотивацию к обучению и практическому применению предметных знаний для решения социальных проблем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общества 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3. Развивать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интерес обучающихся к гуманитарным, естественнонаучным, социальным, технологическим, информационным дисциплинам.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785926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10. Река Лена. 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Длина: 4400 км.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Расположение: Азия (Россия).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ека Лена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785926"/>
            <a:ext cx="6429420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6"/>
          <a:ext cx="9144000" cy="672950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910"/>
                <a:gridCol w="2428892"/>
                <a:gridCol w="1143008"/>
                <a:gridCol w="1214446"/>
                <a:gridCol w="3714744"/>
              </a:tblGrid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Длина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(км)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Площадь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бассейна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(тыс. км²)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Страны (часть света)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Нигер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4 160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2 092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Гвинея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Мали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Нигер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Нигерия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Африка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Енисей (с Бол.Енисеем)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4 092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2 580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Российская Федерация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Азия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Муррей (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Марри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 (с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Дарлингом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3 750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1 157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Австралия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Австралия и Океания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Волга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3 530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1 360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Российская Федерация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Европа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78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Салуин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3 200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325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Китай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/>
                        </a:rPr>
                        <a:t>Мьянма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Азия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18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Сан-Франсиску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3 199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Бразилия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Южная Америка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67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Инд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3 180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980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Китай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Индия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Пакистан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Азия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5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Евфрат (с Муратом)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3 065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673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Турция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9"/>
                        </a:rPr>
                        <a:t>Сирия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0"/>
                        </a:rPr>
                        <a:t>Ирак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Азия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Святого Лаврентия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3 058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1 290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1"/>
                        </a:rPr>
                        <a:t>Канада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2"/>
                        </a:rPr>
                        <a:t>Северная Америка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7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Рио-Гранде (Рио-Браво-дель-Норте)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3 034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570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3"/>
                        </a:rPr>
                        <a:t>США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4"/>
                        </a:rPr>
                        <a:t>Мексика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2"/>
                        </a:rPr>
                        <a:t>Северная Америка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Сырдарья (с Нарыном)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3 019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219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5"/>
                        </a:rPr>
                        <a:t>Киргизия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6"/>
                        </a:rPr>
                        <a:t>Таджикистан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7"/>
                        </a:rPr>
                        <a:t>Узбекистан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8"/>
                        </a:rPr>
                        <a:t>Казахстан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Азия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Брахмапутра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2 900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935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Китай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Индия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9"/>
                        </a:rPr>
                        <a:t>Бангладеш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Азия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6"/>
          <a:ext cx="9144000" cy="69110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910"/>
                <a:gridCol w="2428892"/>
                <a:gridCol w="1143008"/>
                <a:gridCol w="1214446"/>
                <a:gridCol w="3714744"/>
              </a:tblGrid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Длина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(км)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Площадь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бассейна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(тыс. км²)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Страны (часть света)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Дарлинг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2 870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590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Австралия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Австралия и Океания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Дунай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2 860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817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Германия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Австрия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Словакия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Венгрия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Болгария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Хорватия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Сербия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Румыния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Молдавия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/>
                        </a:rPr>
                        <a:t>Украина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Европа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Юкон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2 849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855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Канада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США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Северная Америка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Ганг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2 700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1 120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Индия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9"/>
                        </a:rPr>
                        <a:t>Бангладеш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0"/>
                        </a:rPr>
                        <a:t>Азия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78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Маррамбиджи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2 700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135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Австралия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Австралия и Океания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Замбези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2 660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1 330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1"/>
                        </a:rPr>
                        <a:t>Замбия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2"/>
                        </a:rPr>
                        <a:t>Ангола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3"/>
                        </a:rPr>
                        <a:t>Мозамбик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4"/>
                        </a:rPr>
                        <a:t>Африка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67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Токантинс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2 639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770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5"/>
                        </a:rPr>
                        <a:t>Бразилия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6"/>
                        </a:rPr>
                        <a:t>Южная Америка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5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Ориноко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2 600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948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7"/>
                        </a:rPr>
                        <a:t>Венесуэла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5"/>
                        </a:rPr>
                        <a:t>Бразилия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6"/>
                        </a:rPr>
                        <a:t>Южная Америка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Нельсон (с Саскачеваном)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2 580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1 467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Канада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Северная Америка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7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Амударья (с Пянджем)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2 540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309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8"/>
                        </a:rPr>
                        <a:t>Таджикистан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9"/>
                        </a:rPr>
                        <a:t>Туркмения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0"/>
                        </a:rPr>
                        <a:t>Узбекистан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0"/>
                        </a:rPr>
                        <a:t>Азия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Уаби-Шэбэлле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2 490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1"/>
                        </a:rPr>
                        <a:t>Эфиопия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2"/>
                        </a:rPr>
                        <a:t>Сомали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4"/>
                        </a:rPr>
                        <a:t>Африка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Урал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2 428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237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3"/>
                        </a:rPr>
                        <a:t>Российская Федерация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4"/>
                        </a:rPr>
                        <a:t>Казахстан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Европа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0"/>
          <a:ext cx="9144000" cy="6447801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42910"/>
                <a:gridCol w="2428892"/>
                <a:gridCol w="1071570"/>
                <a:gridCol w="1285884"/>
                <a:gridCol w="3714744"/>
              </a:tblGrid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Длина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(км)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Площадь</a:t>
                      </a:r>
                      <a:b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бассейна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(тыс. км²)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Страны (часть света)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36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Колорадо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2 334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635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США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Мексика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Северная Америка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Оленёк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2 292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219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Российская Федерация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Азия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39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Днепр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2 201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504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Российская Федерация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Белоруссия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Украина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Европа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Сицзян (с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Хуншуйхэ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2 197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453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Китай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Азия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783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41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Иравади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2 150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430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Мьянма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Азия</a:t>
                      </a: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3571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42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Тарим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(с </a:t>
                      </a:r>
                      <a:r>
                        <a:rPr lang="ru-RU" sz="1600" dirty="0" err="1">
                          <a:latin typeface="Times New Roman"/>
                          <a:ea typeface="Times New Roman"/>
                          <a:cs typeface="Times New Roman"/>
                        </a:rPr>
                        <a:t>Яркендом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2 137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-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Китай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Казахстан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Российская Федерация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Азия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675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43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Колыма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2 129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643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Российская Федерация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Азия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50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44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Колумбия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2 000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670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/>
                        </a:rPr>
                        <a:t>Канада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2"/>
                        </a:rPr>
                        <a:t>США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Северная Америка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52753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45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Дон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1 870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422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Российская Федерация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Европа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3703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Оранжевая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1 860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1 020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Лесото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ЮАР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Африка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42862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47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latin typeface="Times New Roman"/>
                          <a:ea typeface="Times New Roman"/>
                          <a:cs typeface="Times New Roman"/>
                        </a:rPr>
                        <a:t>Тигр</a:t>
                      </a:r>
                      <a:endParaRPr lang="ru-RU" sz="1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1 850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375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Турция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Ирак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 (</a:t>
                      </a:r>
                      <a:r>
                        <a:rPr lang="ru-RU" sz="1600" u="none" strike="noStrike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Азия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)</a:t>
                      </a: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  <a:tr h="908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0480" marR="30480" marT="30480" marB="3048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Реки и их системы – характерные элементы поверхности всех материков Земли (кроме Антарктиды).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Реки находятся в разных географических зонах суши: среди тундры, тайги, пустынь и тропических лесов.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Реки типизируют по размеру бассейна,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условиям протекания, окружающему ландшафту,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гидрологическому режиму.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По размеру реки подразделяют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большие, средние и малые.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условиям протекания реки подразделяют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равнинные,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полугорные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горные.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Выделяют типы рек по источникам (видам) питания, водному, термическому, ледовому, гидрохимическому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другим видам режима.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Несмотря на такой малый объём речных вод, реки играют важнейшую роль в формировании природных условий планеты и в развитии человеческого общества.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Большое функциональное значение рек на земном шаре объясняется, прежде всего, особенностями самой речной воды: она возобновляемая, подвижная и пресная.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 результате постоянно происходящего на Земле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водообмена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между сушей, атмосферой и Мировым океаном и благодаря дождям и таянию сезонного снега вода в реках возобновляется (в среднем для всех 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незарегулированных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рек мира за 16 суток).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Стекая с поверхности материков в океаны и связанные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 ним моря, реки «замыкают» глобальный круговорот природных вод, объединяя его материковое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 океаническое звенья.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 наши дни реки и связанные с ними водные, земельные, биологические ресурсы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широко используются людьми.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Реки и их ресурсы используются гидроэнергетикой, водным транспортом, рыбным хозяйством;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большие объёмы речной воды потребляют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тепловая и атомная энергетика,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многие отрасли промышленности,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сельское и коммунальное хозяйство.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организации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учебного занятия: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урок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элементами беседы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основе творческого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сотрудничества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обучающихся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учителя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режиме развивающего обучения.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Средства обучения: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политическая карта мира,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географические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атласы,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звуковой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эффект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компьютер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алгоритм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выполнения работы.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Земле великое множество рек. Некоторые из них маленькими серебристыми змейками протекают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пределах одного лесного массива и затем впадают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более крупную реку. А некоторые поистине огромны: спускаясь с гор, они пересекают обширные равнины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несут свои воды к океану. Такие реки могут следовать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территории нескольких государств и служить удобными транспортными магистралями.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Самые длинные и большие (крупные) реки в мире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9144000" cy="6215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>
              <a:spcBef>
                <a:spcPts val="420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1. Амазонка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2. Нил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3. Янцзы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4. Миссисипи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5.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Хуанхе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6. Обь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7. Ла-Плата 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8. Меконг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  9. Амур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                        10. Лена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Существование жизни на нашей планете невозможно представить без рек. Они же являются самыми крупными источниками пресной воды для территорий, которые имеют площадь в десятки тысяч квадратных километров. Колыбелями цивилизации человечества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становились именно большие реки.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Сегодня вдоль них проживают миллионы людей.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Между отдельными группами учёных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 даже целыми странами идёт спор о самой длинной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 большой реке в мире. Целые экспедиции отправляются на поимки новых истоков, чтобы добавить несколько десятков километров к длине реки.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Определение длины реки — весьма непростая задача, требующая знания мест, где река начинается и кончается,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а также точного измерения длины реки между этими точками. Из-за этого длины многих рек являются приближёнными. Трудности с определением начала реки могут происходить из-за большого числа притоков.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Из всех притоков тот, который начинается в наиболее далекой точке от устья, считается началом реки давая реке максимальную суммарную длину. Однако на практике название этого самого удаленного притока часто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не совпадает с названием самой реки. В этом случае речь идёт не о длине реки, а о длине суммарного водотока. Сезонные изменения также усложняют 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вычисление полной длины.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 реки измеряется по ее руслу от истока до устья.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Эта задача уже сама по себе нетривиальна —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ведь у многих рек русло очень широкое.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Обычно измерение проводят вдоль русла по фарватеру — линии наибольших глубин.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Определение длины реки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часто определялось точностью её карты.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После освоения фотосъёмки из космоса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составлять карты стало легче,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 вопросы всё равно остались —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длина зависит от выбранного рукава в дельте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от того, как высчитывается длина по озеру.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317</TotalTime>
  <Words>687</Words>
  <Application>Microsoft Office PowerPoint</Application>
  <PresentationFormat>Экран (4:3)</PresentationFormat>
  <Paragraphs>284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 Научно-исследовательская работа  на тему:  Стратегическое значение  крупных рек мира             Выполнил: Борисов Ньургун Николаевич,                            ученик 11 «а» класса                       МБОУ «Бестяхская СОШ им.И.И.Козлова»                                 Руководитель: Кайсарова Оксана  Викторовна                                             учитель географии                         МБОУ «Бестяхская СОШ им.И.И.Козлова»  Хангаласский район Республики Саха (Якутия), с.Бестях        апрель 2021 г.  </vt:lpstr>
      <vt:lpstr> Цели и задачи Цель – создание условий для формирования исследовательских умений учащихся школы для развития творческих способностей и познавательной активности обучающихся через участие в проектной и исследовательской деятельности.   Задачи:   1. Способствовать развитию компетентности проектно-исследовательской деятельности учащихся, повышению качества образования, демократизации стиля общения учителей и учащихся школы.   2. Повышать у обучающихся мотивацию к обучению и практическому применению предметных знаний для решения социальных проблем общества   3. Развивать интерес обучающихся к гуманитарным, естественнонаучным, социальным, технологическим, информационным дисциплинам.  </vt:lpstr>
      <vt:lpstr>Форма организации учебного занятия:  урок с элементами беседы  на основе творческого сотрудничества обучающихся и учителя  в режиме развивающего обучения.     Средства обучения:   политическая карта мира,  географические атласы,  звуковой эффект,  компьютер,  алгоритм выполнения работы.</vt:lpstr>
      <vt:lpstr>На Земле великое множество рек. Некоторые из них маленькими серебристыми змейками протекают  в пределах одного лесного массива и затем впадают  в более крупную реку. А некоторые поистине огромны: спускаясь с гор, они пересекают обширные равнины  и несут свои воды к океану. Такие реки могут следовать  по территории нескольких государств и служить удобными транспортными магистралями.</vt:lpstr>
      <vt:lpstr>Слайд 5</vt:lpstr>
      <vt:lpstr>                                                        1. Амазонка                             2. Нил                             3. Янцзы                              4. Миссисипи                             5. Хуанхе                             6. Обь                             7. Ла-Плата                              8. Меконг                             9. Амур                           10. Лена </vt:lpstr>
      <vt:lpstr> Существование жизни на нашей планете невозможно представить без рек. Они же являются самыми крупными источниками пресной воды для территорий, которые имеют площадь в десятки тысяч квадратных километров. Колыбелями цивилизации человечества  становились именно большие реки.  Сегодня вдоль них проживают миллионы людей.  Между отдельными группами учёных  и даже целыми странами идёт спор о самой длинной  и большой реке в мире. Целые экспедиции отправляются на поимки новых истоков, чтобы добавить несколько десятков километров к длине реки. </vt:lpstr>
      <vt:lpstr> Определение длины реки — весьма непростая задача, требующая знания мест, где река начинается и кончается,  а также точного измерения длины реки между этими точками. Из-за этого длины многих рек являются приближёнными. Трудности с определением начала реки могут происходить из-за большого числа притоков.  Из всех притоков тот, который начинается в наиболее далекой точке от устья, считается началом реки давая реке максимальную суммарную длину. Однако на практике название этого самого удаленного притока часто  не совпадает с названием самой реки. В этом случае речь идёт не о длине реки, а о длине суммарного водотока. Сезонные изменения также усложняют  вычисление полной длины.  </vt:lpstr>
      <vt:lpstr>Длина реки измеряется по ее руслу от истока до устья.  Эта задача уже сама по себе нетривиальна —  ведь у многих рек русло очень широкое.  Обычно измерение проводят вдоль русла по фарватеру — линии наибольших глубин. Определение длины реки  часто определялось точностью её карты.  После освоения фотосъёмки из космоса  составлять карты стало легче,  но вопросы всё равно остались —  длина зависит от выбранного рукава в дельте  или от того, как высчитывается длина по озеру.</vt:lpstr>
      <vt:lpstr>Слайд 10</vt:lpstr>
      <vt:lpstr>  1. Река Нил (с Кагерой).  Длина: 6671 км.  Расположение: Африка.  </vt:lpstr>
      <vt:lpstr>  2. Река Амазонка (от истока р. Мараньон).  Длина: 6400 км.  Расположение: Южная Америка, самая большая река в мире. </vt:lpstr>
      <vt:lpstr> 3. Река Миссисипи (с Миссури).  Длина: 6420 км.  Расположение: Северная Америка (США). </vt:lpstr>
      <vt:lpstr> 4. Река Янцзы.  Длина: 5800 км.  Расположение: Азия (Китай). </vt:lpstr>
      <vt:lpstr> 5. Река Обь (с Иртышом).  Длина: 5410 км.  Расположение: Азия (Россия, Казахстан). </vt:lpstr>
      <vt:lpstr> 6. Река Хуанхе.  Длина: 4845 км.  Расположение: Азия (Китай). </vt:lpstr>
      <vt:lpstr> 7. Река Миссури.  Длина: 4740 км.  Расположение: Северная Америка (США). </vt:lpstr>
      <vt:lpstr>8. Река Меконг.  Длина: 4500 км.  Расположение: Азия.</vt:lpstr>
      <vt:lpstr> 9. Река Амур (с Аргунью).  Длина: 4440 км.  Расположение: Азия (Россия, Китай). </vt:lpstr>
      <vt:lpstr> 10. Река Лена.  Длина: 4400 км.  Расположение: Азия (Россия). </vt:lpstr>
      <vt:lpstr>Слайд 21</vt:lpstr>
      <vt:lpstr>Слайд 22</vt:lpstr>
      <vt:lpstr>Слайд 23</vt:lpstr>
      <vt:lpstr>Реки и их системы – характерные элементы поверхности всех материков Земли (кроме Антарктиды).  Реки находятся в разных географических зонах суши: среди тундры, тайги, пустынь и тропических лесов.  Реки типизируют по размеру бассейна,  условиям протекания, окружающему ландшафту,  гидрологическому режиму.  По размеру реки подразделяют  на большие, средние и малые. По условиям протекания реки подразделяют  на равнинные, полугорные и горные.  Выделяют типы рек по источникам (видам) питания, водному, термическому, ледовому, гидрохимическому  и другим видам режима. </vt:lpstr>
      <vt:lpstr>   Несмотря на такой малый объём речных вод, реки играют важнейшую роль в формировании природных условий планеты и в развитии человеческого общества.  Большое функциональное значение рек на земном шаре объясняется, прежде всего, особенностями самой речной воды: она возобновляемая, подвижная и пресная.  В результате постоянно происходящего на Земле водообмена между сушей, атмосферой и Мировым океаном и благодаря дождям и таянию сезонного снега вода в реках возобновляется (в среднем для всех незарегулированных рек мира за 16 суток).  Стекая с поверхности материков в океаны и связанные  с ним моря, реки «замыкают» глобальный круговорот природных вод, объединяя его материковое  и океаническое звенья.   </vt:lpstr>
      <vt:lpstr> В наши дни реки и связанные с ними водные, земельные, биологические ресурсы  широко используются людьми.  Реки и их ресурсы используются гидроэнергетикой, водным транспортом, рыбным хозяйством;  большие объёмы речной воды потребляют  тепловая и атомная энергетика,  многие отрасли промышленности,  сельское и коммунальное хозяйство.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Мама</dc:creator>
  <cp:lastModifiedBy>Мама</cp:lastModifiedBy>
  <cp:revision>47</cp:revision>
  <dcterms:created xsi:type="dcterms:W3CDTF">2021-04-12T07:02:02Z</dcterms:created>
  <dcterms:modified xsi:type="dcterms:W3CDTF">2021-04-13T12:29:40Z</dcterms:modified>
</cp:coreProperties>
</file>