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256" r:id="rId2"/>
    <p:sldId id="276" r:id="rId3"/>
    <p:sldId id="266" r:id="rId4"/>
    <p:sldId id="262" r:id="rId5"/>
    <p:sldId id="271" r:id="rId6"/>
    <p:sldId id="272" r:id="rId7"/>
    <p:sldId id="273" r:id="rId8"/>
    <p:sldId id="274" r:id="rId9"/>
    <p:sldId id="275" r:id="rId10"/>
    <p:sldId id="264" r:id="rId11"/>
    <p:sldId id="267" r:id="rId12"/>
    <p:sldId id="265" r:id="rId13"/>
    <p:sldId id="263" r:id="rId14"/>
    <p:sldId id="268" r:id="rId15"/>
    <p:sldId id="269" r:id="rId16"/>
    <p:sldId id="270" r:id="rId17"/>
    <p:sldId id="260" r:id="rId18"/>
  </p:sldIdLst>
  <p:sldSz cx="12192000" cy="6858000"/>
  <p:notesSz cx="12192000" cy="6858000"/>
  <p:custDataLst>
    <p:tags r:id="rId2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558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CE0DD5-A63A-4A45-8B9E-E2F737B42CA6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43B1F-5084-42A8-99D1-38CCA6C801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3D6390-24BB-40C6-8D42-1FF65D6A564C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361191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3D6390-24BB-40C6-8D42-1FF65D6A564C}" type="slidenum">
              <a:rPr lang="ru-RU" smtClean="0"/>
              <a:pPr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494822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43B1F-5084-42A8-99D1-38CCA6C8017D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43B1F-5084-42A8-99D1-38CCA6C8017D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5/23/2021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5/23/2021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5/23/2021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5/23/2021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5/23/2021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70788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307777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77940"/>
            <a:ext cx="2804160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9D6609-FE4B-4FEF-9225-77A3F2FF32FD}" type="datetimeFigureOut">
              <a:rPr lang="ru-RU"/>
              <a:pPr>
                <a:defRPr/>
              </a:pPr>
              <a:t>23.05.2021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45280" y="6377940"/>
            <a:ext cx="3901440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78240" y="6377940"/>
            <a:ext cx="2804160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53F28B-582B-40E6-9A86-00B72BE8D6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4064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0" y="0"/>
            <a:ext cx="11167872" cy="836676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0" y="0"/>
            <a:ext cx="11168380" cy="836930"/>
          </a:xfrm>
          <a:custGeom>
            <a:avLst/>
            <a:gdLst/>
            <a:ahLst/>
            <a:cxnLst/>
            <a:rect l="l" t="t" r="r" b="b"/>
            <a:pathLst>
              <a:path w="11168380" h="836930">
                <a:moveTo>
                  <a:pt x="0" y="0"/>
                </a:moveTo>
                <a:lnTo>
                  <a:pt x="11028426" y="0"/>
                </a:lnTo>
                <a:lnTo>
                  <a:pt x="11167872" y="139446"/>
                </a:lnTo>
                <a:lnTo>
                  <a:pt x="11167872" y="836676"/>
                </a:lnTo>
                <a:lnTo>
                  <a:pt x="139446" y="836676"/>
                </a:lnTo>
                <a:lnTo>
                  <a:pt x="0" y="697230"/>
                </a:lnTo>
                <a:lnTo>
                  <a:pt x="0" y="0"/>
                </a:lnTo>
                <a:close/>
              </a:path>
            </a:pathLst>
          </a:custGeom>
          <a:ln w="12192">
            <a:solidFill>
              <a:srgbClr val="41719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7961" y="33018"/>
            <a:ext cx="4554220" cy="3911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5/23/2021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iming>
    <p:tnLst>
      <p:par>
        <p:cTn id="1" dur="indefinite" restart="never" nodeType="tmRoot"/>
      </p:par>
    </p:tnLst>
  </p:timing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notesSlides/notesSlide2.xml" Type="http://schemas.openxmlformats.org/officeDocument/2006/relationships/notesSlide"/><Relationship Id="rId1" Target="../slideLayouts/slideLayout1.xml" Type="http://schemas.openxmlformats.org/officeDocument/2006/relationships/slideLayout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step-olga73@mail.ru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hyperlink" Target="mailto:mtapedu161@yandex.ru" TargetMode="External"/><Relationship Id="rId5" Type="http://schemas.openxmlformats.org/officeDocument/2006/relationships/hyperlink" Target="mailto:npo_85@rostobr.ru" TargetMode="External"/><Relationship Id="rId4" Type="http://schemas.openxmlformats.org/officeDocument/2006/relationships/hyperlink" Target="mailto:spu73@rambler.ru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npo_87@mail.ru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hyperlink" Target="mailto:peregudabox@mail.ru" TargetMode="External"/><Relationship Id="rId5" Type="http://schemas.openxmlformats.org/officeDocument/2006/relationships/hyperlink" Target="mailto:a.semernickov@gmail.com" TargetMode="External"/><Relationship Id="rId4" Type="http://schemas.openxmlformats.org/officeDocument/2006/relationships/hyperlink" Target="mailto:pu88morozov@yandex.ru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tanuwka1961@mail.ru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hyperlink" Target="mailto:HARA_77@mail.ru" TargetMode="External"/><Relationship Id="rId4" Type="http://schemas.openxmlformats.org/officeDocument/2006/relationships/hyperlink" Target="mailto:timir29@mail.ru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lenadok05@mail.ru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hyperlink" Target="mailto:snechaev041@mail.ru" TargetMode="External"/><Relationship Id="rId5" Type="http://schemas.openxmlformats.org/officeDocument/2006/relationships/hyperlink" Target="mailto:L17081969@yandex.ru" TargetMode="External"/><Relationship Id="rId4" Type="http://schemas.openxmlformats.org/officeDocument/2006/relationships/hyperlink" Target="mailto:pyatiletovat@mail.ru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oven1963@mail.ru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hyperlink" Target="mailto:n_nuss@mail.ru" TargetMode="External"/><Relationship Id="rId4" Type="http://schemas.openxmlformats.org/officeDocument/2006/relationships/hyperlink" Target="mailto:skomorohamarina@yandex.r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2971800" y="2819400"/>
            <a:ext cx="6096000" cy="255454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регионального учебно – методического объединения 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укрупненной 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группы</a:t>
            </a:r>
            <a:endParaRPr lang="ru-RU" sz="3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35.00.00 Сельское, лесное и рыбное хозяйство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286000" y="1676400"/>
            <a:ext cx="8001000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ПЛАН ДЕЯТЕЛЬНОСТИ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3"/>
          <p:cNvSpPr>
            <a:spLocks noChangeArrowheads="1"/>
          </p:cNvSpPr>
          <p:nvPr/>
        </p:nvSpPr>
        <p:spPr bwMode="auto">
          <a:xfrm>
            <a:off x="2133600" y="228600"/>
            <a:ext cx="79914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2200">
                <a:solidFill>
                  <a:srgbClr val="404040"/>
                </a:solidFill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2000">
                <a:solidFill>
                  <a:srgbClr val="404040"/>
                </a:solidFill>
                <a:latin typeface="Trebuchet MS" pitchFamily="34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2400">
                <a:solidFill>
                  <a:srgbClr val="404040"/>
                </a:solidFill>
                <a:latin typeface="Trebuchet MS" pitchFamily="34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600">
                <a:solidFill>
                  <a:srgbClr val="404040"/>
                </a:solidFill>
                <a:latin typeface="Trebuchet MS" pitchFamily="34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Государственное бюджетное профессиональное образовательное учреждение</a:t>
            </a:r>
            <a:r>
              <a:rPr lang="en-US" alt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Ростовской области</a:t>
            </a:r>
            <a:br>
              <a:rPr lang="ru-RU" alt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«Октябрьский аграрно-технологический техникум»</a:t>
            </a:r>
          </a:p>
        </p:txBody>
      </p:sp>
      <p:sp>
        <p:nvSpPr>
          <p:cNvPr id="11" name="Прямоугольник 3"/>
          <p:cNvSpPr>
            <a:spLocks noChangeArrowheads="1"/>
          </p:cNvSpPr>
          <p:nvPr/>
        </p:nvSpPr>
        <p:spPr bwMode="auto">
          <a:xfrm>
            <a:off x="2057400" y="5638800"/>
            <a:ext cx="79914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2200">
                <a:solidFill>
                  <a:srgbClr val="404040"/>
                </a:solidFill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2000">
                <a:solidFill>
                  <a:srgbClr val="404040"/>
                </a:solidFill>
                <a:latin typeface="Trebuchet MS" pitchFamily="34" charset="0"/>
              </a:defRPr>
            </a:lvl2pPr>
            <a:lvl3pPr marL="1143000" indent="-228600"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2400">
                <a:solidFill>
                  <a:srgbClr val="404040"/>
                </a:solidFill>
                <a:latin typeface="Trebuchet MS" pitchFamily="34" charset="0"/>
              </a:defRPr>
            </a:lvl3pPr>
            <a:lvl4pPr marL="1600200" indent="-228600"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600">
                <a:solidFill>
                  <a:srgbClr val="404040"/>
                </a:solidFill>
                <a:latin typeface="Trebuchet MS" pitchFamily="34" charset="0"/>
              </a:defRPr>
            </a:lvl4pPr>
            <a:lvl5pPr marL="2057400" indent="-228600" eaLnBrk="0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>
                <a:solidFill>
                  <a:srgbClr val="404040"/>
                </a:solidFill>
                <a:latin typeface="Trebuchet MS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Руководитель </a:t>
            </a:r>
            <a:r>
              <a:rPr lang="ru-RU" alt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РУМО </a:t>
            </a:r>
            <a:r>
              <a:rPr lang="ru-RU" alt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Степаненко Ольга Геннадьевна, заместитель директора по УР ГБПОУ РО «ОАТТ»</a:t>
            </a:r>
            <a:endParaRPr lang="ru-RU" alt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ownloads\0001-002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1" y="188640"/>
            <a:ext cx="9906000" cy="553998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Основные направления сотрудничества</a:t>
            </a:r>
            <a:r>
              <a:rPr lang="ru-RU" sz="3200" dirty="0" smtClean="0">
                <a:solidFill>
                  <a:srgbClr val="002060"/>
                </a:solidFill>
              </a:rPr>
              <a:t> 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66800" y="1305342"/>
            <a:ext cx="105156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ru-RU" sz="2400" dirty="0"/>
              <a:t>Формирование образовательного пространства, интегрирующего современные достижения науки и практики в области </a:t>
            </a:r>
            <a:r>
              <a:rPr lang="ru-RU" sz="2400" dirty="0" smtClean="0"/>
              <a:t>подготовки рабочих и  </a:t>
            </a:r>
            <a:r>
              <a:rPr lang="ru-RU" sz="2400" dirty="0"/>
              <a:t>специалистов.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/>
              <a:t>Обмен опытом по вопросам подготовки специалистов, отвечающих требованиям и специфике современных предприятий и организаций.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/>
              <a:t>Оказание консультационной </a:t>
            </a:r>
            <a:r>
              <a:rPr lang="ru-RU" sz="2400" dirty="0" smtClean="0"/>
              <a:t> поддержки </a:t>
            </a:r>
            <a:r>
              <a:rPr lang="ru-RU" sz="2400" dirty="0"/>
              <a:t>по вопросам модернизации учебно-методической и материально технической баз.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/>
              <a:t>Совместно разрабатывать и реализовывать механизмы трансляции лучших практик подготовки по программам среднего профессионального образования и профессионального обучения.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/>
              <a:t>Осуществлять </a:t>
            </a:r>
            <a:r>
              <a:rPr lang="ru-RU" sz="2400" dirty="0" smtClean="0"/>
              <a:t>обмен опытом разработки </a:t>
            </a:r>
            <a:r>
              <a:rPr lang="ru-RU" sz="2400" dirty="0"/>
              <a:t>новых программ, модулей, методик и технологий подготовки кадров.</a:t>
            </a:r>
          </a:p>
        </p:txBody>
      </p:sp>
    </p:spTree>
    <p:extLst>
      <p:ext uri="{BB962C8B-B14F-4D97-AF65-F5344CB8AC3E}">
        <p14:creationId xmlns:p14="http://schemas.microsoft.com/office/powerpoint/2010/main" xmlns="" val="57853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\Downloads\0001-002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85800" y="990600"/>
            <a:ext cx="10820400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AutoNum type="arabicPeriod"/>
            </a:pPr>
            <a:r>
              <a:rPr lang="ru-RU" sz="2800" dirty="0" smtClean="0"/>
              <a:t>Обновление содержания образования в соответствии с требованиями ФГОС  СПО.</a:t>
            </a:r>
          </a:p>
          <a:p>
            <a:pPr marL="342900" indent="-342900" algn="just">
              <a:buAutoNum type="arabicPeriod"/>
            </a:pPr>
            <a:r>
              <a:rPr lang="ru-RU" sz="2800" dirty="0"/>
              <a:t>Учебно-методическое </a:t>
            </a:r>
            <a:r>
              <a:rPr lang="ru-RU" sz="2800" dirty="0" smtClean="0"/>
              <a:t>обеспечение.</a:t>
            </a:r>
            <a:endParaRPr lang="ru-RU" sz="2800" dirty="0"/>
          </a:p>
          <a:p>
            <a:pPr marL="342900" indent="-342900" algn="just">
              <a:buAutoNum type="arabicPeriod"/>
            </a:pPr>
            <a:r>
              <a:rPr lang="ru-RU" sz="2800" dirty="0" smtClean="0"/>
              <a:t>Цифровая трансформация содержания профессионального образования.</a:t>
            </a:r>
          </a:p>
          <a:p>
            <a:pPr marL="342900" indent="-342900" algn="just">
              <a:buAutoNum type="arabicPeriod"/>
            </a:pPr>
            <a:r>
              <a:rPr lang="ru-RU" sz="2800" dirty="0" smtClean="0"/>
              <a:t>Развитие олимпиадного и конкурсного движения.</a:t>
            </a:r>
          </a:p>
          <a:p>
            <a:pPr marL="342900" indent="-342900" algn="just">
              <a:buFontTx/>
              <a:buAutoNum type="arabicPeriod"/>
            </a:pPr>
            <a:r>
              <a:rPr lang="ru-RU" sz="2800" dirty="0"/>
              <a:t>Профессиональное совершенствование деятельности </a:t>
            </a:r>
            <a:r>
              <a:rPr lang="ru-RU" sz="2800" dirty="0" smtClean="0"/>
              <a:t>педагогических работников.</a:t>
            </a:r>
            <a:endParaRPr lang="ru-RU" sz="2800" dirty="0"/>
          </a:p>
          <a:p>
            <a:pPr marL="342900" indent="-342900" algn="just">
              <a:buAutoNum type="arabicPeriod"/>
            </a:pPr>
            <a:r>
              <a:rPr lang="ru-RU" sz="2800" dirty="0"/>
              <a:t>Развитие педагогического наставничества</a:t>
            </a:r>
            <a:r>
              <a:rPr lang="ru-RU" sz="2800" dirty="0" smtClean="0"/>
              <a:t>.</a:t>
            </a:r>
          </a:p>
          <a:p>
            <a:pPr marL="342900" indent="-342900" algn="just">
              <a:buAutoNum type="arabicPeriod"/>
            </a:pPr>
            <a:r>
              <a:rPr lang="ru-RU" sz="2800" dirty="0" smtClean="0"/>
              <a:t>Обобщение и диссеминация инновационного педагогического опыта.</a:t>
            </a:r>
            <a:endParaRPr lang="ru-RU" sz="2800" dirty="0"/>
          </a:p>
          <a:p>
            <a:pPr marL="342900" indent="-342900">
              <a:buAutoNum type="arabicPeriod"/>
            </a:pPr>
            <a:endParaRPr lang="ru-RU" sz="2800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81200" y="228600"/>
            <a:ext cx="7767352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Направления </a:t>
            </a:r>
            <a:r>
              <a:rPr lang="ru-RU" alt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деятельности </a:t>
            </a:r>
            <a:r>
              <a:rPr lang="ru-RU" alt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</a:t>
            </a:r>
            <a:r>
              <a:rPr lang="ru-RU" alt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УМО</a:t>
            </a:r>
            <a:endParaRPr lang="ru-RU" alt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ownloads\0001-002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11582400" cy="1600438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Задачами отраслевого учебно – методического объединения </a:t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2400" dirty="0" smtClean="0">
                <a:solidFill>
                  <a:srgbClr val="C00000"/>
                </a:solidFill>
              </a:rPr>
              <a:t>по укрупненной группе</a:t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2400" dirty="0" smtClean="0">
                <a:solidFill>
                  <a:srgbClr val="C00000"/>
                </a:solidFill>
              </a:rPr>
              <a:t> 35.00.00 Сельское, лесное и рыбное хозяйство являются:</a:t>
            </a:r>
            <a:r>
              <a:rPr lang="ru-RU" sz="1800" dirty="0" smtClean="0">
                <a:solidFill>
                  <a:srgbClr val="C00000"/>
                </a:solidFill>
              </a:rPr>
              <a:t/>
            </a:r>
            <a:br>
              <a:rPr lang="ru-RU" sz="18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002060"/>
                </a:solidFill>
              </a:rPr>
              <a:t> 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304800" y="1447800"/>
            <a:ext cx="1158240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4669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осуществление учебно-методического сопровождения реализации федеральных государственных образовательных стандартов среднего профессионального  образования;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4669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участие в разработке и согласовании совместно с объединениями работодателей фондов оценочных средств, для оценки знаний, умений, практического опыта и уровня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сформированности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компетенций обучающихся;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4669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разработка программ повышения квалификации и профессиональной переподготовки мастеров производственного обучения и преподавателей;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4669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проведение конференций, семинаров, совещаний по вопросам совершенствования системы профессионального образования;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4669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оказание информационных, консультативных и экспертных услуг в сфере своей деятельности;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4669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организация и  проведение студенческих олимпиад, конкурсов профессионального мастерства, региональных чемпионатов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Worldskills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Russia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4669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Реализация практической подготовки студентов среднего профессионального образования в соответствии с Приказом Министерства просвещения Российской Федерации №885/390 от 05 августа 2020 года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853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 bwMode="auto">
          <a:xfrm>
            <a:off x="2667001" y="5429250"/>
            <a:ext cx="8682567" cy="553998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eaLnBrk="1" hangingPunct="1">
              <a:buFont typeface="Georgia" pitchFamily="18" charset="0"/>
              <a:buNone/>
            </a:pPr>
            <a:r>
              <a:rPr lang="ru-RU" altLang="ru-RU" sz="3600" dirty="0" smtClean="0">
                <a:solidFill>
                  <a:srgbClr val="FF0000"/>
                </a:solidFill>
                <a:effectLst/>
              </a:rPr>
              <a:t>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xmlns="" val="1107494986"/>
              </p:ext>
            </p:extLst>
          </p:nvPr>
        </p:nvGraphicFramePr>
        <p:xfrm>
          <a:off x="609600" y="1447800"/>
          <a:ext cx="10744200" cy="40948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44200"/>
              </a:tblGrid>
              <a:tr h="345976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</a:t>
                      </a:r>
                      <a:r>
                        <a:rPr lang="ru-RU" sz="2800" baseline="0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работы ОУМО </a:t>
                      </a:r>
                      <a:r>
                        <a:rPr lang="ru-RU" sz="2800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укрупненной группе 35.00.00 «Сельское, лесное и рыбное хозяйство» в</a:t>
                      </a:r>
                      <a:r>
                        <a:rPr lang="ru-RU" sz="2800" baseline="0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2021год </a:t>
                      </a:r>
                      <a:r>
                        <a:rPr lang="ru-RU" sz="2800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необходимо:</a:t>
                      </a:r>
                      <a:endParaRPr lang="ru-RU" sz="2800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3" marR="121923" marT="45729" marB="45729"/>
                </a:tc>
              </a:tr>
              <a:tr h="3149962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ru-RU" sz="28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marR="0" indent="-4572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2800" b="0" u="none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Провести корректировку состава </a:t>
                      </a:r>
                      <a:r>
                        <a:rPr lang="ru-RU" sz="2800" b="0" u="none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28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УМО 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</a:t>
                      </a:r>
                      <a:r>
                        <a:rPr lang="ru-RU" sz="28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укрупненной группе 35.00.00 «Сельское, лесное и рыбное хозяйство»</a:t>
                      </a:r>
                      <a:r>
                        <a:rPr lang="ru-RU" sz="2800" b="0" u="none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457200" marR="0" indent="-4572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2800" b="0" u="none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Утвердить план работы </a:t>
                      </a:r>
                      <a:r>
                        <a:rPr lang="ru-RU" sz="2800" b="0" u="none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28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УМО 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</a:t>
                      </a:r>
                      <a:r>
                        <a:rPr lang="ru-RU" sz="28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укрупненной группе 35.00.00 «Сельское, лесное и рыбное хозяйство» на 2021 год.</a:t>
                      </a:r>
                      <a:endParaRPr lang="ru-RU" sz="2800" b="0" u="none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21923" marR="121923" marT="45729" marB="45729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Номер слайда 3"/>
          <p:cNvSpPr>
            <a:spLocks noGrp="1"/>
          </p:cNvSpPr>
          <p:nvPr>
            <p:ph type="sldNum" sz="quarter" idx="4294967295"/>
          </p:nvPr>
        </p:nvSpPr>
        <p:spPr>
          <a:xfrm>
            <a:off x="11673613" y="6454214"/>
            <a:ext cx="445770" cy="365125"/>
          </a:xfrm>
          <a:prstGeom prst="rect">
            <a:avLst/>
          </a:prstGeom>
        </p:spPr>
        <p:txBody>
          <a:bodyPr/>
          <a:lstStyle/>
          <a:p>
            <a:endParaRPr lang="ru-RU" dirty="0" smtClean="0"/>
          </a:p>
          <a:p>
            <a:r>
              <a:rPr lang="ru-RU" dirty="0" smtClean="0">
                <a:latin typeface="Mech" panose="02000603020201020004" pitchFamily="50" charset="0"/>
              </a:rPr>
              <a:t>9</a:t>
            </a:r>
            <a:endParaRPr lang="ru-RU" dirty="0">
              <a:latin typeface="Mech" panose="02000603020201020004" pitchFamily="50" charset="0"/>
            </a:endParaRPr>
          </a:p>
        </p:txBody>
      </p:sp>
      <p:sp>
        <p:nvSpPr>
          <p:cNvPr id="79" name="Прямоугольник 66"/>
          <p:cNvSpPr>
            <a:spLocks noChangeArrowheads="1"/>
          </p:cNvSpPr>
          <p:nvPr/>
        </p:nvSpPr>
        <p:spPr bwMode="auto">
          <a:xfrm flipH="1">
            <a:off x="1418375" y="5665314"/>
            <a:ext cx="11217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b="1" dirty="0" smtClean="0">
                <a:solidFill>
                  <a:srgbClr val="C00000"/>
                </a:solidFill>
                <a:latin typeface="Mech" panose="02000603020201020004" charset="0"/>
                <a:cs typeface="Arial" panose="020B0604020202020204" pitchFamily="34" charset="0"/>
              </a:rPr>
              <a:t>         </a:t>
            </a:r>
            <a:endParaRPr lang="ru-RU" altLang="ru-RU" b="1" dirty="0">
              <a:solidFill>
                <a:srgbClr val="C00000"/>
              </a:solidFill>
              <a:latin typeface="Mech" panose="0200060302020102000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2473" y="-6175"/>
            <a:ext cx="12027143" cy="63579"/>
          </a:xfrm>
          <a:prstGeom prst="rect">
            <a:avLst/>
          </a:prstGeom>
          <a:solidFill>
            <a:srgbClr val="E733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 rot="16200000">
            <a:off x="-3335902" y="3395160"/>
            <a:ext cx="6796751" cy="63714"/>
          </a:xfrm>
          <a:prstGeom prst="rect">
            <a:avLst/>
          </a:prstGeom>
          <a:solidFill>
            <a:srgbClr val="E635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94329" y="6744536"/>
            <a:ext cx="12025053" cy="83618"/>
          </a:xfrm>
          <a:prstGeom prst="rect">
            <a:avLst/>
          </a:prstGeom>
          <a:solidFill>
            <a:srgbClr val="E733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 rot="16200000">
            <a:off x="8691241" y="3389107"/>
            <a:ext cx="6796751" cy="63714"/>
          </a:xfrm>
          <a:prstGeom prst="rect">
            <a:avLst/>
          </a:prstGeom>
          <a:solidFill>
            <a:srgbClr val="E635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flipV="1">
            <a:off x="1474463" y="745326"/>
            <a:ext cx="8101640" cy="1691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364946" y="1828800"/>
            <a:ext cx="11217454" cy="32316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1"/>
            <a:endParaRPr lang="ru-RU" dirty="0" smtClean="0"/>
          </a:p>
          <a:p>
            <a:pPr lvl="1" algn="ctr"/>
            <a:r>
              <a:rPr lang="ru-RU" sz="6200" b="1" dirty="0" smtClean="0">
                <a:solidFill>
                  <a:srgbClr val="002060"/>
                </a:solidFill>
              </a:rPr>
              <a:t>Формирование </a:t>
            </a:r>
          </a:p>
          <a:p>
            <a:pPr lvl="1" algn="ctr"/>
            <a:r>
              <a:rPr lang="ru-RU" sz="6200" b="1" dirty="0" smtClean="0">
                <a:solidFill>
                  <a:srgbClr val="002060"/>
                </a:solidFill>
              </a:rPr>
              <a:t>Проекта плана  деятельности </a:t>
            </a:r>
          </a:p>
          <a:p>
            <a:pPr lvl="1" algn="ctr"/>
            <a:r>
              <a:rPr lang="ru-RU" sz="6200" b="1" dirty="0" smtClean="0">
                <a:solidFill>
                  <a:srgbClr val="002060"/>
                </a:solidFill>
              </a:rPr>
              <a:t>(дорожной карты) </a:t>
            </a:r>
            <a:r>
              <a:rPr lang="ru-RU" sz="6200" b="1" dirty="0" smtClean="0">
                <a:solidFill>
                  <a:srgbClr val="002060"/>
                </a:solidFill>
              </a:rPr>
              <a:t>РУМО</a:t>
            </a:r>
            <a:endParaRPr lang="ru-RU" sz="6200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User\YandexDisk\Скриншоты\2021-04-28_19-14-1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990600"/>
            <a:ext cx="2650500" cy="18097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7225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04800"/>
            <a:ext cx="11027239" cy="369332"/>
          </a:xfrm>
        </p:spPr>
        <p:txBody>
          <a:bodyPr/>
          <a:lstStyle/>
          <a:p>
            <a:pPr algn="ctr"/>
            <a:r>
              <a:rPr lang="ru-RU" dirty="0" smtClean="0"/>
              <a:t>Дорожная карта (План мероприятий) на 2021- 2022 учебный год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28600" y="914400"/>
          <a:ext cx="11582400" cy="57398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981"/>
                <a:gridCol w="1295934"/>
                <a:gridCol w="3343973"/>
                <a:gridCol w="1654628"/>
                <a:gridCol w="1654628"/>
                <a:gridCol w="1654628"/>
                <a:gridCol w="1654628"/>
              </a:tblGrid>
              <a:tr h="141172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№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Дата</a:t>
                      </a:r>
                      <a:r>
                        <a:rPr lang="ru-RU" sz="1600" baseline="0" dirty="0" smtClean="0"/>
                        <a:t> проведения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Наименование мероприятия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Место проведения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Целевая аудитория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Ответственный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Результат</a:t>
                      </a:r>
                      <a:endParaRPr lang="ru-RU" sz="1600" dirty="0"/>
                    </a:p>
                  </a:txBody>
                  <a:tcPr/>
                </a:tc>
              </a:tr>
              <a:tr h="186487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Май 2021 года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smtClean="0"/>
                        <a:t>Заседание</a:t>
                      </a:r>
                      <a:r>
                        <a:rPr lang="ru-RU" sz="1400" b="0" baseline="0" smtClean="0"/>
                        <a:t> ОУМО по вопросам обновления состава объединения, обсуждения задач работы объединения.</a:t>
                      </a:r>
                    </a:p>
                    <a:p>
                      <a:r>
                        <a:rPr lang="ru-RU" sz="14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Реализация  механизма сетевого взаимодействия между учреждениями, ведущими подготовку рабочих кадров для АПК Ростовской области. </a:t>
                      </a:r>
                    </a:p>
                    <a:p>
                      <a:r>
                        <a:rPr lang="ru-RU" sz="1400" b="0" smtClean="0"/>
                        <a:t>Создание страницы ОУМО (на сайте ГБПОУ </a:t>
                      </a:r>
                      <a:r>
                        <a:rPr lang="ru-RU" sz="1400" b="0" baseline="0" smtClean="0"/>
                        <a:t> РО «ОАТТ»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ГБПОУ РО «ОАТТ» (</a:t>
                      </a:r>
                      <a:r>
                        <a:rPr lang="en-US" sz="1400" dirty="0" smtClean="0"/>
                        <a:t>Google Meet</a:t>
                      </a:r>
                      <a:r>
                        <a:rPr lang="ru-RU" sz="1400" dirty="0" smtClean="0"/>
                        <a:t> по решению</a:t>
                      </a:r>
                      <a:r>
                        <a:rPr lang="en-US" sz="1400" dirty="0" smtClean="0"/>
                        <a:t>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Педагоги, заместители директоров,</a:t>
                      </a:r>
                      <a:r>
                        <a:rPr lang="ru-RU" sz="1400" baseline="0" dirty="0" smtClean="0"/>
                        <a:t> методисты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Степаненко О.Г., заместитель директора по</a:t>
                      </a:r>
                      <a:r>
                        <a:rPr lang="ru-RU" sz="1400" baseline="0" dirty="0" smtClean="0"/>
                        <a:t> УР ГБПОУ РО «ОАТТ»</a:t>
                      </a:r>
                    </a:p>
                    <a:p>
                      <a:r>
                        <a:rPr lang="ru-RU" sz="1400" baseline="0" dirty="0" err="1" smtClean="0"/>
                        <a:t>Задёра</a:t>
                      </a:r>
                      <a:r>
                        <a:rPr lang="ru-RU" sz="1400" baseline="0" dirty="0" smtClean="0"/>
                        <a:t> М.И., старший методист ГБПОУ РО «ОАТТ»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Материалы выступлений</a:t>
                      </a:r>
                      <a:endParaRPr lang="ru-RU" sz="1400" dirty="0"/>
                    </a:p>
                  </a:txBody>
                  <a:tcPr/>
                </a:tc>
              </a:tr>
              <a:tr h="1455833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/>
                        <a:t>2.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/>
                        <a:t>Июнь 2021 г.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0" dirty="0" smtClean="0"/>
                        <a:t>Совещание по вопросам</a:t>
                      </a:r>
                      <a:r>
                        <a:rPr lang="ru-RU" sz="1400" b="0" baseline="0" dirty="0" smtClean="0"/>
                        <a:t>  </a:t>
                      </a:r>
                      <a:r>
                        <a:rPr lang="ru-RU" sz="1400" b="0" i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организации практической подготовки </a:t>
                      </a:r>
                    </a:p>
                    <a:p>
                      <a:pPr algn="just"/>
                      <a:r>
                        <a:rPr lang="ru-RU" sz="1400" b="0" i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 реализации образовательных программ среднего профессионального образования.</a:t>
                      </a:r>
                      <a:endParaRPr lang="ru-RU" sz="1400" b="0" dirty="0" smtClean="0"/>
                    </a:p>
                    <a:p>
                      <a:pPr algn="just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ГБПОУ РО «ОАТТ» (</a:t>
                      </a:r>
                      <a:r>
                        <a:rPr lang="en-US" sz="1400" dirty="0" smtClean="0"/>
                        <a:t>Google Meet</a:t>
                      </a:r>
                      <a:r>
                        <a:rPr lang="ru-RU" sz="1400" dirty="0" smtClean="0"/>
                        <a:t> по решению</a:t>
                      </a:r>
                      <a:r>
                        <a:rPr lang="en-US" sz="1400" dirty="0" smtClean="0"/>
                        <a:t>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Педагоги, заместители директоров,</a:t>
                      </a:r>
                      <a:r>
                        <a:rPr lang="ru-RU" sz="1400" baseline="0" dirty="0" smtClean="0"/>
                        <a:t> методисты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Степаненко О.Г., заместитель директора по</a:t>
                      </a:r>
                      <a:r>
                        <a:rPr lang="ru-RU" sz="1400" baseline="0" dirty="0" smtClean="0"/>
                        <a:t> УР ГБПОУ РО «ОАТТ»</a:t>
                      </a:r>
                    </a:p>
                    <a:p>
                      <a:r>
                        <a:rPr lang="ru-RU" sz="1400" baseline="0" dirty="0" err="1" smtClean="0"/>
                        <a:t>Задёра</a:t>
                      </a:r>
                      <a:r>
                        <a:rPr lang="ru-RU" sz="1400" baseline="0" dirty="0" smtClean="0"/>
                        <a:t> М.И., старший методист ГБПОУ РО «ОАТТ»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Материалы выступлений</a:t>
                      </a:r>
                      <a:endParaRPr lang="ru-RU" sz="1400" dirty="0"/>
                    </a:p>
                  </a:txBody>
                  <a:tcPr/>
                </a:tc>
              </a:tr>
              <a:tr h="49074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</a:t>
                      </a:r>
                      <a:r>
                        <a:rPr lang="ru-RU" sz="1400" baseline="0" dirty="0" smtClean="0"/>
                        <a:t> течение года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Проведение стажировок мастеров </a:t>
                      </a:r>
                      <a:r>
                        <a:rPr lang="ru-RU" sz="14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r>
                        <a:rPr lang="ru-RU" sz="14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/о, повышение квалификации по рабочему разряду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Педагогические</a:t>
                      </a:r>
                      <a:r>
                        <a:rPr lang="ru-RU" sz="1400" baseline="0" dirty="0" smtClean="0"/>
                        <a:t> работники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Степаненко О.Г.,  </a:t>
                      </a:r>
                      <a:endParaRPr lang="ru-RU" sz="1400" baseline="0" dirty="0" smtClean="0"/>
                    </a:p>
                    <a:p>
                      <a:r>
                        <a:rPr lang="ru-RU" sz="1400" baseline="0" dirty="0" err="1" smtClean="0"/>
                        <a:t>Задёра</a:t>
                      </a:r>
                      <a:r>
                        <a:rPr lang="ru-RU" sz="1400" baseline="0" dirty="0" smtClean="0"/>
                        <a:t> М.И.</a:t>
                      </a:r>
                      <a:endParaRPr lang="ru-RU" sz="1400" dirty="0" smtClean="0"/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04800"/>
            <a:ext cx="11027239" cy="369332"/>
          </a:xfrm>
        </p:spPr>
        <p:txBody>
          <a:bodyPr/>
          <a:lstStyle/>
          <a:p>
            <a:pPr algn="ctr"/>
            <a:r>
              <a:rPr lang="ru-RU" dirty="0" smtClean="0"/>
              <a:t>Дорожная карта (План мероприятий) на 2021- 2022 учебный год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28600" y="914400"/>
          <a:ext cx="11582400" cy="57581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981"/>
                <a:gridCol w="1295934"/>
                <a:gridCol w="3343973"/>
                <a:gridCol w="1654628"/>
                <a:gridCol w="1654628"/>
                <a:gridCol w="1654628"/>
                <a:gridCol w="1654628"/>
              </a:tblGrid>
              <a:tr h="1299012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№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Дата</a:t>
                      </a:r>
                      <a:r>
                        <a:rPr lang="ru-RU" sz="1600" baseline="0" dirty="0" smtClean="0"/>
                        <a:t> проведения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Наименование мероприятия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Место проведения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Целевая аудитория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Ответственный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Результат</a:t>
                      </a:r>
                      <a:endParaRPr lang="ru-RU" sz="1600" dirty="0"/>
                    </a:p>
                  </a:txBody>
                  <a:tcPr/>
                </a:tc>
              </a:tr>
              <a:tr h="171597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 февраль –март 2022 г.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 1.</a:t>
                      </a:r>
                      <a:r>
                        <a:rPr lang="ru-RU" sz="14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Проведение круглого стола «Практика  проведения демонстрационного экзамена»</a:t>
                      </a:r>
                    </a:p>
                    <a:p>
                      <a:r>
                        <a:rPr lang="ru-RU" sz="1400" b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</a:t>
                      </a:r>
                      <a:r>
                        <a:rPr lang="ru-RU" sz="1400" dirty="0" smtClean="0"/>
                        <a:t>Проведение мастер</a:t>
                      </a:r>
                      <a:r>
                        <a:rPr lang="ru-RU" sz="1400" baseline="0" dirty="0" smtClean="0"/>
                        <a:t> –классов в рамках проведения чемпионата </a:t>
                      </a:r>
                      <a:r>
                        <a:rPr lang="en-US" sz="1400" baseline="0" dirty="0" err="1" smtClean="0"/>
                        <a:t>Worldskills</a:t>
                      </a:r>
                      <a:r>
                        <a:rPr lang="en-US" sz="1400" baseline="0" dirty="0" smtClean="0"/>
                        <a:t> Russia</a:t>
                      </a:r>
                      <a:r>
                        <a:rPr lang="ru-RU" sz="1400" baseline="0" dirty="0" smtClean="0"/>
                        <a:t> 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ГБПОУ РО «ОАТТ» (</a:t>
                      </a:r>
                      <a:r>
                        <a:rPr lang="en-US" sz="1400" dirty="0" smtClean="0"/>
                        <a:t>Google Meet</a:t>
                      </a:r>
                      <a:r>
                        <a:rPr lang="ru-RU" sz="1400" dirty="0" smtClean="0"/>
                        <a:t> по решению</a:t>
                      </a:r>
                      <a:r>
                        <a:rPr lang="en-US" sz="1400" dirty="0" smtClean="0"/>
                        <a:t>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Педагоги, заместители директоров,</a:t>
                      </a:r>
                      <a:r>
                        <a:rPr lang="ru-RU" sz="1400" baseline="0" dirty="0" smtClean="0"/>
                        <a:t> методисты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Степаненко О.Г., заместитель директора по</a:t>
                      </a:r>
                      <a:r>
                        <a:rPr lang="ru-RU" sz="1400" baseline="0" dirty="0" smtClean="0"/>
                        <a:t> УР ГБПОУ РО «ОАТТ»</a:t>
                      </a:r>
                    </a:p>
                    <a:p>
                      <a:r>
                        <a:rPr lang="ru-RU" sz="1400" baseline="0" dirty="0" err="1" smtClean="0"/>
                        <a:t>Задёра</a:t>
                      </a:r>
                      <a:r>
                        <a:rPr lang="ru-RU" sz="1400" baseline="0" dirty="0" smtClean="0"/>
                        <a:t> М.И., старший методист ГБПОУ РО «ОАТТ»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Материалы выступлений</a:t>
                      </a:r>
                      <a:endParaRPr lang="ru-RU" sz="1400" dirty="0"/>
                    </a:p>
                  </a:txBody>
                  <a:tcPr/>
                </a:tc>
              </a:tr>
              <a:tr h="1515981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/>
                        <a:t>5.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/>
                        <a:t>Июнь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dirty="0" smtClean="0"/>
                        <a:t> 2022г.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 </a:t>
                      </a:r>
                      <a:r>
                        <a:rPr lang="ru-RU" sz="14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Изучение и трансляция передового опыта работы педагогических работников (преподавателей, мастеров производственного обучения)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ГБПОУ РО «ОАТТ» (</a:t>
                      </a:r>
                      <a:r>
                        <a:rPr lang="en-US" sz="1400" dirty="0" smtClean="0"/>
                        <a:t>Google Meet</a:t>
                      </a:r>
                      <a:r>
                        <a:rPr lang="ru-RU" sz="1400" dirty="0" smtClean="0"/>
                        <a:t> по решению</a:t>
                      </a:r>
                      <a:r>
                        <a:rPr lang="en-US" sz="1400" dirty="0" smtClean="0"/>
                        <a:t>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Педагоги, заместители директоров,</a:t>
                      </a:r>
                      <a:r>
                        <a:rPr lang="ru-RU" sz="1400" baseline="0" dirty="0" smtClean="0"/>
                        <a:t> методисты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Степаненко О.Г., заместитель директора по</a:t>
                      </a:r>
                      <a:r>
                        <a:rPr lang="ru-RU" sz="1400" baseline="0" dirty="0" smtClean="0"/>
                        <a:t> УР ГБПОУ РО «ОАТТ»</a:t>
                      </a:r>
                    </a:p>
                    <a:p>
                      <a:r>
                        <a:rPr lang="ru-RU" sz="1400" baseline="0" dirty="0" err="1" smtClean="0"/>
                        <a:t>Задёра</a:t>
                      </a:r>
                      <a:r>
                        <a:rPr lang="ru-RU" sz="1400" baseline="0" dirty="0" smtClean="0"/>
                        <a:t> М.И., старший методист ГБПОУ РО «ОАТТ»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 Материалы выступлений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</a:tr>
              <a:tr h="110783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6</a:t>
                      </a:r>
                      <a:r>
                        <a:rPr lang="ru-RU" sz="1400" smtClean="0"/>
                        <a:t>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 декабрь</a:t>
                      </a:r>
                      <a:r>
                        <a:rPr lang="ru-RU" sz="1400" baseline="0" dirty="0" smtClean="0"/>
                        <a:t> 2022 г.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Подведение итогов работы ОУМО.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ГБПОУ РО «ОАТТ» (</a:t>
                      </a:r>
                      <a:r>
                        <a:rPr lang="en-US" sz="1400" dirty="0" smtClean="0"/>
                        <a:t>Google Meet</a:t>
                      </a:r>
                      <a:r>
                        <a:rPr lang="ru-RU" sz="1400" dirty="0" smtClean="0"/>
                        <a:t> по решению</a:t>
                      </a:r>
                      <a:r>
                        <a:rPr lang="en-US" sz="1400" dirty="0" smtClean="0"/>
                        <a:t>)</a:t>
                      </a:r>
                      <a:endParaRPr lang="ru-RU" sz="1400" dirty="0" smtClean="0"/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 Члены ОУМО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 ГБПОУ РО «ОАТТ» (</a:t>
                      </a:r>
                      <a:r>
                        <a:rPr lang="en-US" sz="1400" dirty="0" smtClean="0"/>
                        <a:t>Google Meet</a:t>
                      </a:r>
                      <a:r>
                        <a:rPr lang="ru-RU" sz="1400" dirty="0" smtClean="0"/>
                        <a:t> по решению</a:t>
                      </a:r>
                      <a:r>
                        <a:rPr lang="en-US" sz="1400" dirty="0" smtClean="0"/>
                        <a:t>)</a:t>
                      </a:r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Протокол 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3048000" y="2690336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ГБПОУ РО «Октябрьский аграрно-технологический техникум»</a:t>
            </a:r>
          </a:p>
          <a:p>
            <a:pPr algn="just"/>
            <a:r>
              <a:rPr lang="ru-RU" sz="24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Почтовый и юридический адрес: </a:t>
            </a:r>
          </a:p>
          <a:p>
            <a:pPr marL="46037" indent="0" algn="just">
              <a:buNone/>
            </a:pPr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Ростовская обл., Октябрьский  район, п. Качкан, ул. Молодежная 2, </a:t>
            </a:r>
            <a:r>
              <a:rPr lang="ru-RU" sz="24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тел/факс: </a:t>
            </a:r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8-863-60-3-79-56</a:t>
            </a:r>
            <a:endParaRPr lang="ru-RU" sz="24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66800" y="762000"/>
            <a:ext cx="98298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В повестке дня: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Организационно-содержательные аспекты работы РУМО.  Реализация  механизма сетевого взаимодействия между учреждениями, ведущими подготовку рабочих кадров для АПК Ростовской области.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Работа в обновлённом составе  регионального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учебно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–методического объединения по укрупненной группе 35.00.00 Сельское, лесное и рыбное хозяйство.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Обсуждение и утверждение плана работы РУМО УГС  35.00.00  Сельское лесное и рыбное хозяйство на 2021 год.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Сайт РУМО как основа дистанционного взаимодействия.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Разное.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Номер слайда 3"/>
          <p:cNvSpPr>
            <a:spLocks noGrp="1"/>
          </p:cNvSpPr>
          <p:nvPr>
            <p:ph type="sldNum" sz="quarter" idx="4294967295"/>
          </p:nvPr>
        </p:nvSpPr>
        <p:spPr>
          <a:xfrm>
            <a:off x="11673613" y="6454214"/>
            <a:ext cx="445770" cy="365125"/>
          </a:xfrm>
          <a:prstGeom prst="rect">
            <a:avLst/>
          </a:prstGeom>
        </p:spPr>
        <p:txBody>
          <a:bodyPr/>
          <a:lstStyle/>
          <a:p>
            <a:endParaRPr lang="ru-RU" dirty="0" smtClean="0"/>
          </a:p>
          <a:p>
            <a:r>
              <a:rPr lang="ru-RU" dirty="0" smtClean="0">
                <a:latin typeface="Mech" panose="02000603020201020004" pitchFamily="50" charset="0"/>
              </a:rPr>
              <a:t>9</a:t>
            </a:r>
            <a:endParaRPr lang="ru-RU" dirty="0">
              <a:latin typeface="Mech" panose="02000603020201020004" pitchFamily="50" charset="0"/>
            </a:endParaRPr>
          </a:p>
        </p:txBody>
      </p:sp>
      <p:sp>
        <p:nvSpPr>
          <p:cNvPr id="79" name="Прямоугольник 66"/>
          <p:cNvSpPr>
            <a:spLocks noChangeArrowheads="1"/>
          </p:cNvSpPr>
          <p:nvPr/>
        </p:nvSpPr>
        <p:spPr bwMode="auto">
          <a:xfrm flipH="1">
            <a:off x="1418375" y="5665314"/>
            <a:ext cx="11217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b="1" dirty="0" smtClean="0">
                <a:solidFill>
                  <a:srgbClr val="C00000"/>
                </a:solidFill>
                <a:latin typeface="Mech" panose="02000603020201020004" charset="0"/>
                <a:cs typeface="Arial" panose="020B0604020202020204" pitchFamily="34" charset="0"/>
              </a:rPr>
              <a:t>         </a:t>
            </a:r>
            <a:endParaRPr lang="ru-RU" altLang="ru-RU" b="1" dirty="0">
              <a:solidFill>
                <a:srgbClr val="C00000"/>
              </a:solidFill>
              <a:latin typeface="Mech" panose="0200060302020102000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2473" y="-6175"/>
            <a:ext cx="12027143" cy="63579"/>
          </a:xfrm>
          <a:prstGeom prst="rect">
            <a:avLst/>
          </a:prstGeom>
          <a:solidFill>
            <a:srgbClr val="E733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 rot="16200000">
            <a:off x="-3335902" y="3395160"/>
            <a:ext cx="6796751" cy="63714"/>
          </a:xfrm>
          <a:prstGeom prst="rect">
            <a:avLst/>
          </a:prstGeom>
          <a:solidFill>
            <a:srgbClr val="E635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94329" y="6744536"/>
            <a:ext cx="12025053" cy="83618"/>
          </a:xfrm>
          <a:prstGeom prst="rect">
            <a:avLst/>
          </a:prstGeom>
          <a:solidFill>
            <a:srgbClr val="E733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 rot="16200000">
            <a:off x="8691241" y="3389107"/>
            <a:ext cx="6796751" cy="63714"/>
          </a:xfrm>
          <a:prstGeom prst="rect">
            <a:avLst/>
          </a:prstGeom>
          <a:solidFill>
            <a:srgbClr val="E635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856607" y="897772"/>
            <a:ext cx="6640083" cy="3053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Содержимое 2"/>
          <p:cNvSpPr>
            <a:spLocks noGrp="1"/>
          </p:cNvSpPr>
          <p:nvPr>
            <p:ph idx="4294967295"/>
          </p:nvPr>
        </p:nvSpPr>
        <p:spPr>
          <a:xfrm>
            <a:off x="7670052" y="1235298"/>
            <a:ext cx="4281444" cy="223251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800" b="1" dirty="0" smtClean="0"/>
              <a:t>Приказ Министерства просвещения РФ от 13 марта 2019 г. № 113 </a:t>
            </a:r>
          </a:p>
          <a:p>
            <a:pPr marL="0" indent="0" algn="ctr">
              <a:buNone/>
            </a:pPr>
            <a:r>
              <a:rPr lang="ru-RU" sz="1800" dirty="0" smtClean="0"/>
              <a:t>“Об утверждении Типового положения об учебно-методических объединениях в системе среднего профессионального образования”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 </a:t>
            </a:r>
            <a:endParaRPr lang="ru-RU" sz="1800" b="1" dirty="0">
              <a:solidFill>
                <a:srgbClr val="002060"/>
              </a:solidFill>
            </a:endParaRPr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533400" y="-42499"/>
            <a:ext cx="11694337" cy="1008403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FFC000"/>
                </a:solidFill>
              </a:rPr>
              <a:t/>
            </a:r>
            <a:br>
              <a:rPr lang="ru-RU" sz="2400" b="1" dirty="0">
                <a:solidFill>
                  <a:srgbClr val="FFC000"/>
                </a:solidFill>
              </a:rPr>
            </a:br>
            <a:r>
              <a:rPr lang="ru-RU" sz="36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НОРМАТИВНЫЕ ДОКУМЕНТЫ</a:t>
            </a:r>
            <a:r>
              <a:rPr lang="ru-RU" sz="36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2" name="Стрелка вправо 1"/>
          <p:cNvSpPr/>
          <p:nvPr/>
        </p:nvSpPr>
        <p:spPr>
          <a:xfrm>
            <a:off x="4807895" y="3037284"/>
            <a:ext cx="2597922" cy="11707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582713" y="1632439"/>
            <a:ext cx="3878911" cy="378565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Приказ министерства Просвещения РФ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 от 13.03.2019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«Об </a:t>
            </a:r>
            <a:r>
              <a:rPr lang="ru-RU" sz="2400" dirty="0">
                <a:solidFill>
                  <a:srgbClr val="002060"/>
                </a:solidFill>
              </a:rPr>
              <a:t>утверждении Типового положения об учебно-методических объединениях в системе среднего профессионального </a:t>
            </a:r>
            <a:r>
              <a:rPr lang="ru-RU" sz="2400" dirty="0" smtClean="0">
                <a:solidFill>
                  <a:srgbClr val="002060"/>
                </a:solidFill>
              </a:rPr>
              <a:t>образования»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688763" y="3649377"/>
            <a:ext cx="414441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Распоряжение </a:t>
            </a:r>
            <a:r>
              <a:rPr lang="ru-RU" b="1" dirty="0" smtClean="0">
                <a:solidFill>
                  <a:srgbClr val="002060"/>
                </a:solidFill>
              </a:rPr>
              <a:t> Министерства профессионального </a:t>
            </a:r>
            <a:r>
              <a:rPr lang="ru-RU" b="1" dirty="0">
                <a:solidFill>
                  <a:srgbClr val="002060"/>
                </a:solidFill>
              </a:rPr>
              <a:t>образования  </a:t>
            </a:r>
            <a:r>
              <a:rPr lang="ru-RU" b="1" dirty="0" smtClean="0">
                <a:solidFill>
                  <a:srgbClr val="002060"/>
                </a:solidFill>
              </a:rPr>
              <a:t> Ростовской области 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«</a:t>
            </a:r>
            <a:r>
              <a:rPr lang="ru-RU" dirty="0">
                <a:solidFill>
                  <a:srgbClr val="002060"/>
                </a:solidFill>
              </a:rPr>
              <a:t>Об утверждении руководителей региональных учебно-методических объединений в системе профессионального образования </a:t>
            </a:r>
            <a:r>
              <a:rPr lang="ru-RU" dirty="0" smtClean="0">
                <a:solidFill>
                  <a:srgbClr val="002060"/>
                </a:solidFill>
              </a:rPr>
              <a:t>Ростовской  </a:t>
            </a:r>
            <a:r>
              <a:rPr lang="ru-RU" dirty="0">
                <a:solidFill>
                  <a:srgbClr val="002060"/>
                </a:solidFill>
              </a:rPr>
              <a:t>области»</a:t>
            </a:r>
          </a:p>
        </p:txBody>
      </p:sp>
    </p:spTree>
    <p:extLst>
      <p:ext uri="{BB962C8B-B14F-4D97-AF65-F5344CB8AC3E}">
        <p14:creationId xmlns:p14="http://schemas.microsoft.com/office/powerpoint/2010/main" xmlns="" val="4107104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0"/>
            <a:ext cx="9982199" cy="553998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36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</a:t>
            </a:r>
            <a:r>
              <a:rPr lang="ru-RU" sz="36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состав РУМО </a:t>
            </a:r>
            <a:r>
              <a:rPr lang="ru-RU" sz="36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входят  </a:t>
            </a:r>
            <a:r>
              <a:rPr lang="ru-RU" sz="36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следующие ОУ</a:t>
            </a:r>
            <a:endParaRPr lang="ru-RU" sz="36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3400" y="1371600"/>
            <a:ext cx="11266851" cy="5078313"/>
          </a:xfrm>
        </p:spPr>
        <p:txBody>
          <a:bodyPr/>
          <a:lstStyle/>
          <a:p>
            <a:pPr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ГБПОУ РО «Зерноградский техникум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агротехнологий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ГБПОУ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 «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Зимовниковский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сельскохозяйственный техникум  имени Бабаевского П.А.»,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ГБПОУ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 «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Каргинский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аграрно-технологический техникум»,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ГБПОУ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 «Константиновский технологический техникум»,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ГБПОУ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 «Миллеровский техникум агропромышленных технологий и управления (ДСХТ)»,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ГБПОУ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 «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Митякинский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техникум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агротехнологий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питания», 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ГБПОУ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 «Морозовский агропромышленный техникум», ГБПОУ РО «Октябрьский аграрно-технологический техникум», ГБПОУ РО «Пролетарский аграрно-технологический техникум», ГБПОУ РО «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Пухляковский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агропромышленный техникум», ГБПОУ РО «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Сальский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аграрно-технический колледж», ГБПОУ РО «Семикаракорский агротехнологический техникум», ГБПОУ РО «Тарасовский многопрофильный техникум», ГБПОУ РО «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Среднеегорлыкское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профессиональное училище № 85», ГБПОУ РО «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Чертковское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профессиональное училище № 95», ГБПОУ РО  «Казанское аграрно-техническое профессиональное училище № 97», ГБПОУ РО  «Дубовское многопрофильное профессиональное училище № 100»</a:t>
            </a:r>
          </a:p>
          <a:p>
            <a:pPr algn="just"/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xmlns="" val="57853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10135" t="7568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762000" y="0"/>
            <a:ext cx="10439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СПИСОЧНЫЙ СОСТАВ  УКРУПНЁННОЙ ГРУППЫ  </a:t>
            </a: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35.00.00 СЕЛЬСКОЕ, ЛЕСНОЕ и РЫБНОЕ  ХОЗЯЙСТВО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52600" y="914400"/>
          <a:ext cx="9169401" cy="5031025"/>
        </p:xfrm>
        <a:graphic>
          <a:graphicData uri="http://schemas.openxmlformats.org/drawingml/2006/table">
            <a:tbl>
              <a:tblPr/>
              <a:tblGrid>
                <a:gridCol w="372507"/>
                <a:gridCol w="2235042"/>
                <a:gridCol w="1953164"/>
                <a:gridCol w="1608950"/>
                <a:gridCol w="1608950"/>
                <a:gridCol w="1390788"/>
              </a:tblGrid>
              <a:tr h="5334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ru-RU" sz="1000" b="1" dirty="0" err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1000" b="1" dirty="0">
                          <a:latin typeface="Times New Roman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1000" b="1" dirty="0" err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Times New Roman"/>
                        </a:rPr>
                        <a:t>Наименование ОУ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Times New Roman"/>
                        </a:rPr>
                        <a:t>Ф.И.О.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Times New Roman"/>
                        </a:rPr>
                        <a:t>Должность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6520"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Times New Roman"/>
                        </a:rPr>
                        <a:t>Телефон, </a:t>
                      </a:r>
                      <a:r>
                        <a:rPr lang="ru-RU" sz="1000" b="1" dirty="0" err="1">
                          <a:latin typeface="Times New Roman"/>
                          <a:ea typeface="Calibri"/>
                          <a:cs typeface="Times New Roman"/>
                        </a:rPr>
                        <a:t>эл</a:t>
                      </a:r>
                      <a:r>
                        <a:rPr lang="ru-RU" sz="1000" b="1" dirty="0">
                          <a:latin typeface="Times New Roman"/>
                          <a:ea typeface="Calibri"/>
                          <a:cs typeface="Times New Roman"/>
                        </a:rPr>
                        <a:t>. почта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6520"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Times New Roman"/>
                        </a:rPr>
                        <a:t>Реализуемые профессии/специальности УГ 35.00.00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227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ГБПОУ РО «Октябрьский аграрно-технологический техникум»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Степаненко Ольга Геннадьевна</a:t>
                      </a: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заместитель директора по УР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8-918-545-70-89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u="sng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  <a:hlinkClick r:id="rId3"/>
                        </a:rPr>
                        <a:t>step-olga73@mail.ru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35.01.11 Мастер сельскохозяйственного производства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35.02.16 Эксплуатация и ремонт сельскохозяйственной техники и оборудования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10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Задера</a:t>
                      </a: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Марина Ивановна</a:t>
                      </a: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Старший методист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8-909-411-07-30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marinazadyora@yandex.ru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492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ГБПОУ РО «Семикаракорский агротехнологический техникум»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22252D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Голобородова</a:t>
                      </a:r>
                      <a:r>
                        <a:rPr lang="ru-RU" sz="1200" b="1" dirty="0">
                          <a:solidFill>
                            <a:srgbClr val="22252D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И.Н.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Заместитель директора по УПР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8-991-363-63-07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u="sng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  <a:hlinkClick r:id="rId4"/>
                        </a:rPr>
                        <a:t>spu73@rambler.ru</a:t>
                      </a: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35.01.13 Тракторист – машинист с/х производства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35.02.16 Эксплуатация и ремонт сельскохозяйственной техники и оборудования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96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ГБПОУ РО «Среднеегорлыкское профессиональное училище №85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Лосева</a:t>
                      </a:r>
                      <a:r>
                        <a:rPr lang="en-US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1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Марина</a:t>
                      </a:r>
                      <a:r>
                        <a:rPr lang="en-US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1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Николаевна</a:t>
                      </a:r>
                      <a:r>
                        <a:rPr lang="en-US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Заместитель директора по УПР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8-928-778-81-46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u="sng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  <a:hlinkClick r:id="rId5"/>
                        </a:rPr>
                        <a:t>npo</a:t>
                      </a:r>
                      <a:r>
                        <a:rPr lang="ru-RU" sz="1000" u="sng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  <a:hlinkClick r:id="rId5"/>
                        </a:rPr>
                        <a:t>_85@</a:t>
                      </a:r>
                      <a:r>
                        <a:rPr lang="en-US" sz="1000" u="sng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  <a:hlinkClick r:id="rId5"/>
                        </a:rPr>
                        <a:t>rostobr</a:t>
                      </a:r>
                      <a:r>
                        <a:rPr lang="ru-RU" sz="1000" u="sng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  <a:hlinkClick r:id="rId5"/>
                        </a:rPr>
                        <a:t>.</a:t>
                      </a:r>
                      <a:r>
                        <a:rPr lang="en-US" sz="1000" u="sng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  <a:hlinkClick r:id="rId5"/>
                        </a:rPr>
                        <a:t>ru</a:t>
                      </a: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35.01.13 Тракторист – машинист с/х производства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93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ГБПОУ РО «Митякинский техникум агротехнологий и питания»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22252D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Руденко Светлана Александровна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Методист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8-928-117-66-16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u="sng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  <a:hlinkClick r:id="rId6"/>
                        </a:rPr>
                        <a:t>mtapedu161@yandex.ru</a:t>
                      </a: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35.01.13 Тракторист – машинист с/</a:t>
                      </a: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 производства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35.01.09 Мастер растениеводства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Times New Roman"/>
                          <a:ea typeface="Calibri"/>
                          <a:cs typeface="Times New Roman"/>
                        </a:rPr>
                        <a:t>35.02.07 </a:t>
                      </a:r>
                      <a:r>
                        <a:rPr lang="en-US" sz="1000" dirty="0" err="1">
                          <a:latin typeface="Times New Roman"/>
                          <a:ea typeface="Calibri"/>
                          <a:cs typeface="Times New Roman"/>
                        </a:rPr>
                        <a:t>Механизация</a:t>
                      </a:r>
                      <a:r>
                        <a:rPr lang="en-US" sz="10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latin typeface="Times New Roman"/>
                          <a:ea typeface="Calibri"/>
                          <a:cs typeface="Times New Roman"/>
                        </a:rPr>
                        <a:t>сельского</a:t>
                      </a:r>
                      <a:r>
                        <a:rPr lang="en-US" sz="10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latin typeface="Times New Roman"/>
                          <a:ea typeface="Calibri"/>
                          <a:cs typeface="Times New Roman"/>
                        </a:rPr>
                        <a:t>хозяйства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10135" t="7568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762000" y="0"/>
            <a:ext cx="10439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СПИСОЧНЫЙ СОСТАВ  УКРУПНЁННОЙ ГРУППЫ  </a:t>
            </a: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35.00.00 СЕЛЬСКОЕ, ЛЕСНОЕ и РЫБНОЕ  ХОЗЯЙСТВО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47800" y="1143000"/>
          <a:ext cx="9474200" cy="4360100"/>
        </p:xfrm>
        <a:graphic>
          <a:graphicData uri="http://schemas.openxmlformats.org/drawingml/2006/table">
            <a:tbl>
              <a:tblPr/>
              <a:tblGrid>
                <a:gridCol w="390157"/>
                <a:gridCol w="2272376"/>
                <a:gridCol w="1581258"/>
                <a:gridCol w="1626160"/>
                <a:gridCol w="1933188"/>
                <a:gridCol w="1671061"/>
              </a:tblGrid>
              <a:tr h="14992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ГБПОУ РО «Тарасовский многопрофильный 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техникум»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22252D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Степаненко Татьяна Андреевна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Методист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8-928-129-68-95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u="sng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  <a:hlinkClick r:id="rId3"/>
                        </a:rPr>
                        <a:t>npo_87@mail.ru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35.02.16 Эксплуатация и ремонт сельскохозяйственной техники и оборудования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35.01.15 Электромонтёр по ремонту и обслуживанию электрооборудования в сельскохозяйственном производстве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96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ГБПОУ РО «Морозовский агропромышленный техникум»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22252D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Погребняк</a:t>
                      </a:r>
                      <a:r>
                        <a:rPr lang="ru-RU" sz="1200" b="1" dirty="0">
                          <a:solidFill>
                            <a:srgbClr val="22252D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Виктория Игоревна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Методист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8863-842-12-10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u="sng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  <a:hlinkClick r:id="rId4"/>
                        </a:rPr>
                        <a:t>pu88morozov@yandex.ru</a:t>
                      </a: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35.01.13 Тракторист – машинист с/х производства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35.02.07 Механизация сельского хозяйства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92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ГБПОУ РО «Константиновский технологический техникум»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22252D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Семерников</a:t>
                      </a:r>
                      <a:r>
                        <a:rPr lang="ru-RU" sz="1200" b="1" dirty="0">
                          <a:solidFill>
                            <a:srgbClr val="22252D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Андрей Иванович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Старший методист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8-951-490-25-24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u="sng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  <a:hlinkClick r:id="rId5"/>
                        </a:rPr>
                        <a:t>a.semernickov@gmail.com</a:t>
                      </a: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35.01.13 Тракторист – машинист с/х производства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35.02.07 Механизация сельского хозяйства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35.02.16 Эксплуатация и ремонт сельскохозяйственной техники и оборудования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96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ГБПОУ РО «Зерноградский техникум агротехнологий»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22252D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Перегуда Елена Сергеевна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Заместитель директора по УМР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8-909-401-77-66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u="sng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  <a:hlinkClick r:id="rId6"/>
                        </a:rPr>
                        <a:t>peregudabox@mail.ru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35.01.11 Мастер сельскохозяйственного производства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35.01.23 Хозяйка(ин) усадьбы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10135" t="7568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762000" y="0"/>
            <a:ext cx="10439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СПИСОЧНЫЙ СОСТАВ  УКРУПНЁННОЙ ГРУППЫ  </a:t>
            </a: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35.00.00 СЕЛЬСКОЕ, ЛЕСНОЕ и РЫБНОЕ  ХОЗЯЙСТВО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032000" y="1371599"/>
          <a:ext cx="9169400" cy="3922733"/>
        </p:xfrm>
        <a:graphic>
          <a:graphicData uri="http://schemas.openxmlformats.org/drawingml/2006/table">
            <a:tbl>
              <a:tblPr/>
              <a:tblGrid>
                <a:gridCol w="377605"/>
                <a:gridCol w="2199270"/>
                <a:gridCol w="1530386"/>
                <a:gridCol w="1573844"/>
                <a:gridCol w="1870994"/>
                <a:gridCol w="1617301"/>
              </a:tblGrid>
              <a:tr h="10494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ГБПОУ РО «Каргинский аграрно-технологический техникум имени В.Е. Теплухина»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Бурындина</a:t>
                      </a:r>
                      <a:r>
                        <a:rPr lang="en-US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1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Татьяна</a:t>
                      </a:r>
                      <a:r>
                        <a:rPr lang="en-US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1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Андреевна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методист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89054328388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u="sng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  <a:hlinkClick r:id="rId3"/>
                        </a:rPr>
                        <a:t>tanuwka1961@mail.ru</a:t>
                      </a: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35.01.13 Тракторист – машинист с/х производства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35.02.16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Эксплуатация и ремонт сельскохозяйственной техники и оборудования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7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ГБПОУ РО «Казанское аграрно-техническое профессиональное училище №97»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22252D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Агафонов Сергей Иванович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И.о. заместителя директора по УПР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8-906-182-87-28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u="sng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  <a:hlinkClick r:id="rId4"/>
                        </a:rPr>
                        <a:t>timir29@mail.ru</a:t>
                      </a: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35.01.13 Тракторист – машинист с/х производства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96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ГБПОУ РО «Орловское многопрофильное профессиональное училище №98»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22252D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Крапивкина</a:t>
                      </a:r>
                      <a:r>
                        <a:rPr lang="ru-RU" sz="1200" b="1" dirty="0">
                          <a:solidFill>
                            <a:srgbClr val="22252D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Наталья Анатольевна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Заместитель директора по УПР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8-928-114-54-15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krapivkina.nata@bk.ru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35.01.13 Тракторист – машинист с/х производства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90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ГБПОУ РО «Сальский аграрно-технический колледж»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22252D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Хара</a:t>
                      </a:r>
                      <a:r>
                        <a:rPr lang="ru-RU" sz="1200" b="1" dirty="0">
                          <a:solidFill>
                            <a:srgbClr val="22252D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Ирина Александровна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Заместитель директора по УР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8-988-950-43-08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u="sng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  <a:hlinkClick r:id="rId5"/>
                        </a:rPr>
                        <a:t>HARA_77@mail.ru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35.02.05 Агрономия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35.02.08 Электрификация и автоматизация сельского хозяйства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35.02.26 Технология производства и переработка сельскохозяйственной продукции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35.02.07 Механизация сельского хозяйства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10135" t="7568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762000" y="0"/>
            <a:ext cx="10439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СПИСОЧНЫЙ СОСТАВ  УКРУПНЁННОЙ ГРУППЫ  </a:t>
            </a: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35.00.00 СЕЛЬСКОЕ, ЛЕСНОЕ и РЫБНОЕ  ХОЗЯЙСТВО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032000" y="1066799"/>
          <a:ext cx="9321800" cy="4529854"/>
        </p:xfrm>
        <a:graphic>
          <a:graphicData uri="http://schemas.openxmlformats.org/drawingml/2006/table">
            <a:tbl>
              <a:tblPr/>
              <a:tblGrid>
                <a:gridCol w="383881"/>
                <a:gridCol w="2235823"/>
                <a:gridCol w="1555822"/>
                <a:gridCol w="1600002"/>
                <a:gridCol w="1902091"/>
                <a:gridCol w="1644181"/>
              </a:tblGrid>
              <a:tr h="14992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ГБПОУ РО «Зимовниковский сельскохозяйственный техникум имени Бабаевского П.А.»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Дорошенко</a:t>
                      </a:r>
                      <a:r>
                        <a:rPr lang="en-US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1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Елена</a:t>
                      </a:r>
                      <a:r>
                        <a:rPr lang="en-US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1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Анатольевна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Заместитель директора по УМР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89064172832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u="sng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  <a:hlinkClick r:id="rId3"/>
                        </a:rPr>
                        <a:t>lenadok05@mail.ru</a:t>
                      </a: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35.02.16 Эксплуатация и ремонт сельскохозяйственной техники и оборудования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35.02.07 Механизация сельского хозяйства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35.02.13 Тракторист-машинист сельскохозяйственного производства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7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ГБПОУ РО «Константиновский техникум агроветтехнологий и управления» КТАУ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22252D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Пятилетова</a:t>
                      </a:r>
                      <a:r>
                        <a:rPr lang="ru-RU" sz="1200" b="1" dirty="0">
                          <a:solidFill>
                            <a:srgbClr val="22252D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Татьяна Васильевна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Заместитель директора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8-961-429-72-39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u="sng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  <a:hlinkClick r:id="rId4"/>
                        </a:rPr>
                        <a:t>pyatiletovat@mail.ru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35</a:t>
                      </a: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.02.14 Охотоведение и звероводство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35.02.15 Кинология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90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ГБПОУ РО «Миллеровский техникум агропромышленных технологий и управления (ДСХТ)»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22252D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Юрьева Людмила Алексеевна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заместитель директора по УР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8-909-439-50-09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u="sng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  <a:hlinkClick r:id="rId5"/>
                        </a:rPr>
                        <a:t>L17081969@yandex.ru</a:t>
                      </a: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35.02.05 Агрономия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35.02.26 Технология производства и переработка сельскохозяйственной продукции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35.02.07 Механизация сельского хозяйства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35.02.08 Электрификация и автоматизация сельского хозяйства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96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ГБПОУ РО «Пухляковский агропромышленный техникум»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Нечаев Сергей Владимирович</a:t>
                      </a: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Заместитель директора по УМР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8-960-394-10-91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u="sng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  <a:hlinkClick r:id="rId6"/>
                        </a:rPr>
                        <a:t>snechaev041@mail.ru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35.02.05 Агрономия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35.02.08 Электрификация и автоматизация сельского хозяйства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10135" t="7568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762000" y="0"/>
            <a:ext cx="10439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СПИСОЧНЫЙ СОСТАВ  УКРУПНЁННОЙ ГРУППЫ  </a:t>
            </a: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35.00.00 СЕЛЬСКОЕ, ЛЕСНОЕ и РЫБНОЕ  ХОЗЯЙСТВО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057400" y="1524000"/>
          <a:ext cx="8127999" cy="2895600"/>
        </p:xfrm>
        <a:graphic>
          <a:graphicData uri="http://schemas.openxmlformats.org/drawingml/2006/table">
            <a:tbl>
              <a:tblPr/>
              <a:tblGrid>
                <a:gridCol w="334719"/>
                <a:gridCol w="1949491"/>
                <a:gridCol w="1356575"/>
                <a:gridCol w="1395097"/>
                <a:gridCol w="1658499"/>
                <a:gridCol w="1433618"/>
              </a:tblGrid>
              <a:tr h="16491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17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ГБПОУ РО «Чертковское профессиональное училище №95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Седловская</a:t>
                      </a:r>
                      <a:r>
                        <a:rPr lang="en-US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1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Галина</a:t>
                      </a:r>
                      <a:r>
                        <a:rPr lang="en-US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1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Алексеевна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Методист 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8961817817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u="sng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  <a:hlinkClick r:id="rId3"/>
                        </a:rPr>
                        <a:t>oven1963@mail.ru</a:t>
                      </a: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35.01.13 «Тракторист-машинист сельскохозяйственного производства»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35.01.15  Электромонтер по ремонту и обслуживанию электрооборудования в сельскохозяйственном производстве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96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ГБПОУ РО «Пролетарский аграрно-технологический техникум»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Скомороха</a:t>
                      </a:r>
                      <a:r>
                        <a:rPr lang="en-US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1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Марина</a:t>
                      </a:r>
                      <a:r>
                        <a:rPr lang="en-US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1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Алексеевна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Старший методист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8-908-188-61-83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u="sng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  <a:hlinkClick r:id="rId4"/>
                        </a:rPr>
                        <a:t>skomorohamarina</a:t>
                      </a:r>
                      <a:r>
                        <a:rPr lang="ru-RU" sz="1000" u="sng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  <a:hlinkClick r:id="rId4"/>
                        </a:rPr>
                        <a:t>@</a:t>
                      </a:r>
                      <a:r>
                        <a:rPr lang="en-US" sz="1000" u="sng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  <a:hlinkClick r:id="rId4"/>
                        </a:rPr>
                        <a:t>yandex</a:t>
                      </a:r>
                      <a:r>
                        <a:rPr lang="ru-RU" sz="1000" u="sng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  <a:hlinkClick r:id="rId4"/>
                        </a:rPr>
                        <a:t>.</a:t>
                      </a:r>
                      <a:r>
                        <a:rPr lang="en-US" sz="1000" u="sng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  <a:hlinkClick r:id="rId4"/>
                        </a:rPr>
                        <a:t>ru</a:t>
                      </a: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35.02.13 Тракторист-машинист сельскохозяйственного производства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96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19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ГБПОУ РО «Дубовское многопрофильное профессиональное училище № 100»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22252D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Нусс</a:t>
                      </a:r>
                      <a:r>
                        <a:rPr lang="ru-RU" sz="1200" b="1" dirty="0">
                          <a:solidFill>
                            <a:srgbClr val="22252D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Наталья Викторовна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заместитель директора по УР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8-928-602-53-90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u="sng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  <a:hlinkClick r:id="rId5"/>
                        </a:rPr>
                        <a:t>n_nuss@mail.ru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Times New Roman"/>
                          <a:ea typeface="Calibri"/>
                          <a:cs typeface="Times New Roman"/>
                        </a:rPr>
                        <a:t>35.02.13 </a:t>
                      </a:r>
                      <a:r>
                        <a:rPr lang="en-US" sz="1000" dirty="0" err="1">
                          <a:latin typeface="Times New Roman"/>
                          <a:ea typeface="Calibri"/>
                          <a:cs typeface="Times New Roman"/>
                        </a:rPr>
                        <a:t>Тракторист-машинист</a:t>
                      </a:r>
                      <a:r>
                        <a:rPr lang="en-US" sz="10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dirty="0" err="1">
                          <a:latin typeface="Times New Roman"/>
                          <a:ea typeface="Calibri"/>
                          <a:cs typeface="Times New Roman"/>
                        </a:rPr>
                        <a:t>сельскохозяйственного</a:t>
                      </a:r>
                      <a:r>
                        <a:rPr lang="en-US" sz="1000" dirty="0">
                          <a:latin typeface="Times New Roman"/>
                          <a:ea typeface="Calibri"/>
                          <a:cs typeface="Times New Roman"/>
                        </a:rPr>
                        <a:t> производства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20" marR="562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9eb5fbaec4e31b4b63805bda5f143287de88a42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563C1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545</TotalTime>
  <Words>1679</Words>
  <Application>Microsoft Office PowerPoint</Application>
  <PresentationFormat>Произвольный</PresentationFormat>
  <Paragraphs>310</Paragraphs>
  <Slides>17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Office Theme</vt:lpstr>
      <vt:lpstr>Слайд 1</vt:lpstr>
      <vt:lpstr>Слайд 2</vt:lpstr>
      <vt:lpstr> НОРМАТИВНЫЕ ДОКУМЕНТЫ </vt:lpstr>
      <vt:lpstr>В состав РУМО входят  следующие ОУ</vt:lpstr>
      <vt:lpstr>Слайд 5</vt:lpstr>
      <vt:lpstr>Слайд 6</vt:lpstr>
      <vt:lpstr>Слайд 7</vt:lpstr>
      <vt:lpstr>Слайд 8</vt:lpstr>
      <vt:lpstr>Слайд 9</vt:lpstr>
      <vt:lpstr>Основные направления сотрудничества </vt:lpstr>
      <vt:lpstr>Слайд 11</vt:lpstr>
      <vt:lpstr>Задачами отраслевого учебно – методического объединения  по укрупненной группе  35.00.00 Сельское, лесное и рыбное хозяйство являются:  </vt:lpstr>
      <vt:lpstr> </vt:lpstr>
      <vt:lpstr>Слайд 14</vt:lpstr>
      <vt:lpstr>Дорожная карта (План мероприятий) на 2021- 2022 учебный год</vt:lpstr>
      <vt:lpstr>Дорожная карта (План мероприятий) на 2021- 2022 учебный год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Турчинскене Олеся Викторовна</dc:creator>
  <cp:lastModifiedBy>User</cp:lastModifiedBy>
  <cp:revision>38</cp:revision>
  <dcterms:created xsi:type="dcterms:W3CDTF">2021-04-27T13:33:43Z</dcterms:created>
  <dcterms:modified xsi:type="dcterms:W3CDTF">2021-05-23T14:47:14Z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Created" pid="2">
    <vt:filetime>2021-02-17T00:00:00Z</vt:filetime>
  </property>
  <property fmtid="{D5CDD505-2E9C-101B-9397-08002B2CF9AE}" name="Creator" pid="3">
    <vt:lpwstr>Acrobat PDFMaker 11 для PowerPoint</vt:lpwstr>
  </property>
  <property fmtid="{D5CDD505-2E9C-101B-9397-08002B2CF9AE}" name="LastSaved" pid="4">
    <vt:filetime>2021-04-27T00:00:00Z</vt:filetime>
  </property>
  <property fmtid="{D5CDD505-2E9C-101B-9397-08002B2CF9AE}" name="NXPowerLiteLastOptimized" pid="5">
    <vt:lpwstr>1381543</vt:lpwstr>
  </property>
  <property fmtid="{D5CDD505-2E9C-101B-9397-08002B2CF9AE}" name="NXPowerLiteSettings" pid="6">
    <vt:lpwstr>C7000400038000</vt:lpwstr>
  </property>
  <property fmtid="{D5CDD505-2E9C-101B-9397-08002B2CF9AE}" name="NXPowerLiteVersion" pid="7">
    <vt:lpwstr>S9.0.3</vt:lpwstr>
  </property>
</Properties>
</file>