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9"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6EC7132A-2E2B-451B-865B-BC2090A0681D}" type="datetimeFigureOut">
              <a:rPr lang="ru-RU" smtClean="0"/>
              <a:t>24.05.2021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16E30DC9-D726-4B3D-B3EC-B1A2E8BE2E39}" type="slidenum">
              <a:rPr lang="ru-RU" smtClean="0"/>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C7132A-2E2B-451B-865B-BC2090A0681D}"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E30DC9-D726-4B3D-B3EC-B1A2E8BE2E3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C7132A-2E2B-451B-865B-BC2090A0681D}"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E30DC9-D726-4B3D-B3EC-B1A2E8BE2E3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6EC7132A-2E2B-451B-865B-BC2090A0681D}" type="datetimeFigureOut">
              <a:rPr lang="ru-RU" smtClean="0"/>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E30DC9-D726-4B3D-B3EC-B1A2E8BE2E39}" type="slidenum">
              <a:rPr lang="ru-RU" smtClean="0"/>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EC7132A-2E2B-451B-865B-BC2090A0681D}" type="datetimeFigureOut">
              <a:rPr lang="ru-RU" smtClean="0"/>
              <a:t>24.05.2021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16E30DC9-D726-4B3D-B3EC-B1A2E8BE2E3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EC7132A-2E2B-451B-865B-BC2090A0681D}" type="datetimeFigureOut">
              <a:rPr lang="ru-RU" smtClean="0"/>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E30DC9-D726-4B3D-B3EC-B1A2E8BE2E39}" type="slidenum">
              <a:rPr lang="ru-RU" smtClean="0"/>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6EC7132A-2E2B-451B-865B-BC2090A0681D}" type="datetimeFigureOut">
              <a:rPr lang="ru-RU" smtClean="0"/>
              <a:t>24.05.2021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E30DC9-D726-4B3D-B3EC-B1A2E8BE2E39}" type="slidenum">
              <a:rPr lang="ru-RU" smtClean="0"/>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EC7132A-2E2B-451B-865B-BC2090A0681D}" type="datetimeFigureOut">
              <a:rPr lang="ru-RU" smtClean="0"/>
              <a:t>24.05.2021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6E30DC9-D726-4B3D-B3EC-B1A2E8BE2E3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C7132A-2E2B-451B-865B-BC2090A0681D}" type="datetimeFigureOut">
              <a:rPr lang="ru-RU" smtClean="0"/>
              <a:t>24.05.2021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E30DC9-D726-4B3D-B3EC-B1A2E8BE2E3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EC7132A-2E2B-451B-865B-BC2090A0681D}" type="datetimeFigureOut">
              <a:rPr lang="ru-RU" smtClean="0"/>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E30DC9-D726-4B3D-B3EC-B1A2E8BE2E39}" type="slidenum">
              <a:rPr lang="ru-RU" smtClean="0"/>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EC7132A-2E2B-451B-865B-BC2090A0681D}" type="datetimeFigureOut">
              <a:rPr lang="ru-RU" smtClean="0"/>
              <a:t>24.05.2021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16E30DC9-D726-4B3D-B3EC-B1A2E8BE2E39}" type="slidenum">
              <a:rPr lang="ru-RU" smtClean="0"/>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EC7132A-2E2B-451B-865B-BC2090A0681D}" type="datetimeFigureOut">
              <a:rPr lang="ru-RU" smtClean="0"/>
              <a:t>24.05.2021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6E30DC9-D726-4B3D-B3EC-B1A2E8BE2E3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smtClean="0"/>
          </a:p>
          <a:p>
            <a:r>
              <a:rPr lang="ru-RU" dirty="0" smtClean="0"/>
              <a:t>Тифлопедагог: Сидорова А.И.</a:t>
            </a:r>
            <a:endParaRPr lang="ru-RU" dirty="0"/>
          </a:p>
        </p:txBody>
      </p:sp>
      <p:sp>
        <p:nvSpPr>
          <p:cNvPr id="2" name="Заголовок 1"/>
          <p:cNvSpPr>
            <a:spLocks noGrp="1"/>
          </p:cNvSpPr>
          <p:nvPr>
            <p:ph type="ctrTitle"/>
          </p:nvPr>
        </p:nvSpPr>
        <p:spPr/>
        <p:txBody>
          <a:bodyPr>
            <a:normAutofit/>
          </a:bodyPr>
          <a:lstStyle/>
          <a:p>
            <a:r>
              <a:rPr lang="ru-RU" sz="4800" dirty="0" smtClean="0">
                <a:latin typeface="Times New Roman" panose="02020603050405020304" pitchFamily="18" charset="0"/>
                <a:cs typeface="Times New Roman" panose="02020603050405020304" pitchFamily="18" charset="0"/>
              </a:rPr>
              <a:t>Бинокулярное зрение</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913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778098"/>
          </a:xfrm>
        </p:spPr>
        <p:txBody>
          <a:bodyPr>
            <a:normAutofit/>
          </a:bodyPr>
          <a:lstStyle/>
          <a:p>
            <a:r>
              <a:rPr lang="ru-RU" b="1" dirty="0" smtClean="0">
                <a:latin typeface="Times New Roman" panose="02020603050405020304" pitchFamily="18" charset="0"/>
                <a:cs typeface="Times New Roman" panose="02020603050405020304" pitchFamily="18" charset="0"/>
              </a:rPr>
              <a:t>Бинокулярное зрение</a:t>
            </a:r>
            <a:endParaRPr lang="ru-RU"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fontScale="92500" lnSpcReduction="20000"/>
          </a:bodyPr>
          <a:lstStyle/>
          <a:p>
            <a:pPr algn="just"/>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это способность </a:t>
            </a:r>
            <a:r>
              <a:rPr lang="ru-RU" dirty="0">
                <a:latin typeface="Times New Roman" panose="02020603050405020304" pitchFamily="18" charset="0"/>
                <a:cs typeface="Times New Roman" panose="02020603050405020304" pitchFamily="18" charset="0"/>
              </a:rPr>
              <a:t>одновременно чётко видеть изображение предмета </a:t>
            </a:r>
            <a:r>
              <a:rPr lang="ru-RU" b="1" u="sng" dirty="0">
                <a:latin typeface="Times New Roman" panose="02020603050405020304" pitchFamily="18" charset="0"/>
                <a:cs typeface="Times New Roman" panose="02020603050405020304" pitchFamily="18" charset="0"/>
              </a:rPr>
              <a:t>обоими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глазами. Благодаря </a:t>
            </a:r>
            <a:r>
              <a:rPr lang="ru-RU" dirty="0">
                <a:latin typeface="Times New Roman" panose="02020603050405020304" pitchFamily="18" charset="0"/>
                <a:cs typeface="Times New Roman" panose="02020603050405020304" pitchFamily="18" charset="0"/>
              </a:rPr>
              <a:t>бинокулярному зрению обеспечивается стереоскопическое (</a:t>
            </a:r>
            <a:r>
              <a:rPr lang="ru-RU" dirty="0" smtClean="0">
                <a:latin typeface="Times New Roman" panose="02020603050405020304" pitchFamily="18" charset="0"/>
                <a:cs typeface="Times New Roman" panose="02020603050405020304" pitchFamily="18" charset="0"/>
              </a:rPr>
              <a:t>объёмное</a:t>
            </a:r>
            <a:r>
              <a:rPr lang="ru-RU" dirty="0">
                <a:latin typeface="Times New Roman" panose="02020603050405020304" pitchFamily="18" charset="0"/>
                <a:cs typeface="Times New Roman" panose="02020603050405020304" pitchFamily="18" charset="0"/>
              </a:rPr>
              <a:t>) восприятие объектов и точное определение их взаимного расположения в трёхмерном пространстве</a:t>
            </a:r>
            <a:r>
              <a:rPr lang="ru-RU" dirty="0" smtClean="0">
                <a:latin typeface="Times New Roman" panose="02020603050405020304" pitchFamily="18" charset="0"/>
                <a:cs typeface="Times New Roman" panose="02020603050405020304" pitchFamily="18" charset="0"/>
              </a:rPr>
              <a:t>.</a:t>
            </a:r>
          </a:p>
          <a:p>
            <a:pPr algn="just"/>
            <a:endParaRPr lang="ru-RU" dirty="0" smtClean="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Благодаря бинокулярному зрению мы определяем расстояние от предмета до предмета, объём, взаимное расположение предметов</a:t>
            </a:r>
            <a:r>
              <a:rPr lang="ru-RU" dirty="0" smtClean="0">
                <a:latin typeface="Times New Roman" panose="02020603050405020304" pitchFamily="18" charset="0"/>
                <a:cs typeface="Times New Roman" panose="02020603050405020304" pitchFamily="18" charset="0"/>
              </a:rPr>
              <a:t>.</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Бинокулярное зрение окончательно устанавливается к 6-7 годам.</a:t>
            </a:r>
          </a:p>
          <a:p>
            <a:pPr algn="just"/>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072216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611560" y="44626"/>
            <a:ext cx="8352928" cy="1371066"/>
          </a:xfrm>
        </p:spPr>
        <p:txBody>
          <a:bodyPr>
            <a:noAutofit/>
          </a:bodyPr>
          <a:lstStyle/>
          <a:p>
            <a:pPr marL="0" indent="0" algn="ctr">
              <a:spcBef>
                <a:spcPts val="0"/>
              </a:spcBef>
              <a:buNone/>
            </a:pPr>
            <a:r>
              <a:rPr lang="ru-RU" sz="2000" dirty="0" smtClean="0">
                <a:latin typeface="Times New Roman" panose="02020603050405020304" pitchFamily="18" charset="0"/>
                <a:cs typeface="Times New Roman" panose="02020603050405020304" pitchFamily="18" charset="0"/>
              </a:rPr>
              <a:t>Нормальное бинокулярное зрение предполагает высокую остроту зрения на обоих глазах. При нормальном бинокулярном зрении видно одно объёмное изображение, при нарушенном (косоглазие, снижение остроты зрения на одном глазу) возникает диплопия (двоение изображений).</a:t>
            </a:r>
          </a:p>
          <a:p>
            <a:endParaRPr lang="ru-RU" sz="2400" dirty="0"/>
          </a:p>
        </p:txBody>
      </p:sp>
      <p:pic>
        <p:nvPicPr>
          <p:cNvPr id="4" name="Объект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1087" y="1358494"/>
            <a:ext cx="5472608" cy="5310866"/>
          </a:xfrm>
          <a:prstGeom prst="rect">
            <a:avLst/>
          </a:prstGeom>
        </p:spPr>
      </p:pic>
    </p:spTree>
    <p:extLst>
      <p:ext uri="{BB962C8B-B14F-4D97-AF65-F5344CB8AC3E}">
        <p14:creationId xmlns:p14="http://schemas.microsoft.com/office/powerpoint/2010/main" val="1638347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57200" y="132165"/>
            <a:ext cx="8229600" cy="2188840"/>
          </a:xfrm>
        </p:spPr>
        <p:txBody>
          <a:bodyPr>
            <a:normAutofit lnSpcReduction="10000"/>
          </a:bodyPr>
          <a:lstStyle/>
          <a:p>
            <a:pPr marL="0" indent="0" algn="ctr">
              <a:buNone/>
            </a:pPr>
            <a:r>
              <a:rPr lang="ru-RU" sz="2400" dirty="0" smtClean="0">
                <a:latin typeface="Times New Roman" panose="02020603050405020304" pitchFamily="18" charset="0"/>
                <a:cs typeface="Times New Roman" panose="02020603050405020304" pitchFamily="18" charset="0"/>
              </a:rPr>
              <a:t>Самая распространённая аномалия, при которой пропадает </a:t>
            </a:r>
            <a:r>
              <a:rPr lang="ru-RU" sz="2400" dirty="0" err="1" smtClean="0">
                <a:latin typeface="Times New Roman" panose="02020603050405020304" pitchFamily="18" charset="0"/>
                <a:cs typeface="Times New Roman" panose="02020603050405020304" pitchFamily="18" charset="0"/>
              </a:rPr>
              <a:t>бинoкуляpнocть</a:t>
            </a:r>
            <a:r>
              <a:rPr lang="ru-RU" sz="2400" dirty="0" smtClean="0">
                <a:latin typeface="Times New Roman" panose="02020603050405020304" pitchFamily="18" charset="0"/>
                <a:cs typeface="Times New Roman" panose="02020603050405020304" pitchFamily="18" charset="0"/>
              </a:rPr>
              <a:t>, является косоглазие. Косоглазие сопровождается несогласованностью движений глазных яблок. Левый и правый глаза смотрят в противоположные стороны. B некоторых ситуациях из зрительного процесса может полностью выпасть один глаз.</a:t>
            </a:r>
            <a:endParaRPr lang="ru-RU" sz="24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cstate="print">
            <a:extLst>
              <a:ext uri="{28A0092B-C50C-407E-A947-70E740481C1C}">
                <a14:useLocalDpi xmlns:a14="http://schemas.microsoft.com/office/drawing/2010/main" val="0"/>
              </a:ext>
            </a:extLst>
          </a:blip>
          <a:srcRect t="3536" r="3337"/>
          <a:stretch/>
        </p:blipFill>
        <p:spPr>
          <a:xfrm>
            <a:off x="4788024" y="2697314"/>
            <a:ext cx="4011619" cy="2655821"/>
          </a:xfrm>
          <a:prstGeom prst="rect">
            <a:avLst/>
          </a:prstGeom>
        </p:spPr>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t="-1" b="1910"/>
          <a:stretch/>
        </p:blipFill>
        <p:spPr>
          <a:xfrm>
            <a:off x="323528" y="2725623"/>
            <a:ext cx="4150118" cy="2644216"/>
          </a:xfrm>
          <a:prstGeom prst="rect">
            <a:avLst/>
          </a:prstGeom>
        </p:spPr>
      </p:pic>
      <p:sp>
        <p:nvSpPr>
          <p:cNvPr id="6" name="Прямоугольник 5"/>
          <p:cNvSpPr/>
          <p:nvPr/>
        </p:nvSpPr>
        <p:spPr>
          <a:xfrm>
            <a:off x="1115616" y="5517232"/>
            <a:ext cx="2304256" cy="369332"/>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Нормальное зрение</a:t>
            </a:r>
            <a:endParaRPr lang="ru-RU"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5569696" y="5521002"/>
            <a:ext cx="2674711" cy="369332"/>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Двоение при косоглазии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8391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a:xfrm>
            <a:off x="467544" y="692696"/>
            <a:ext cx="8229600" cy="4525963"/>
          </a:xfrm>
        </p:spPr>
        <p:txBody>
          <a:bodyPr/>
          <a:lstStyle/>
          <a:p>
            <a:pPr marL="0" indent="0" algn="ctr">
              <a:buNone/>
            </a:pPr>
            <a:r>
              <a:rPr lang="ru-RU" dirty="0" smtClean="0">
                <a:latin typeface="Times New Roman" panose="02020603050405020304" pitchFamily="18" charset="0"/>
                <a:cs typeface="Times New Roman" panose="02020603050405020304" pitchFamily="18" charset="0"/>
              </a:rPr>
              <a:t>Зрение только правым или левым глазом называется монокулярным. </a:t>
            </a:r>
          </a:p>
          <a:p>
            <a:pPr marL="0" indent="0" algn="ctr">
              <a:buNone/>
            </a:pPr>
            <a:r>
              <a:rPr lang="ru-RU" dirty="0" smtClean="0">
                <a:latin typeface="Times New Roman" panose="02020603050405020304" pitchFamily="18" charset="0"/>
                <a:cs typeface="Times New Roman" panose="02020603050405020304" pitchFamily="18" charset="0"/>
              </a:rPr>
              <a:t>Возможно попеременное зрение: то правым, то левым глазом – монокулярное альтернирующее. </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039" y="3668573"/>
            <a:ext cx="3304759" cy="2852936"/>
          </a:xfrm>
          <a:prstGeom prst="rect">
            <a:avLst/>
          </a:prstGeom>
        </p:spPr>
      </p:pic>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70605" y="3645024"/>
            <a:ext cx="3304759" cy="2852936"/>
          </a:xfrm>
          <a:prstGeom prst="rect">
            <a:avLst/>
          </a:prstGeom>
        </p:spPr>
      </p:pic>
    </p:spTree>
    <p:extLst>
      <p:ext uri="{BB962C8B-B14F-4D97-AF65-F5344CB8AC3E}">
        <p14:creationId xmlns:p14="http://schemas.microsoft.com/office/powerpoint/2010/main" val="3937876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latin typeface="Times New Roman" panose="02020603050405020304" pitchFamily="18" charset="0"/>
                <a:cs typeface="Times New Roman" panose="02020603050405020304" pitchFamily="18" charset="0"/>
              </a:rPr>
              <a:t>Для развития бинокулярного зрения применяются следующие упражнения:</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fontScale="62500" lnSpcReduction="20000"/>
          </a:bodyPr>
          <a:lstStyle/>
          <a:p>
            <a:pPr algn="just"/>
            <a:r>
              <a:rPr lang="ru-RU" dirty="0" smtClean="0">
                <a:latin typeface="Times New Roman" panose="02020603050405020304" pitchFamily="18" charset="0"/>
                <a:cs typeface="Times New Roman" panose="02020603050405020304" pitchFamily="18" charset="0"/>
              </a:rPr>
              <a:t>Перерисовка изображений через прозрачную бумагу (кальку), раскрашивание, мозаика, классификация геометрических фигур по форме, величине, цвету, нанизывание бус, шнуровка, вырезание деталей.</a:t>
            </a:r>
          </a:p>
          <a:p>
            <a:pPr algn="just"/>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Аппликация, составление картинок из фигур, кубиков, нахождение части целого, обнаружение различий в похожих рисунках, лепка.</a:t>
            </a:r>
          </a:p>
          <a:p>
            <a:pPr algn="just"/>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Нахождение предметов по словесному описанию (например, найди предмет коричневого цвета со спинкой и подлокотниками: кресло), размещение предметов по заданию на плоскости, понятие верх, низ, правая и левая стороны, угол, составление групп из окружающих предметов по количественным и качественным признакам.</a:t>
            </a:r>
          </a:p>
          <a:p>
            <a:pPr algn="just"/>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Обведение по трафарету, прохождение лабиринта, прослеживание глазами за предметом, перемещаемым в разных направлениях (например, следить за лазерной указкой на стене и потолке).</a:t>
            </a:r>
          </a:p>
          <a:p>
            <a:pPr algn="just"/>
            <a:endParaRPr lang="ru-RU" dirty="0" smtClean="0">
              <a:latin typeface="Times New Roman" panose="02020603050405020304" pitchFamily="18" charset="0"/>
              <a:cs typeface="Times New Roman" panose="02020603050405020304" pitchFamily="18" charset="0"/>
            </a:endParaRPr>
          </a:p>
          <a:p>
            <a:pPr algn="just"/>
            <a:r>
              <a:rPr lang="ru-RU" dirty="0" smtClean="0">
                <a:latin typeface="Times New Roman" panose="02020603050405020304" pitchFamily="18" charset="0"/>
                <a:cs typeface="Times New Roman" panose="02020603050405020304" pitchFamily="18" charset="0"/>
              </a:rPr>
              <a:t>Метание в цель, набрасывание колец, забрасывание в корзину, бадминтон.</a:t>
            </a:r>
          </a:p>
        </p:txBody>
      </p:sp>
    </p:spTree>
    <p:extLst>
      <p:ext uri="{BB962C8B-B14F-4D97-AF65-F5344CB8AC3E}">
        <p14:creationId xmlns:p14="http://schemas.microsoft.com/office/powerpoint/2010/main" val="1907103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0449" y="188640"/>
            <a:ext cx="8075240" cy="778098"/>
          </a:xfrm>
        </p:spPr>
        <p:txBody>
          <a:bodyPr>
            <a:noAutofit/>
          </a:bodyPr>
          <a:lstStyle/>
          <a:p>
            <a:r>
              <a:rPr lang="ru-RU" sz="3200" dirty="0" smtClean="0">
                <a:latin typeface="Times New Roman" panose="02020603050405020304" pitchFamily="18" charset="0"/>
                <a:cs typeface="Times New Roman" panose="02020603050405020304" pitchFamily="18" charset="0"/>
              </a:rPr>
              <a:t>Способ </a:t>
            </a:r>
            <a:r>
              <a:rPr lang="ru-RU" sz="3200" dirty="0" smtClean="0">
                <a:latin typeface="Times New Roman" panose="02020603050405020304" pitchFamily="18" charset="0"/>
                <a:cs typeface="Times New Roman" panose="02020603050405020304" pitchFamily="18" charset="0"/>
              </a:rPr>
              <a:t>проверки бинокулярного зрения</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a:xfrm>
            <a:off x="395536" y="908720"/>
            <a:ext cx="8229600" cy="4929411"/>
          </a:xfrm>
        </p:spPr>
        <p:txBody>
          <a:bodyPr>
            <a:normAutofit/>
          </a:bodyPr>
          <a:lstStyle/>
          <a:p>
            <a:pPr marL="0" indent="0" algn="ctr">
              <a:buNone/>
            </a:pPr>
            <a:r>
              <a:rPr lang="ru-RU" sz="2400" u="sng" dirty="0" smtClean="0">
                <a:latin typeface="Times New Roman" panose="02020603050405020304" pitchFamily="18" charset="0"/>
                <a:cs typeface="Times New Roman" panose="02020603050405020304" pitchFamily="18" charset="0"/>
              </a:rPr>
              <a:t>Опыт Соколова </a:t>
            </a:r>
          </a:p>
          <a:p>
            <a:pPr marL="0" indent="457200" algn="just">
              <a:spcBef>
                <a:spcPts val="0"/>
              </a:spcBef>
              <a:buNone/>
            </a:pPr>
            <a:r>
              <a:rPr lang="ru-RU" sz="1800" dirty="0" smtClean="0">
                <a:latin typeface="Times New Roman" panose="02020603050405020304" pitchFamily="18" charset="0"/>
                <a:cs typeface="Times New Roman" panose="02020603050405020304" pitchFamily="18" charset="0"/>
              </a:rPr>
              <a:t>Данный метод еще называется проверкой бинокулярного зрения с «дырой» в ладони. </a:t>
            </a:r>
          </a:p>
          <a:p>
            <a:pPr marL="0" indent="457200" algn="just">
              <a:spcBef>
                <a:spcPts val="0"/>
              </a:spcBef>
              <a:buNone/>
            </a:pPr>
            <a:r>
              <a:rPr lang="ru-RU" sz="1800" dirty="0" smtClean="0">
                <a:latin typeface="Times New Roman" panose="02020603050405020304" pitchFamily="18" charset="0"/>
                <a:cs typeface="Times New Roman" panose="02020603050405020304" pitchFamily="18" charset="0"/>
              </a:rPr>
              <a:t>Для того чтобы провести опыт, нужно взять лист бумаги и свернуть его в форме подзорной трубы. Она подставляется к правому глазу, через которую человек рассматривает удаленные от него предметы. Левая рука в это время должны быть повернута ладонью к левому глазу. Ее нужно отодвинуть от лица примерно на 15 см. При нормальном стереоскопическом зрении получаемые изображения накладываются друг на друга, то есть накладывается «тоннель» на ладонь, в результате чего кажется, что в ней есть отверстие. Определение бинокулярного зрения с «дырой» в ладони доступно в домашних условиях. Для этого нужен только небольшой лист бумаги. </a:t>
            </a:r>
          </a:p>
          <a:p>
            <a:pPr marL="0" indent="0" algn="just">
              <a:buNone/>
            </a:pPr>
            <a:endParaRPr lang="ru-RU" dirty="0" smtClean="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604" r="17360" b="50000"/>
          <a:stretch/>
        </p:blipFill>
        <p:spPr bwMode="auto">
          <a:xfrm>
            <a:off x="539552" y="4725144"/>
            <a:ext cx="3384376" cy="1725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180"/>
          <a:stretch/>
        </p:blipFill>
        <p:spPr bwMode="auto">
          <a:xfrm>
            <a:off x="3944369" y="4806502"/>
            <a:ext cx="4980258" cy="1563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14785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56</TotalTime>
  <Words>393</Words>
  <Application>Microsoft Office PowerPoint</Application>
  <PresentationFormat>Экран (4:3)</PresentationFormat>
  <Paragraphs>29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Справедливость</vt:lpstr>
      <vt:lpstr>Бинокулярное зрение</vt:lpstr>
      <vt:lpstr>Бинокулярное зрение</vt:lpstr>
      <vt:lpstr>Презентация PowerPoint</vt:lpstr>
      <vt:lpstr>Презентация PowerPoint</vt:lpstr>
      <vt:lpstr>Презентация PowerPoint</vt:lpstr>
      <vt:lpstr>Для развития бинокулярного зрения применяются следующие упражнения:</vt:lpstr>
      <vt:lpstr>Способ проверки бинокулярного зрения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Марина</dc:creator>
  <cp:lastModifiedBy>Марина</cp:lastModifiedBy>
  <cp:revision>6</cp:revision>
  <dcterms:created xsi:type="dcterms:W3CDTF">2021-05-24T12:45:48Z</dcterms:created>
  <dcterms:modified xsi:type="dcterms:W3CDTF">2021-05-24T13:45:49Z</dcterms:modified>
</cp:coreProperties>
</file>