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84" r:id="rId2"/>
    <p:sldId id="264" r:id="rId3"/>
    <p:sldId id="270" r:id="rId4"/>
    <p:sldId id="285" r:id="rId5"/>
    <p:sldId id="286" r:id="rId6"/>
    <p:sldId id="267" r:id="rId7"/>
    <p:sldId id="266" r:id="rId8"/>
    <p:sldId id="288" r:id="rId9"/>
    <p:sldId id="289" r:id="rId10"/>
    <p:sldId id="290" r:id="rId11"/>
    <p:sldId id="269" r:id="rId12"/>
    <p:sldId id="257" r:id="rId13"/>
    <p:sldId id="258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57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744125-10D6-45BC-882E-8F0195108523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7E1A92F-17BB-49B7-8D9F-2EE02A239515}">
      <dgm:prSet phldrT="[Текст]"/>
      <dgm:spPr/>
      <dgm:t>
        <a:bodyPr/>
        <a:lstStyle/>
        <a:p>
          <a:r>
            <a:rPr lang="ru-RU" b="1" dirty="0"/>
            <a:t>Всеобщность</a:t>
          </a:r>
          <a:r>
            <a:rPr lang="ru-RU" dirty="0"/>
            <a:t> </a:t>
          </a:r>
        </a:p>
      </dgm:t>
    </dgm:pt>
    <dgm:pt modelId="{DD9C869C-AB87-4427-929F-DCF588AD00F0}" type="parTrans" cxnId="{81108063-5F9A-4147-A391-261D6FBFFB7C}">
      <dgm:prSet/>
      <dgm:spPr/>
      <dgm:t>
        <a:bodyPr/>
        <a:lstStyle/>
        <a:p>
          <a:endParaRPr lang="ru-RU"/>
        </a:p>
      </dgm:t>
    </dgm:pt>
    <dgm:pt modelId="{D4C1BDB7-8D39-4761-BF5A-4DEA12A03AFC}" type="sibTrans" cxnId="{81108063-5F9A-4147-A391-261D6FBFFB7C}">
      <dgm:prSet/>
      <dgm:spPr/>
      <dgm:t>
        <a:bodyPr/>
        <a:lstStyle/>
        <a:p>
          <a:endParaRPr lang="ru-RU"/>
        </a:p>
      </dgm:t>
    </dgm:pt>
    <dgm:pt modelId="{A56EDB84-7F25-4D2A-847D-1BDC753EA320}">
      <dgm:prSet phldrT="[Текст]"/>
      <dgm:spPr/>
      <dgm:t>
        <a:bodyPr/>
        <a:lstStyle/>
        <a:p>
          <a:r>
            <a:rPr lang="ru-RU" b="1" dirty="0"/>
            <a:t>Легитимность</a:t>
          </a:r>
          <a:r>
            <a:rPr lang="ru-RU" dirty="0"/>
            <a:t> </a:t>
          </a:r>
        </a:p>
      </dgm:t>
    </dgm:pt>
    <dgm:pt modelId="{5FE6608A-E736-4F28-92FB-5FAA2CB8C5E9}" type="parTrans" cxnId="{AA96AAFD-3C80-493C-A287-8BC3C41A436A}">
      <dgm:prSet/>
      <dgm:spPr/>
      <dgm:t>
        <a:bodyPr/>
        <a:lstStyle/>
        <a:p>
          <a:endParaRPr lang="ru-RU"/>
        </a:p>
      </dgm:t>
    </dgm:pt>
    <dgm:pt modelId="{9B412EC4-1429-4FF2-93D7-C7970E945A34}" type="sibTrans" cxnId="{AA96AAFD-3C80-493C-A287-8BC3C41A436A}">
      <dgm:prSet/>
      <dgm:spPr/>
      <dgm:t>
        <a:bodyPr/>
        <a:lstStyle/>
        <a:p>
          <a:endParaRPr lang="ru-RU"/>
        </a:p>
      </dgm:t>
    </dgm:pt>
    <dgm:pt modelId="{A35603B3-E14B-407A-BFD6-5F59352DB364}">
      <dgm:prSet phldrT="[Текст]"/>
      <dgm:spPr/>
      <dgm:t>
        <a:bodyPr/>
        <a:lstStyle/>
        <a:p>
          <a:r>
            <a:rPr lang="ru-RU" b="1" dirty="0"/>
            <a:t>Справедливость </a:t>
          </a:r>
        </a:p>
      </dgm:t>
    </dgm:pt>
    <dgm:pt modelId="{6FBC351E-2820-41F2-9566-8EEE9B23C83D}" type="parTrans" cxnId="{5CA09522-DA8A-4304-B089-B55E068444A0}">
      <dgm:prSet/>
      <dgm:spPr/>
      <dgm:t>
        <a:bodyPr/>
        <a:lstStyle/>
        <a:p>
          <a:endParaRPr lang="ru-RU"/>
        </a:p>
      </dgm:t>
    </dgm:pt>
    <dgm:pt modelId="{6C8EDEED-3A7D-49B2-A2C5-E4ACF96B68A1}" type="sibTrans" cxnId="{5CA09522-DA8A-4304-B089-B55E068444A0}">
      <dgm:prSet/>
      <dgm:spPr/>
      <dgm:t>
        <a:bodyPr/>
        <a:lstStyle/>
        <a:p>
          <a:endParaRPr lang="ru-RU"/>
        </a:p>
      </dgm:t>
    </dgm:pt>
    <dgm:pt modelId="{F49FDF79-89A0-4CA3-88EF-56F6330C82E3}">
      <dgm:prSet/>
      <dgm:spPr/>
      <dgm:t>
        <a:bodyPr/>
        <a:lstStyle/>
        <a:p>
          <a:r>
            <a:rPr lang="ru-RU" b="0" i="0"/>
            <a:t>охват налогами всех экономических субъектов, получающих доходы</a:t>
          </a:r>
          <a:endParaRPr lang="ru-RU"/>
        </a:p>
      </dgm:t>
    </dgm:pt>
    <dgm:pt modelId="{1277510B-97FC-408C-BE61-688D649BA8B7}" type="parTrans" cxnId="{AE92E9EC-07F7-40D0-8932-EFC9F994DACF}">
      <dgm:prSet/>
      <dgm:spPr/>
      <dgm:t>
        <a:bodyPr/>
        <a:lstStyle/>
        <a:p>
          <a:endParaRPr lang="ru-RU"/>
        </a:p>
      </dgm:t>
    </dgm:pt>
    <dgm:pt modelId="{8EA74895-D464-4455-83A3-49495A2F68AE}" type="sibTrans" cxnId="{AE92E9EC-07F7-40D0-8932-EFC9F994DACF}">
      <dgm:prSet/>
      <dgm:spPr/>
      <dgm:t>
        <a:bodyPr/>
        <a:lstStyle/>
        <a:p>
          <a:endParaRPr lang="ru-RU"/>
        </a:p>
      </dgm:t>
    </dgm:pt>
    <dgm:pt modelId="{05CCD28D-A669-4511-A930-A38311E53980}">
      <dgm:prSet/>
      <dgm:spPr/>
      <dgm:t>
        <a:bodyPr/>
        <a:lstStyle/>
        <a:p>
          <a:r>
            <a:rPr lang="ru-RU" b="0" i="0"/>
            <a:t>размер налогов и порядок их взимания законо­дательно утверждены государством.</a:t>
          </a:r>
          <a:endParaRPr lang="ru-RU"/>
        </a:p>
      </dgm:t>
    </dgm:pt>
    <dgm:pt modelId="{22192BFE-2F93-41EF-AA2A-810BDD3626E2}" type="parTrans" cxnId="{C07A3F3B-C0CB-4733-92F8-6D85875C2F9D}">
      <dgm:prSet/>
      <dgm:spPr/>
      <dgm:t>
        <a:bodyPr/>
        <a:lstStyle/>
        <a:p>
          <a:endParaRPr lang="ru-RU"/>
        </a:p>
      </dgm:t>
    </dgm:pt>
    <dgm:pt modelId="{F3E7712D-0C1E-47DA-B46F-54C6D1D1BDB1}" type="sibTrans" cxnId="{C07A3F3B-C0CB-4733-92F8-6D85875C2F9D}">
      <dgm:prSet/>
      <dgm:spPr/>
      <dgm:t>
        <a:bodyPr/>
        <a:lstStyle/>
        <a:p>
          <a:endParaRPr lang="ru-RU"/>
        </a:p>
      </dgm:t>
    </dgm:pt>
    <dgm:pt modelId="{6D9E08BD-3C71-41D1-9707-65F1E90322F2}">
      <dgm:prSet/>
      <dgm:spPr/>
      <dgm:t>
        <a:bodyPr/>
        <a:lstStyle/>
        <a:p>
          <a:r>
            <a:rPr lang="ru-RU" dirty="0"/>
            <a:t>Налоги должны быть справедливы с точки зрения общества </a:t>
          </a:r>
        </a:p>
      </dgm:t>
    </dgm:pt>
    <dgm:pt modelId="{43486EB3-BA8A-4CDF-9C67-655F6416B2F9}" type="parTrans" cxnId="{DF80498D-9671-42AC-982C-A973ADB30078}">
      <dgm:prSet/>
      <dgm:spPr/>
      <dgm:t>
        <a:bodyPr/>
        <a:lstStyle/>
        <a:p>
          <a:endParaRPr lang="ru-RU"/>
        </a:p>
      </dgm:t>
    </dgm:pt>
    <dgm:pt modelId="{42F514AA-CE53-496A-A931-90C3918DDD11}" type="sibTrans" cxnId="{DF80498D-9671-42AC-982C-A973ADB30078}">
      <dgm:prSet/>
      <dgm:spPr/>
      <dgm:t>
        <a:bodyPr/>
        <a:lstStyle/>
        <a:p>
          <a:endParaRPr lang="ru-RU"/>
        </a:p>
      </dgm:t>
    </dgm:pt>
    <dgm:pt modelId="{19C57353-B47F-48AE-B295-7AD4CDA194E2}">
      <dgm:prSet/>
      <dgm:spPr/>
      <dgm:t>
        <a:bodyPr/>
        <a:lstStyle/>
        <a:p>
          <a:r>
            <a:rPr lang="ru-RU" b="1" dirty="0"/>
            <a:t>Определенность и точность </a:t>
          </a:r>
        </a:p>
      </dgm:t>
    </dgm:pt>
    <dgm:pt modelId="{41119388-3492-41A0-ADD0-88338D47CAA2}" type="parTrans" cxnId="{5E4AD861-96C7-4F22-B657-1B68FE3B70F7}">
      <dgm:prSet/>
      <dgm:spPr/>
      <dgm:t>
        <a:bodyPr/>
        <a:lstStyle/>
        <a:p>
          <a:endParaRPr lang="ru-RU"/>
        </a:p>
      </dgm:t>
    </dgm:pt>
    <dgm:pt modelId="{D04BF48D-D198-459D-BD19-C9C7E002241B}" type="sibTrans" cxnId="{5E4AD861-96C7-4F22-B657-1B68FE3B70F7}">
      <dgm:prSet/>
      <dgm:spPr/>
      <dgm:t>
        <a:bodyPr/>
        <a:lstStyle/>
        <a:p>
          <a:endParaRPr lang="ru-RU"/>
        </a:p>
      </dgm:t>
    </dgm:pt>
    <dgm:pt modelId="{5D3005DD-202F-44C6-91B1-A77E09A8BD35}">
      <dgm:prSet/>
      <dgm:spPr/>
      <dgm:t>
        <a:bodyPr/>
        <a:lstStyle/>
        <a:p>
          <a:r>
            <a:rPr lang="ru-RU" b="0" i="0"/>
            <a:t>размер налогов, сроки, способ и порядок их на­числения должны быть точно определены и по­нятны налогоплательщикам</a:t>
          </a:r>
          <a:endParaRPr lang="ru-RU"/>
        </a:p>
      </dgm:t>
    </dgm:pt>
    <dgm:pt modelId="{35ACE0BD-2655-46A5-9761-7501AF90C5CF}" type="parTrans" cxnId="{4D19FDB9-AF24-45C9-B672-5C90495905A0}">
      <dgm:prSet/>
      <dgm:spPr/>
      <dgm:t>
        <a:bodyPr/>
        <a:lstStyle/>
        <a:p>
          <a:endParaRPr lang="ru-RU"/>
        </a:p>
      </dgm:t>
    </dgm:pt>
    <dgm:pt modelId="{45EB0ADC-54CC-465E-9922-F69D7E991CB6}" type="sibTrans" cxnId="{4D19FDB9-AF24-45C9-B672-5C90495905A0}">
      <dgm:prSet/>
      <dgm:spPr/>
      <dgm:t>
        <a:bodyPr/>
        <a:lstStyle/>
        <a:p>
          <a:endParaRPr lang="ru-RU"/>
        </a:p>
      </dgm:t>
    </dgm:pt>
    <dgm:pt modelId="{6D65143A-A949-4D58-9E2D-3778D2CE84DD}" type="pres">
      <dgm:prSet presAssocID="{3F744125-10D6-45BC-882E-8F0195108523}" presName="linear" presStyleCnt="0">
        <dgm:presLayoutVars>
          <dgm:dir/>
          <dgm:animLvl val="lvl"/>
          <dgm:resizeHandles val="exact"/>
        </dgm:presLayoutVars>
      </dgm:prSet>
      <dgm:spPr/>
    </dgm:pt>
    <dgm:pt modelId="{3D00571E-5154-4C73-A8DF-01B307784CF9}" type="pres">
      <dgm:prSet presAssocID="{F7E1A92F-17BB-49B7-8D9F-2EE02A239515}" presName="parentLin" presStyleCnt="0"/>
      <dgm:spPr/>
    </dgm:pt>
    <dgm:pt modelId="{2FB91E50-E3D9-4934-8991-C774D71103C4}" type="pres">
      <dgm:prSet presAssocID="{F7E1A92F-17BB-49B7-8D9F-2EE02A239515}" presName="parentLeftMargin" presStyleLbl="node1" presStyleIdx="0" presStyleCnt="4"/>
      <dgm:spPr/>
    </dgm:pt>
    <dgm:pt modelId="{DF789AAE-506A-4440-98AC-F8CF08F12D40}" type="pres">
      <dgm:prSet presAssocID="{F7E1A92F-17BB-49B7-8D9F-2EE02A23951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60C13F2-928E-42D1-8E27-D3EF372E4FC0}" type="pres">
      <dgm:prSet presAssocID="{F7E1A92F-17BB-49B7-8D9F-2EE02A239515}" presName="negativeSpace" presStyleCnt="0"/>
      <dgm:spPr/>
    </dgm:pt>
    <dgm:pt modelId="{6AF5E4BA-8938-4F5E-BD29-158A9BD6D6A6}" type="pres">
      <dgm:prSet presAssocID="{F7E1A92F-17BB-49B7-8D9F-2EE02A239515}" presName="childText" presStyleLbl="conFgAcc1" presStyleIdx="0" presStyleCnt="4">
        <dgm:presLayoutVars>
          <dgm:bulletEnabled val="1"/>
        </dgm:presLayoutVars>
      </dgm:prSet>
      <dgm:spPr/>
    </dgm:pt>
    <dgm:pt modelId="{8925F80C-4E44-4CA2-BC2F-B508EE3896D2}" type="pres">
      <dgm:prSet presAssocID="{D4C1BDB7-8D39-4761-BF5A-4DEA12A03AFC}" presName="spaceBetweenRectangles" presStyleCnt="0"/>
      <dgm:spPr/>
    </dgm:pt>
    <dgm:pt modelId="{08599D20-C8D5-400A-896B-3545B0E1D609}" type="pres">
      <dgm:prSet presAssocID="{A56EDB84-7F25-4D2A-847D-1BDC753EA320}" presName="parentLin" presStyleCnt="0"/>
      <dgm:spPr/>
    </dgm:pt>
    <dgm:pt modelId="{EFD082ED-0C95-47B8-A410-228DD17FC4EB}" type="pres">
      <dgm:prSet presAssocID="{A56EDB84-7F25-4D2A-847D-1BDC753EA320}" presName="parentLeftMargin" presStyleLbl="node1" presStyleIdx="0" presStyleCnt="4"/>
      <dgm:spPr/>
    </dgm:pt>
    <dgm:pt modelId="{8127F956-3E5D-4A6B-A3EC-762D462985BB}" type="pres">
      <dgm:prSet presAssocID="{A56EDB84-7F25-4D2A-847D-1BDC753EA32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24CDE80-07FD-4376-951F-08BC72AA0B32}" type="pres">
      <dgm:prSet presAssocID="{A56EDB84-7F25-4D2A-847D-1BDC753EA320}" presName="negativeSpace" presStyleCnt="0"/>
      <dgm:spPr/>
    </dgm:pt>
    <dgm:pt modelId="{223C31FF-D9C2-4774-BD15-2B66E652D034}" type="pres">
      <dgm:prSet presAssocID="{A56EDB84-7F25-4D2A-847D-1BDC753EA320}" presName="childText" presStyleLbl="conFgAcc1" presStyleIdx="1" presStyleCnt="4">
        <dgm:presLayoutVars>
          <dgm:bulletEnabled val="1"/>
        </dgm:presLayoutVars>
      </dgm:prSet>
      <dgm:spPr/>
    </dgm:pt>
    <dgm:pt modelId="{A5BA0DB3-CFF9-41CD-932B-4ECAF65C2E0C}" type="pres">
      <dgm:prSet presAssocID="{9B412EC4-1429-4FF2-93D7-C7970E945A34}" presName="spaceBetweenRectangles" presStyleCnt="0"/>
      <dgm:spPr/>
    </dgm:pt>
    <dgm:pt modelId="{AF575E5F-E7D6-40C3-B7AD-17D6E87010E4}" type="pres">
      <dgm:prSet presAssocID="{A35603B3-E14B-407A-BFD6-5F59352DB364}" presName="parentLin" presStyleCnt="0"/>
      <dgm:spPr/>
    </dgm:pt>
    <dgm:pt modelId="{9C34D689-1B67-4A54-98E2-A5F3EC0AEDFF}" type="pres">
      <dgm:prSet presAssocID="{A35603B3-E14B-407A-BFD6-5F59352DB364}" presName="parentLeftMargin" presStyleLbl="node1" presStyleIdx="1" presStyleCnt="4"/>
      <dgm:spPr/>
    </dgm:pt>
    <dgm:pt modelId="{56EA1947-D9E5-4A6E-9EB3-F1C4944B41AC}" type="pres">
      <dgm:prSet presAssocID="{A35603B3-E14B-407A-BFD6-5F59352DB36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7C7B4F8-5F38-4A6B-BF20-45BEB56A6871}" type="pres">
      <dgm:prSet presAssocID="{A35603B3-E14B-407A-BFD6-5F59352DB364}" presName="negativeSpace" presStyleCnt="0"/>
      <dgm:spPr/>
    </dgm:pt>
    <dgm:pt modelId="{40E619B6-E3F8-453C-A93F-1935204B78E3}" type="pres">
      <dgm:prSet presAssocID="{A35603B3-E14B-407A-BFD6-5F59352DB364}" presName="childText" presStyleLbl="conFgAcc1" presStyleIdx="2" presStyleCnt="4">
        <dgm:presLayoutVars>
          <dgm:bulletEnabled val="1"/>
        </dgm:presLayoutVars>
      </dgm:prSet>
      <dgm:spPr/>
    </dgm:pt>
    <dgm:pt modelId="{29269AFD-DC16-493B-B7F9-CC06F9822AD1}" type="pres">
      <dgm:prSet presAssocID="{6C8EDEED-3A7D-49B2-A2C5-E4ACF96B68A1}" presName="spaceBetweenRectangles" presStyleCnt="0"/>
      <dgm:spPr/>
    </dgm:pt>
    <dgm:pt modelId="{05C1F203-B397-4086-8537-D2CA5002CA1E}" type="pres">
      <dgm:prSet presAssocID="{19C57353-B47F-48AE-B295-7AD4CDA194E2}" presName="parentLin" presStyleCnt="0"/>
      <dgm:spPr/>
    </dgm:pt>
    <dgm:pt modelId="{3126F961-1191-49DC-8E6D-EB08D70F2744}" type="pres">
      <dgm:prSet presAssocID="{19C57353-B47F-48AE-B295-7AD4CDA194E2}" presName="parentLeftMargin" presStyleLbl="node1" presStyleIdx="2" presStyleCnt="4"/>
      <dgm:spPr/>
    </dgm:pt>
    <dgm:pt modelId="{FD7DF4EF-3040-402B-BF21-8EB16EC17983}" type="pres">
      <dgm:prSet presAssocID="{19C57353-B47F-48AE-B295-7AD4CDA194E2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CE704B6-0395-40B3-80C2-48C2754A7758}" type="pres">
      <dgm:prSet presAssocID="{19C57353-B47F-48AE-B295-7AD4CDA194E2}" presName="negativeSpace" presStyleCnt="0"/>
      <dgm:spPr/>
    </dgm:pt>
    <dgm:pt modelId="{872F5F6D-7E38-4052-845B-D7DCC88303C7}" type="pres">
      <dgm:prSet presAssocID="{19C57353-B47F-48AE-B295-7AD4CDA194E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69C2A09-1AFF-4931-BE0F-FB6332E6095A}" type="presOf" srcId="{A35603B3-E14B-407A-BFD6-5F59352DB364}" destId="{9C34D689-1B67-4A54-98E2-A5F3EC0AEDFF}" srcOrd="0" destOrd="0" presId="urn:microsoft.com/office/officeart/2005/8/layout/list1"/>
    <dgm:cxn modelId="{5CA09522-DA8A-4304-B089-B55E068444A0}" srcId="{3F744125-10D6-45BC-882E-8F0195108523}" destId="{A35603B3-E14B-407A-BFD6-5F59352DB364}" srcOrd="2" destOrd="0" parTransId="{6FBC351E-2820-41F2-9566-8EEE9B23C83D}" sibTransId="{6C8EDEED-3A7D-49B2-A2C5-E4ACF96B68A1}"/>
    <dgm:cxn modelId="{C07A3F3B-C0CB-4733-92F8-6D85875C2F9D}" srcId="{A56EDB84-7F25-4D2A-847D-1BDC753EA320}" destId="{05CCD28D-A669-4511-A930-A38311E53980}" srcOrd="0" destOrd="0" parTransId="{22192BFE-2F93-41EF-AA2A-810BDD3626E2}" sibTransId="{F3E7712D-0C1E-47DA-B46F-54C6D1D1BDB1}"/>
    <dgm:cxn modelId="{5E4AD861-96C7-4F22-B657-1B68FE3B70F7}" srcId="{3F744125-10D6-45BC-882E-8F0195108523}" destId="{19C57353-B47F-48AE-B295-7AD4CDA194E2}" srcOrd="3" destOrd="0" parTransId="{41119388-3492-41A0-ADD0-88338D47CAA2}" sibTransId="{D04BF48D-D198-459D-BD19-C9C7E002241B}"/>
    <dgm:cxn modelId="{81108063-5F9A-4147-A391-261D6FBFFB7C}" srcId="{3F744125-10D6-45BC-882E-8F0195108523}" destId="{F7E1A92F-17BB-49B7-8D9F-2EE02A239515}" srcOrd="0" destOrd="0" parTransId="{DD9C869C-AB87-4427-929F-DCF588AD00F0}" sibTransId="{D4C1BDB7-8D39-4761-BF5A-4DEA12A03AFC}"/>
    <dgm:cxn modelId="{F0A81049-E115-4C00-A2D9-95FD80CC5416}" type="presOf" srcId="{3F744125-10D6-45BC-882E-8F0195108523}" destId="{6D65143A-A949-4D58-9E2D-3778D2CE84DD}" srcOrd="0" destOrd="0" presId="urn:microsoft.com/office/officeart/2005/8/layout/list1"/>
    <dgm:cxn modelId="{D575026E-0741-451D-AF5D-BB26AE4477DE}" type="presOf" srcId="{6D9E08BD-3C71-41D1-9707-65F1E90322F2}" destId="{40E619B6-E3F8-453C-A93F-1935204B78E3}" srcOrd="0" destOrd="0" presId="urn:microsoft.com/office/officeart/2005/8/layout/list1"/>
    <dgm:cxn modelId="{8D590271-CACA-44F3-A5A7-271ED2D8A12B}" type="presOf" srcId="{F7E1A92F-17BB-49B7-8D9F-2EE02A239515}" destId="{2FB91E50-E3D9-4934-8991-C774D71103C4}" srcOrd="0" destOrd="0" presId="urn:microsoft.com/office/officeart/2005/8/layout/list1"/>
    <dgm:cxn modelId="{4435FC52-2C67-4E37-A6F6-A90DFB50D242}" type="presOf" srcId="{A56EDB84-7F25-4D2A-847D-1BDC753EA320}" destId="{EFD082ED-0C95-47B8-A410-228DD17FC4EB}" srcOrd="0" destOrd="0" presId="urn:microsoft.com/office/officeart/2005/8/layout/list1"/>
    <dgm:cxn modelId="{8AA88D76-B1F7-4E35-AEF7-3C82EF04C111}" type="presOf" srcId="{5D3005DD-202F-44C6-91B1-A77E09A8BD35}" destId="{872F5F6D-7E38-4052-845B-D7DCC88303C7}" srcOrd="0" destOrd="0" presId="urn:microsoft.com/office/officeart/2005/8/layout/list1"/>
    <dgm:cxn modelId="{1A651C81-30C7-40A5-985D-1C5511A45160}" type="presOf" srcId="{A56EDB84-7F25-4D2A-847D-1BDC753EA320}" destId="{8127F956-3E5D-4A6B-A3EC-762D462985BB}" srcOrd="1" destOrd="0" presId="urn:microsoft.com/office/officeart/2005/8/layout/list1"/>
    <dgm:cxn modelId="{6AFB5884-EA9D-4ED2-913F-85E8A3FA2A4B}" type="presOf" srcId="{05CCD28D-A669-4511-A930-A38311E53980}" destId="{223C31FF-D9C2-4774-BD15-2B66E652D034}" srcOrd="0" destOrd="0" presId="urn:microsoft.com/office/officeart/2005/8/layout/list1"/>
    <dgm:cxn modelId="{45918E87-276B-4C0D-958F-6401CC31336A}" type="presOf" srcId="{19C57353-B47F-48AE-B295-7AD4CDA194E2}" destId="{FD7DF4EF-3040-402B-BF21-8EB16EC17983}" srcOrd="1" destOrd="0" presId="urn:microsoft.com/office/officeart/2005/8/layout/list1"/>
    <dgm:cxn modelId="{DF80498D-9671-42AC-982C-A973ADB30078}" srcId="{A35603B3-E14B-407A-BFD6-5F59352DB364}" destId="{6D9E08BD-3C71-41D1-9707-65F1E90322F2}" srcOrd="0" destOrd="0" parTransId="{43486EB3-BA8A-4CDF-9C67-655F6416B2F9}" sibTransId="{42F514AA-CE53-496A-A931-90C3918DDD11}"/>
    <dgm:cxn modelId="{4D19FDB9-AF24-45C9-B672-5C90495905A0}" srcId="{19C57353-B47F-48AE-B295-7AD4CDA194E2}" destId="{5D3005DD-202F-44C6-91B1-A77E09A8BD35}" srcOrd="0" destOrd="0" parTransId="{35ACE0BD-2655-46A5-9761-7501AF90C5CF}" sibTransId="{45EB0ADC-54CC-465E-9922-F69D7E991CB6}"/>
    <dgm:cxn modelId="{B74ACFC2-2285-4462-80F2-42BA44ADDE54}" type="presOf" srcId="{19C57353-B47F-48AE-B295-7AD4CDA194E2}" destId="{3126F961-1191-49DC-8E6D-EB08D70F2744}" srcOrd="0" destOrd="0" presId="urn:microsoft.com/office/officeart/2005/8/layout/list1"/>
    <dgm:cxn modelId="{FD1D43D0-E639-4E47-B5BA-D1C8781CB344}" type="presOf" srcId="{F7E1A92F-17BB-49B7-8D9F-2EE02A239515}" destId="{DF789AAE-506A-4440-98AC-F8CF08F12D40}" srcOrd="1" destOrd="0" presId="urn:microsoft.com/office/officeart/2005/8/layout/list1"/>
    <dgm:cxn modelId="{006232E6-866E-4362-96EF-E5CFDB80F6E5}" type="presOf" srcId="{F49FDF79-89A0-4CA3-88EF-56F6330C82E3}" destId="{6AF5E4BA-8938-4F5E-BD29-158A9BD6D6A6}" srcOrd="0" destOrd="0" presId="urn:microsoft.com/office/officeart/2005/8/layout/list1"/>
    <dgm:cxn modelId="{07C28CE8-D453-4DEF-B536-B2AC1192B07E}" type="presOf" srcId="{A35603B3-E14B-407A-BFD6-5F59352DB364}" destId="{56EA1947-D9E5-4A6E-9EB3-F1C4944B41AC}" srcOrd="1" destOrd="0" presId="urn:microsoft.com/office/officeart/2005/8/layout/list1"/>
    <dgm:cxn modelId="{AE92E9EC-07F7-40D0-8932-EFC9F994DACF}" srcId="{F7E1A92F-17BB-49B7-8D9F-2EE02A239515}" destId="{F49FDF79-89A0-4CA3-88EF-56F6330C82E3}" srcOrd="0" destOrd="0" parTransId="{1277510B-97FC-408C-BE61-688D649BA8B7}" sibTransId="{8EA74895-D464-4455-83A3-49495A2F68AE}"/>
    <dgm:cxn modelId="{AA96AAFD-3C80-493C-A287-8BC3C41A436A}" srcId="{3F744125-10D6-45BC-882E-8F0195108523}" destId="{A56EDB84-7F25-4D2A-847D-1BDC753EA320}" srcOrd="1" destOrd="0" parTransId="{5FE6608A-E736-4F28-92FB-5FAA2CB8C5E9}" sibTransId="{9B412EC4-1429-4FF2-93D7-C7970E945A34}"/>
    <dgm:cxn modelId="{AC7D5F49-4584-431D-93E3-FCD57C122085}" type="presParOf" srcId="{6D65143A-A949-4D58-9E2D-3778D2CE84DD}" destId="{3D00571E-5154-4C73-A8DF-01B307784CF9}" srcOrd="0" destOrd="0" presId="urn:microsoft.com/office/officeart/2005/8/layout/list1"/>
    <dgm:cxn modelId="{A6C34509-3C34-48EA-BB67-A6B8BC0619B6}" type="presParOf" srcId="{3D00571E-5154-4C73-A8DF-01B307784CF9}" destId="{2FB91E50-E3D9-4934-8991-C774D71103C4}" srcOrd="0" destOrd="0" presId="urn:microsoft.com/office/officeart/2005/8/layout/list1"/>
    <dgm:cxn modelId="{26E1D897-4B33-4E41-B0A6-4B03E7EB80DE}" type="presParOf" srcId="{3D00571E-5154-4C73-A8DF-01B307784CF9}" destId="{DF789AAE-506A-4440-98AC-F8CF08F12D40}" srcOrd="1" destOrd="0" presId="urn:microsoft.com/office/officeart/2005/8/layout/list1"/>
    <dgm:cxn modelId="{79700B71-2C2A-455D-BCEB-96104982904D}" type="presParOf" srcId="{6D65143A-A949-4D58-9E2D-3778D2CE84DD}" destId="{F60C13F2-928E-42D1-8E27-D3EF372E4FC0}" srcOrd="1" destOrd="0" presId="urn:microsoft.com/office/officeart/2005/8/layout/list1"/>
    <dgm:cxn modelId="{309C58EA-38A8-49EB-9595-162281833E69}" type="presParOf" srcId="{6D65143A-A949-4D58-9E2D-3778D2CE84DD}" destId="{6AF5E4BA-8938-4F5E-BD29-158A9BD6D6A6}" srcOrd="2" destOrd="0" presId="urn:microsoft.com/office/officeart/2005/8/layout/list1"/>
    <dgm:cxn modelId="{96F807F9-D66C-47CF-9753-352059DEF282}" type="presParOf" srcId="{6D65143A-A949-4D58-9E2D-3778D2CE84DD}" destId="{8925F80C-4E44-4CA2-BC2F-B508EE3896D2}" srcOrd="3" destOrd="0" presId="urn:microsoft.com/office/officeart/2005/8/layout/list1"/>
    <dgm:cxn modelId="{879EB0D9-F190-46F7-9F1C-685343EDAE7E}" type="presParOf" srcId="{6D65143A-A949-4D58-9E2D-3778D2CE84DD}" destId="{08599D20-C8D5-400A-896B-3545B0E1D609}" srcOrd="4" destOrd="0" presId="urn:microsoft.com/office/officeart/2005/8/layout/list1"/>
    <dgm:cxn modelId="{4BA80C75-9C3D-45CD-8D43-FEF9C7AA4045}" type="presParOf" srcId="{08599D20-C8D5-400A-896B-3545B0E1D609}" destId="{EFD082ED-0C95-47B8-A410-228DD17FC4EB}" srcOrd="0" destOrd="0" presId="urn:microsoft.com/office/officeart/2005/8/layout/list1"/>
    <dgm:cxn modelId="{EF89B8E4-CEA1-48E3-B38C-C638852D1162}" type="presParOf" srcId="{08599D20-C8D5-400A-896B-3545B0E1D609}" destId="{8127F956-3E5D-4A6B-A3EC-762D462985BB}" srcOrd="1" destOrd="0" presId="urn:microsoft.com/office/officeart/2005/8/layout/list1"/>
    <dgm:cxn modelId="{6967472C-E9D0-4E08-837D-5489D2C1CBEA}" type="presParOf" srcId="{6D65143A-A949-4D58-9E2D-3778D2CE84DD}" destId="{624CDE80-07FD-4376-951F-08BC72AA0B32}" srcOrd="5" destOrd="0" presId="urn:microsoft.com/office/officeart/2005/8/layout/list1"/>
    <dgm:cxn modelId="{AF33E994-142B-4789-89EE-1CCCBE64FB6F}" type="presParOf" srcId="{6D65143A-A949-4D58-9E2D-3778D2CE84DD}" destId="{223C31FF-D9C2-4774-BD15-2B66E652D034}" srcOrd="6" destOrd="0" presId="urn:microsoft.com/office/officeart/2005/8/layout/list1"/>
    <dgm:cxn modelId="{1A70B8E2-23F9-4770-AF83-9FF2153279C8}" type="presParOf" srcId="{6D65143A-A949-4D58-9E2D-3778D2CE84DD}" destId="{A5BA0DB3-CFF9-41CD-932B-4ECAF65C2E0C}" srcOrd="7" destOrd="0" presId="urn:microsoft.com/office/officeart/2005/8/layout/list1"/>
    <dgm:cxn modelId="{0D59993D-DE16-460A-B358-6301F878370E}" type="presParOf" srcId="{6D65143A-A949-4D58-9E2D-3778D2CE84DD}" destId="{AF575E5F-E7D6-40C3-B7AD-17D6E87010E4}" srcOrd="8" destOrd="0" presId="urn:microsoft.com/office/officeart/2005/8/layout/list1"/>
    <dgm:cxn modelId="{3E147AAB-AA68-43AB-8349-11A7ADB6D25D}" type="presParOf" srcId="{AF575E5F-E7D6-40C3-B7AD-17D6E87010E4}" destId="{9C34D689-1B67-4A54-98E2-A5F3EC0AEDFF}" srcOrd="0" destOrd="0" presId="urn:microsoft.com/office/officeart/2005/8/layout/list1"/>
    <dgm:cxn modelId="{A974E2A0-17E9-4BA3-A678-AB94570D51CF}" type="presParOf" srcId="{AF575E5F-E7D6-40C3-B7AD-17D6E87010E4}" destId="{56EA1947-D9E5-4A6E-9EB3-F1C4944B41AC}" srcOrd="1" destOrd="0" presId="urn:microsoft.com/office/officeart/2005/8/layout/list1"/>
    <dgm:cxn modelId="{66577646-6873-4AB6-B46E-52689CC2E04C}" type="presParOf" srcId="{6D65143A-A949-4D58-9E2D-3778D2CE84DD}" destId="{47C7B4F8-5F38-4A6B-BF20-45BEB56A6871}" srcOrd="9" destOrd="0" presId="urn:microsoft.com/office/officeart/2005/8/layout/list1"/>
    <dgm:cxn modelId="{8CB6D5AA-5863-42E0-BDA4-428C2BB9B54C}" type="presParOf" srcId="{6D65143A-A949-4D58-9E2D-3778D2CE84DD}" destId="{40E619B6-E3F8-453C-A93F-1935204B78E3}" srcOrd="10" destOrd="0" presId="urn:microsoft.com/office/officeart/2005/8/layout/list1"/>
    <dgm:cxn modelId="{BAA6C8C0-43AF-4332-A6AA-8F49C5550DDC}" type="presParOf" srcId="{6D65143A-A949-4D58-9E2D-3778D2CE84DD}" destId="{29269AFD-DC16-493B-B7F9-CC06F9822AD1}" srcOrd="11" destOrd="0" presId="urn:microsoft.com/office/officeart/2005/8/layout/list1"/>
    <dgm:cxn modelId="{9FAEEF3D-0670-4D84-BA5C-C952C1CB2D24}" type="presParOf" srcId="{6D65143A-A949-4D58-9E2D-3778D2CE84DD}" destId="{05C1F203-B397-4086-8537-D2CA5002CA1E}" srcOrd="12" destOrd="0" presId="urn:microsoft.com/office/officeart/2005/8/layout/list1"/>
    <dgm:cxn modelId="{15A90DF4-2F65-44CB-8286-2A643F60C815}" type="presParOf" srcId="{05C1F203-B397-4086-8537-D2CA5002CA1E}" destId="{3126F961-1191-49DC-8E6D-EB08D70F2744}" srcOrd="0" destOrd="0" presId="urn:microsoft.com/office/officeart/2005/8/layout/list1"/>
    <dgm:cxn modelId="{A3A97CFE-AEC4-4DC7-B772-BA79CAEFD6BE}" type="presParOf" srcId="{05C1F203-B397-4086-8537-D2CA5002CA1E}" destId="{FD7DF4EF-3040-402B-BF21-8EB16EC17983}" srcOrd="1" destOrd="0" presId="urn:microsoft.com/office/officeart/2005/8/layout/list1"/>
    <dgm:cxn modelId="{0AF5AB21-9F1C-4C80-AC09-92D26CAFE6FF}" type="presParOf" srcId="{6D65143A-A949-4D58-9E2D-3778D2CE84DD}" destId="{CCE704B6-0395-40B3-80C2-48C2754A7758}" srcOrd="13" destOrd="0" presId="urn:microsoft.com/office/officeart/2005/8/layout/list1"/>
    <dgm:cxn modelId="{CD0B67BD-4A6B-46ED-9E08-089721286FB6}" type="presParOf" srcId="{6D65143A-A949-4D58-9E2D-3778D2CE84DD}" destId="{872F5F6D-7E38-4052-845B-D7DCC88303C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744125-10D6-45BC-882E-8F0195108523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7E1A92F-17BB-49B7-8D9F-2EE02A239515}">
      <dgm:prSet phldrT="[Текст]"/>
      <dgm:spPr/>
      <dgm:t>
        <a:bodyPr/>
        <a:lstStyle/>
        <a:p>
          <a:r>
            <a:rPr lang="ru-RU" b="1" dirty="0"/>
            <a:t>Удобство взимания для налогоплательщиков </a:t>
          </a:r>
        </a:p>
      </dgm:t>
    </dgm:pt>
    <dgm:pt modelId="{DD9C869C-AB87-4427-929F-DCF588AD00F0}" type="parTrans" cxnId="{81108063-5F9A-4147-A391-261D6FBFFB7C}">
      <dgm:prSet/>
      <dgm:spPr/>
      <dgm:t>
        <a:bodyPr/>
        <a:lstStyle/>
        <a:p>
          <a:endParaRPr lang="ru-RU"/>
        </a:p>
      </dgm:t>
    </dgm:pt>
    <dgm:pt modelId="{D4C1BDB7-8D39-4761-BF5A-4DEA12A03AFC}" type="sibTrans" cxnId="{81108063-5F9A-4147-A391-261D6FBFFB7C}">
      <dgm:prSet/>
      <dgm:spPr/>
      <dgm:t>
        <a:bodyPr/>
        <a:lstStyle/>
        <a:p>
          <a:endParaRPr lang="ru-RU"/>
        </a:p>
      </dgm:t>
    </dgm:pt>
    <dgm:pt modelId="{A56EDB84-7F25-4D2A-847D-1BDC753EA320}">
      <dgm:prSet phldrT="[Текст]"/>
      <dgm:spPr/>
      <dgm:t>
        <a:bodyPr/>
        <a:lstStyle/>
        <a:p>
          <a:r>
            <a:rPr lang="ru-RU" b="1" i="0" dirty="0"/>
            <a:t>Экономичность (эффективность</a:t>
          </a:r>
          <a:r>
            <a:rPr lang="ru-RU" b="0" i="0" dirty="0"/>
            <a:t>)</a:t>
          </a:r>
          <a:r>
            <a:rPr lang="ru-RU" b="0" dirty="0"/>
            <a:t> </a:t>
          </a:r>
        </a:p>
      </dgm:t>
    </dgm:pt>
    <dgm:pt modelId="{5FE6608A-E736-4F28-92FB-5FAA2CB8C5E9}" type="parTrans" cxnId="{AA96AAFD-3C80-493C-A287-8BC3C41A436A}">
      <dgm:prSet/>
      <dgm:spPr/>
      <dgm:t>
        <a:bodyPr/>
        <a:lstStyle/>
        <a:p>
          <a:endParaRPr lang="ru-RU"/>
        </a:p>
      </dgm:t>
    </dgm:pt>
    <dgm:pt modelId="{9B412EC4-1429-4FF2-93D7-C7970E945A34}" type="sibTrans" cxnId="{AA96AAFD-3C80-493C-A287-8BC3C41A436A}">
      <dgm:prSet/>
      <dgm:spPr/>
      <dgm:t>
        <a:bodyPr/>
        <a:lstStyle/>
        <a:p>
          <a:endParaRPr lang="ru-RU"/>
        </a:p>
      </dgm:t>
    </dgm:pt>
    <dgm:pt modelId="{A35603B3-E14B-407A-BFD6-5F59352DB364}">
      <dgm:prSet phldrT="[Текст]"/>
      <dgm:spPr/>
      <dgm:t>
        <a:bodyPr/>
        <a:lstStyle/>
        <a:p>
          <a:r>
            <a:rPr lang="ru-RU" b="1" dirty="0"/>
            <a:t>Обязательность</a:t>
          </a:r>
          <a:r>
            <a:rPr lang="ru-RU" dirty="0"/>
            <a:t>  </a:t>
          </a:r>
        </a:p>
      </dgm:t>
    </dgm:pt>
    <dgm:pt modelId="{6FBC351E-2820-41F2-9566-8EEE9B23C83D}" type="parTrans" cxnId="{5CA09522-DA8A-4304-B089-B55E068444A0}">
      <dgm:prSet/>
      <dgm:spPr/>
      <dgm:t>
        <a:bodyPr/>
        <a:lstStyle/>
        <a:p>
          <a:endParaRPr lang="ru-RU"/>
        </a:p>
      </dgm:t>
    </dgm:pt>
    <dgm:pt modelId="{6C8EDEED-3A7D-49B2-A2C5-E4ACF96B68A1}" type="sibTrans" cxnId="{5CA09522-DA8A-4304-B089-B55E068444A0}">
      <dgm:prSet/>
      <dgm:spPr/>
      <dgm:t>
        <a:bodyPr/>
        <a:lstStyle/>
        <a:p>
          <a:endParaRPr lang="ru-RU"/>
        </a:p>
      </dgm:t>
    </dgm:pt>
    <dgm:pt modelId="{F49FDF79-89A0-4CA3-88EF-56F6330C82E3}">
      <dgm:prSet/>
      <dgm:spPr/>
      <dgm:t>
        <a:bodyPr/>
        <a:lstStyle/>
        <a:p>
          <a:r>
            <a:rPr lang="ru-RU" b="0" i="0" dirty="0"/>
            <a:t>каждый налог должен взиматься в то время и тем способом, при котором плательщику легче выполнить требования налогообложения.</a:t>
          </a:r>
          <a:endParaRPr lang="ru-RU" dirty="0"/>
        </a:p>
      </dgm:t>
    </dgm:pt>
    <dgm:pt modelId="{1277510B-97FC-408C-BE61-688D649BA8B7}" type="parTrans" cxnId="{AE92E9EC-07F7-40D0-8932-EFC9F994DACF}">
      <dgm:prSet/>
      <dgm:spPr/>
      <dgm:t>
        <a:bodyPr/>
        <a:lstStyle/>
        <a:p>
          <a:endParaRPr lang="ru-RU"/>
        </a:p>
      </dgm:t>
    </dgm:pt>
    <dgm:pt modelId="{8EA74895-D464-4455-83A3-49495A2F68AE}" type="sibTrans" cxnId="{AE92E9EC-07F7-40D0-8932-EFC9F994DACF}">
      <dgm:prSet/>
      <dgm:spPr/>
      <dgm:t>
        <a:bodyPr/>
        <a:lstStyle/>
        <a:p>
          <a:endParaRPr lang="ru-RU"/>
        </a:p>
      </dgm:t>
    </dgm:pt>
    <dgm:pt modelId="{05CCD28D-A669-4511-A930-A38311E53980}">
      <dgm:prSet/>
      <dgm:spPr/>
      <dgm:t>
        <a:bodyPr/>
        <a:lstStyle/>
        <a:p>
          <a:r>
            <a:rPr lang="ru-RU" b="0" i="0" dirty="0"/>
            <a:t>тяжесть налогообложения не должна подры­вать возможность продолжения производства и лишать государство в последующем налоговых поступлений.</a:t>
          </a:r>
          <a:endParaRPr lang="ru-RU" dirty="0"/>
        </a:p>
      </dgm:t>
    </dgm:pt>
    <dgm:pt modelId="{22192BFE-2F93-41EF-AA2A-810BDD3626E2}" type="parTrans" cxnId="{C07A3F3B-C0CB-4733-92F8-6D85875C2F9D}">
      <dgm:prSet/>
      <dgm:spPr/>
      <dgm:t>
        <a:bodyPr/>
        <a:lstStyle/>
        <a:p>
          <a:endParaRPr lang="ru-RU"/>
        </a:p>
      </dgm:t>
    </dgm:pt>
    <dgm:pt modelId="{F3E7712D-0C1E-47DA-B46F-54C6D1D1BDB1}" type="sibTrans" cxnId="{C07A3F3B-C0CB-4733-92F8-6D85875C2F9D}">
      <dgm:prSet/>
      <dgm:spPr/>
      <dgm:t>
        <a:bodyPr/>
        <a:lstStyle/>
        <a:p>
          <a:endParaRPr lang="ru-RU"/>
        </a:p>
      </dgm:t>
    </dgm:pt>
    <dgm:pt modelId="{6D9E08BD-3C71-41D1-9707-65F1E90322F2}">
      <dgm:prSet/>
      <dgm:spPr/>
      <dgm:t>
        <a:bodyPr/>
        <a:lstStyle/>
        <a:p>
          <a:r>
            <a:rPr lang="ru-RU" b="0" i="0" dirty="0"/>
            <a:t>неизбежность осуществления платежа.</a:t>
          </a:r>
          <a:endParaRPr lang="ru-RU" dirty="0"/>
        </a:p>
      </dgm:t>
    </dgm:pt>
    <dgm:pt modelId="{43486EB3-BA8A-4CDF-9C67-655F6416B2F9}" type="parTrans" cxnId="{DF80498D-9671-42AC-982C-A973ADB30078}">
      <dgm:prSet/>
      <dgm:spPr/>
      <dgm:t>
        <a:bodyPr/>
        <a:lstStyle/>
        <a:p>
          <a:endParaRPr lang="ru-RU"/>
        </a:p>
      </dgm:t>
    </dgm:pt>
    <dgm:pt modelId="{42F514AA-CE53-496A-A931-90C3918DDD11}" type="sibTrans" cxnId="{DF80498D-9671-42AC-982C-A973ADB30078}">
      <dgm:prSet/>
      <dgm:spPr/>
      <dgm:t>
        <a:bodyPr/>
        <a:lstStyle/>
        <a:p>
          <a:endParaRPr lang="ru-RU"/>
        </a:p>
      </dgm:t>
    </dgm:pt>
    <dgm:pt modelId="{19C57353-B47F-48AE-B295-7AD4CDA194E2}">
      <dgm:prSet/>
      <dgm:spPr/>
      <dgm:t>
        <a:bodyPr/>
        <a:lstStyle/>
        <a:p>
          <a:r>
            <a:rPr lang="ru-RU" b="1" i="0" dirty="0"/>
            <a:t>Стабильность</a:t>
          </a:r>
          <a:endParaRPr lang="ru-RU" dirty="0"/>
        </a:p>
      </dgm:t>
    </dgm:pt>
    <dgm:pt modelId="{41119388-3492-41A0-ADD0-88338D47CAA2}" type="parTrans" cxnId="{5E4AD861-96C7-4F22-B657-1B68FE3B70F7}">
      <dgm:prSet/>
      <dgm:spPr/>
      <dgm:t>
        <a:bodyPr/>
        <a:lstStyle/>
        <a:p>
          <a:endParaRPr lang="ru-RU"/>
        </a:p>
      </dgm:t>
    </dgm:pt>
    <dgm:pt modelId="{D04BF48D-D198-459D-BD19-C9C7E002241B}" type="sibTrans" cxnId="{5E4AD861-96C7-4F22-B657-1B68FE3B70F7}">
      <dgm:prSet/>
      <dgm:spPr/>
      <dgm:t>
        <a:bodyPr/>
        <a:lstStyle/>
        <a:p>
          <a:endParaRPr lang="ru-RU"/>
        </a:p>
      </dgm:t>
    </dgm:pt>
    <dgm:pt modelId="{5D3005DD-202F-44C6-91B1-A77E09A8BD35}">
      <dgm:prSet/>
      <dgm:spPr/>
      <dgm:t>
        <a:bodyPr/>
        <a:lstStyle/>
        <a:p>
          <a:r>
            <a:rPr lang="ru-RU" b="0" i="0" dirty="0"/>
            <a:t>устойчивость видов налогов и налоговых ставок во времени.</a:t>
          </a:r>
          <a:endParaRPr lang="ru-RU" dirty="0"/>
        </a:p>
      </dgm:t>
    </dgm:pt>
    <dgm:pt modelId="{35ACE0BD-2655-46A5-9761-7501AF90C5CF}" type="parTrans" cxnId="{4D19FDB9-AF24-45C9-B672-5C90495905A0}">
      <dgm:prSet/>
      <dgm:spPr/>
      <dgm:t>
        <a:bodyPr/>
        <a:lstStyle/>
        <a:p>
          <a:endParaRPr lang="ru-RU"/>
        </a:p>
      </dgm:t>
    </dgm:pt>
    <dgm:pt modelId="{45EB0ADC-54CC-465E-9922-F69D7E991CB6}" type="sibTrans" cxnId="{4D19FDB9-AF24-45C9-B672-5C90495905A0}">
      <dgm:prSet/>
      <dgm:spPr/>
      <dgm:t>
        <a:bodyPr/>
        <a:lstStyle/>
        <a:p>
          <a:endParaRPr lang="ru-RU"/>
        </a:p>
      </dgm:t>
    </dgm:pt>
    <dgm:pt modelId="{6D65143A-A949-4D58-9E2D-3778D2CE84DD}" type="pres">
      <dgm:prSet presAssocID="{3F744125-10D6-45BC-882E-8F0195108523}" presName="linear" presStyleCnt="0">
        <dgm:presLayoutVars>
          <dgm:dir/>
          <dgm:animLvl val="lvl"/>
          <dgm:resizeHandles val="exact"/>
        </dgm:presLayoutVars>
      </dgm:prSet>
      <dgm:spPr/>
    </dgm:pt>
    <dgm:pt modelId="{3D00571E-5154-4C73-A8DF-01B307784CF9}" type="pres">
      <dgm:prSet presAssocID="{F7E1A92F-17BB-49B7-8D9F-2EE02A239515}" presName="parentLin" presStyleCnt="0"/>
      <dgm:spPr/>
    </dgm:pt>
    <dgm:pt modelId="{2FB91E50-E3D9-4934-8991-C774D71103C4}" type="pres">
      <dgm:prSet presAssocID="{F7E1A92F-17BB-49B7-8D9F-2EE02A239515}" presName="parentLeftMargin" presStyleLbl="node1" presStyleIdx="0" presStyleCnt="4"/>
      <dgm:spPr/>
    </dgm:pt>
    <dgm:pt modelId="{DF789AAE-506A-4440-98AC-F8CF08F12D40}" type="pres">
      <dgm:prSet presAssocID="{F7E1A92F-17BB-49B7-8D9F-2EE02A239515}" presName="parentText" presStyleLbl="node1" presStyleIdx="0" presStyleCnt="4" custLinFactNeighborX="-11729" custLinFactNeighborY="-3377">
        <dgm:presLayoutVars>
          <dgm:chMax val="0"/>
          <dgm:bulletEnabled val="1"/>
        </dgm:presLayoutVars>
      </dgm:prSet>
      <dgm:spPr/>
    </dgm:pt>
    <dgm:pt modelId="{F60C13F2-928E-42D1-8E27-D3EF372E4FC0}" type="pres">
      <dgm:prSet presAssocID="{F7E1A92F-17BB-49B7-8D9F-2EE02A239515}" presName="negativeSpace" presStyleCnt="0"/>
      <dgm:spPr/>
    </dgm:pt>
    <dgm:pt modelId="{6AF5E4BA-8938-4F5E-BD29-158A9BD6D6A6}" type="pres">
      <dgm:prSet presAssocID="{F7E1A92F-17BB-49B7-8D9F-2EE02A239515}" presName="childText" presStyleLbl="conFgAcc1" presStyleIdx="0" presStyleCnt="4">
        <dgm:presLayoutVars>
          <dgm:bulletEnabled val="1"/>
        </dgm:presLayoutVars>
      </dgm:prSet>
      <dgm:spPr/>
    </dgm:pt>
    <dgm:pt modelId="{8925F80C-4E44-4CA2-BC2F-B508EE3896D2}" type="pres">
      <dgm:prSet presAssocID="{D4C1BDB7-8D39-4761-BF5A-4DEA12A03AFC}" presName="spaceBetweenRectangles" presStyleCnt="0"/>
      <dgm:spPr/>
    </dgm:pt>
    <dgm:pt modelId="{08599D20-C8D5-400A-896B-3545B0E1D609}" type="pres">
      <dgm:prSet presAssocID="{A56EDB84-7F25-4D2A-847D-1BDC753EA320}" presName="parentLin" presStyleCnt="0"/>
      <dgm:spPr/>
    </dgm:pt>
    <dgm:pt modelId="{EFD082ED-0C95-47B8-A410-228DD17FC4EB}" type="pres">
      <dgm:prSet presAssocID="{A56EDB84-7F25-4D2A-847D-1BDC753EA320}" presName="parentLeftMargin" presStyleLbl="node1" presStyleIdx="0" presStyleCnt="4"/>
      <dgm:spPr/>
    </dgm:pt>
    <dgm:pt modelId="{8127F956-3E5D-4A6B-A3EC-762D462985BB}" type="pres">
      <dgm:prSet presAssocID="{A56EDB84-7F25-4D2A-847D-1BDC753EA32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24CDE80-07FD-4376-951F-08BC72AA0B32}" type="pres">
      <dgm:prSet presAssocID="{A56EDB84-7F25-4D2A-847D-1BDC753EA320}" presName="negativeSpace" presStyleCnt="0"/>
      <dgm:spPr/>
    </dgm:pt>
    <dgm:pt modelId="{223C31FF-D9C2-4774-BD15-2B66E652D034}" type="pres">
      <dgm:prSet presAssocID="{A56EDB84-7F25-4D2A-847D-1BDC753EA320}" presName="childText" presStyleLbl="conFgAcc1" presStyleIdx="1" presStyleCnt="4">
        <dgm:presLayoutVars>
          <dgm:bulletEnabled val="1"/>
        </dgm:presLayoutVars>
      </dgm:prSet>
      <dgm:spPr/>
    </dgm:pt>
    <dgm:pt modelId="{A5BA0DB3-CFF9-41CD-932B-4ECAF65C2E0C}" type="pres">
      <dgm:prSet presAssocID="{9B412EC4-1429-4FF2-93D7-C7970E945A34}" presName="spaceBetweenRectangles" presStyleCnt="0"/>
      <dgm:spPr/>
    </dgm:pt>
    <dgm:pt modelId="{AF575E5F-E7D6-40C3-B7AD-17D6E87010E4}" type="pres">
      <dgm:prSet presAssocID="{A35603B3-E14B-407A-BFD6-5F59352DB364}" presName="parentLin" presStyleCnt="0"/>
      <dgm:spPr/>
    </dgm:pt>
    <dgm:pt modelId="{9C34D689-1B67-4A54-98E2-A5F3EC0AEDFF}" type="pres">
      <dgm:prSet presAssocID="{A35603B3-E14B-407A-BFD6-5F59352DB364}" presName="parentLeftMargin" presStyleLbl="node1" presStyleIdx="1" presStyleCnt="4"/>
      <dgm:spPr/>
    </dgm:pt>
    <dgm:pt modelId="{56EA1947-D9E5-4A6E-9EB3-F1C4944B41AC}" type="pres">
      <dgm:prSet presAssocID="{A35603B3-E14B-407A-BFD6-5F59352DB36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7C7B4F8-5F38-4A6B-BF20-45BEB56A6871}" type="pres">
      <dgm:prSet presAssocID="{A35603B3-E14B-407A-BFD6-5F59352DB364}" presName="negativeSpace" presStyleCnt="0"/>
      <dgm:spPr/>
    </dgm:pt>
    <dgm:pt modelId="{40E619B6-E3F8-453C-A93F-1935204B78E3}" type="pres">
      <dgm:prSet presAssocID="{A35603B3-E14B-407A-BFD6-5F59352DB364}" presName="childText" presStyleLbl="conFgAcc1" presStyleIdx="2" presStyleCnt="4">
        <dgm:presLayoutVars>
          <dgm:bulletEnabled val="1"/>
        </dgm:presLayoutVars>
      </dgm:prSet>
      <dgm:spPr/>
    </dgm:pt>
    <dgm:pt modelId="{29269AFD-DC16-493B-B7F9-CC06F9822AD1}" type="pres">
      <dgm:prSet presAssocID="{6C8EDEED-3A7D-49B2-A2C5-E4ACF96B68A1}" presName="spaceBetweenRectangles" presStyleCnt="0"/>
      <dgm:spPr/>
    </dgm:pt>
    <dgm:pt modelId="{05C1F203-B397-4086-8537-D2CA5002CA1E}" type="pres">
      <dgm:prSet presAssocID="{19C57353-B47F-48AE-B295-7AD4CDA194E2}" presName="parentLin" presStyleCnt="0"/>
      <dgm:spPr/>
    </dgm:pt>
    <dgm:pt modelId="{3126F961-1191-49DC-8E6D-EB08D70F2744}" type="pres">
      <dgm:prSet presAssocID="{19C57353-B47F-48AE-B295-7AD4CDA194E2}" presName="parentLeftMargin" presStyleLbl="node1" presStyleIdx="2" presStyleCnt="4"/>
      <dgm:spPr/>
    </dgm:pt>
    <dgm:pt modelId="{FD7DF4EF-3040-402B-BF21-8EB16EC17983}" type="pres">
      <dgm:prSet presAssocID="{19C57353-B47F-48AE-B295-7AD4CDA194E2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CE704B6-0395-40B3-80C2-48C2754A7758}" type="pres">
      <dgm:prSet presAssocID="{19C57353-B47F-48AE-B295-7AD4CDA194E2}" presName="negativeSpace" presStyleCnt="0"/>
      <dgm:spPr/>
    </dgm:pt>
    <dgm:pt modelId="{872F5F6D-7E38-4052-845B-D7DCC88303C7}" type="pres">
      <dgm:prSet presAssocID="{19C57353-B47F-48AE-B295-7AD4CDA194E2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69C2A09-1AFF-4931-BE0F-FB6332E6095A}" type="presOf" srcId="{A35603B3-E14B-407A-BFD6-5F59352DB364}" destId="{9C34D689-1B67-4A54-98E2-A5F3EC0AEDFF}" srcOrd="0" destOrd="0" presId="urn:microsoft.com/office/officeart/2005/8/layout/list1"/>
    <dgm:cxn modelId="{5CA09522-DA8A-4304-B089-B55E068444A0}" srcId="{3F744125-10D6-45BC-882E-8F0195108523}" destId="{A35603B3-E14B-407A-BFD6-5F59352DB364}" srcOrd="2" destOrd="0" parTransId="{6FBC351E-2820-41F2-9566-8EEE9B23C83D}" sibTransId="{6C8EDEED-3A7D-49B2-A2C5-E4ACF96B68A1}"/>
    <dgm:cxn modelId="{C07A3F3B-C0CB-4733-92F8-6D85875C2F9D}" srcId="{A56EDB84-7F25-4D2A-847D-1BDC753EA320}" destId="{05CCD28D-A669-4511-A930-A38311E53980}" srcOrd="0" destOrd="0" parTransId="{22192BFE-2F93-41EF-AA2A-810BDD3626E2}" sibTransId="{F3E7712D-0C1E-47DA-B46F-54C6D1D1BDB1}"/>
    <dgm:cxn modelId="{5E4AD861-96C7-4F22-B657-1B68FE3B70F7}" srcId="{3F744125-10D6-45BC-882E-8F0195108523}" destId="{19C57353-B47F-48AE-B295-7AD4CDA194E2}" srcOrd="3" destOrd="0" parTransId="{41119388-3492-41A0-ADD0-88338D47CAA2}" sibTransId="{D04BF48D-D198-459D-BD19-C9C7E002241B}"/>
    <dgm:cxn modelId="{81108063-5F9A-4147-A391-261D6FBFFB7C}" srcId="{3F744125-10D6-45BC-882E-8F0195108523}" destId="{F7E1A92F-17BB-49B7-8D9F-2EE02A239515}" srcOrd="0" destOrd="0" parTransId="{DD9C869C-AB87-4427-929F-DCF588AD00F0}" sibTransId="{D4C1BDB7-8D39-4761-BF5A-4DEA12A03AFC}"/>
    <dgm:cxn modelId="{F0A81049-E115-4C00-A2D9-95FD80CC5416}" type="presOf" srcId="{3F744125-10D6-45BC-882E-8F0195108523}" destId="{6D65143A-A949-4D58-9E2D-3778D2CE84DD}" srcOrd="0" destOrd="0" presId="urn:microsoft.com/office/officeart/2005/8/layout/list1"/>
    <dgm:cxn modelId="{D575026E-0741-451D-AF5D-BB26AE4477DE}" type="presOf" srcId="{6D9E08BD-3C71-41D1-9707-65F1E90322F2}" destId="{40E619B6-E3F8-453C-A93F-1935204B78E3}" srcOrd="0" destOrd="0" presId="urn:microsoft.com/office/officeart/2005/8/layout/list1"/>
    <dgm:cxn modelId="{8D590271-CACA-44F3-A5A7-271ED2D8A12B}" type="presOf" srcId="{F7E1A92F-17BB-49B7-8D9F-2EE02A239515}" destId="{2FB91E50-E3D9-4934-8991-C774D71103C4}" srcOrd="0" destOrd="0" presId="urn:microsoft.com/office/officeart/2005/8/layout/list1"/>
    <dgm:cxn modelId="{4435FC52-2C67-4E37-A6F6-A90DFB50D242}" type="presOf" srcId="{A56EDB84-7F25-4D2A-847D-1BDC753EA320}" destId="{EFD082ED-0C95-47B8-A410-228DD17FC4EB}" srcOrd="0" destOrd="0" presId="urn:microsoft.com/office/officeart/2005/8/layout/list1"/>
    <dgm:cxn modelId="{8AA88D76-B1F7-4E35-AEF7-3C82EF04C111}" type="presOf" srcId="{5D3005DD-202F-44C6-91B1-A77E09A8BD35}" destId="{872F5F6D-7E38-4052-845B-D7DCC88303C7}" srcOrd="0" destOrd="0" presId="urn:microsoft.com/office/officeart/2005/8/layout/list1"/>
    <dgm:cxn modelId="{1A651C81-30C7-40A5-985D-1C5511A45160}" type="presOf" srcId="{A56EDB84-7F25-4D2A-847D-1BDC753EA320}" destId="{8127F956-3E5D-4A6B-A3EC-762D462985BB}" srcOrd="1" destOrd="0" presId="urn:microsoft.com/office/officeart/2005/8/layout/list1"/>
    <dgm:cxn modelId="{6AFB5884-EA9D-4ED2-913F-85E8A3FA2A4B}" type="presOf" srcId="{05CCD28D-A669-4511-A930-A38311E53980}" destId="{223C31FF-D9C2-4774-BD15-2B66E652D034}" srcOrd="0" destOrd="0" presId="urn:microsoft.com/office/officeart/2005/8/layout/list1"/>
    <dgm:cxn modelId="{45918E87-276B-4C0D-958F-6401CC31336A}" type="presOf" srcId="{19C57353-B47F-48AE-B295-7AD4CDA194E2}" destId="{FD7DF4EF-3040-402B-BF21-8EB16EC17983}" srcOrd="1" destOrd="0" presId="urn:microsoft.com/office/officeart/2005/8/layout/list1"/>
    <dgm:cxn modelId="{DF80498D-9671-42AC-982C-A973ADB30078}" srcId="{A35603B3-E14B-407A-BFD6-5F59352DB364}" destId="{6D9E08BD-3C71-41D1-9707-65F1E90322F2}" srcOrd="0" destOrd="0" parTransId="{43486EB3-BA8A-4CDF-9C67-655F6416B2F9}" sibTransId="{42F514AA-CE53-496A-A931-90C3918DDD11}"/>
    <dgm:cxn modelId="{4D19FDB9-AF24-45C9-B672-5C90495905A0}" srcId="{19C57353-B47F-48AE-B295-7AD4CDA194E2}" destId="{5D3005DD-202F-44C6-91B1-A77E09A8BD35}" srcOrd="0" destOrd="0" parTransId="{35ACE0BD-2655-46A5-9761-7501AF90C5CF}" sibTransId="{45EB0ADC-54CC-465E-9922-F69D7E991CB6}"/>
    <dgm:cxn modelId="{B74ACFC2-2285-4462-80F2-42BA44ADDE54}" type="presOf" srcId="{19C57353-B47F-48AE-B295-7AD4CDA194E2}" destId="{3126F961-1191-49DC-8E6D-EB08D70F2744}" srcOrd="0" destOrd="0" presId="urn:microsoft.com/office/officeart/2005/8/layout/list1"/>
    <dgm:cxn modelId="{FD1D43D0-E639-4E47-B5BA-D1C8781CB344}" type="presOf" srcId="{F7E1A92F-17BB-49B7-8D9F-2EE02A239515}" destId="{DF789AAE-506A-4440-98AC-F8CF08F12D40}" srcOrd="1" destOrd="0" presId="urn:microsoft.com/office/officeart/2005/8/layout/list1"/>
    <dgm:cxn modelId="{006232E6-866E-4362-96EF-E5CFDB80F6E5}" type="presOf" srcId="{F49FDF79-89A0-4CA3-88EF-56F6330C82E3}" destId="{6AF5E4BA-8938-4F5E-BD29-158A9BD6D6A6}" srcOrd="0" destOrd="0" presId="urn:microsoft.com/office/officeart/2005/8/layout/list1"/>
    <dgm:cxn modelId="{07C28CE8-D453-4DEF-B536-B2AC1192B07E}" type="presOf" srcId="{A35603B3-E14B-407A-BFD6-5F59352DB364}" destId="{56EA1947-D9E5-4A6E-9EB3-F1C4944B41AC}" srcOrd="1" destOrd="0" presId="urn:microsoft.com/office/officeart/2005/8/layout/list1"/>
    <dgm:cxn modelId="{AE92E9EC-07F7-40D0-8932-EFC9F994DACF}" srcId="{F7E1A92F-17BB-49B7-8D9F-2EE02A239515}" destId="{F49FDF79-89A0-4CA3-88EF-56F6330C82E3}" srcOrd="0" destOrd="0" parTransId="{1277510B-97FC-408C-BE61-688D649BA8B7}" sibTransId="{8EA74895-D464-4455-83A3-49495A2F68AE}"/>
    <dgm:cxn modelId="{AA96AAFD-3C80-493C-A287-8BC3C41A436A}" srcId="{3F744125-10D6-45BC-882E-8F0195108523}" destId="{A56EDB84-7F25-4D2A-847D-1BDC753EA320}" srcOrd="1" destOrd="0" parTransId="{5FE6608A-E736-4F28-92FB-5FAA2CB8C5E9}" sibTransId="{9B412EC4-1429-4FF2-93D7-C7970E945A34}"/>
    <dgm:cxn modelId="{AC7D5F49-4584-431D-93E3-FCD57C122085}" type="presParOf" srcId="{6D65143A-A949-4D58-9E2D-3778D2CE84DD}" destId="{3D00571E-5154-4C73-A8DF-01B307784CF9}" srcOrd="0" destOrd="0" presId="urn:microsoft.com/office/officeart/2005/8/layout/list1"/>
    <dgm:cxn modelId="{A6C34509-3C34-48EA-BB67-A6B8BC0619B6}" type="presParOf" srcId="{3D00571E-5154-4C73-A8DF-01B307784CF9}" destId="{2FB91E50-E3D9-4934-8991-C774D71103C4}" srcOrd="0" destOrd="0" presId="urn:microsoft.com/office/officeart/2005/8/layout/list1"/>
    <dgm:cxn modelId="{26E1D897-4B33-4E41-B0A6-4B03E7EB80DE}" type="presParOf" srcId="{3D00571E-5154-4C73-A8DF-01B307784CF9}" destId="{DF789AAE-506A-4440-98AC-F8CF08F12D40}" srcOrd="1" destOrd="0" presId="urn:microsoft.com/office/officeart/2005/8/layout/list1"/>
    <dgm:cxn modelId="{79700B71-2C2A-455D-BCEB-96104982904D}" type="presParOf" srcId="{6D65143A-A949-4D58-9E2D-3778D2CE84DD}" destId="{F60C13F2-928E-42D1-8E27-D3EF372E4FC0}" srcOrd="1" destOrd="0" presId="urn:microsoft.com/office/officeart/2005/8/layout/list1"/>
    <dgm:cxn modelId="{309C58EA-38A8-49EB-9595-162281833E69}" type="presParOf" srcId="{6D65143A-A949-4D58-9E2D-3778D2CE84DD}" destId="{6AF5E4BA-8938-4F5E-BD29-158A9BD6D6A6}" srcOrd="2" destOrd="0" presId="urn:microsoft.com/office/officeart/2005/8/layout/list1"/>
    <dgm:cxn modelId="{96F807F9-D66C-47CF-9753-352059DEF282}" type="presParOf" srcId="{6D65143A-A949-4D58-9E2D-3778D2CE84DD}" destId="{8925F80C-4E44-4CA2-BC2F-B508EE3896D2}" srcOrd="3" destOrd="0" presId="urn:microsoft.com/office/officeart/2005/8/layout/list1"/>
    <dgm:cxn modelId="{879EB0D9-F190-46F7-9F1C-685343EDAE7E}" type="presParOf" srcId="{6D65143A-A949-4D58-9E2D-3778D2CE84DD}" destId="{08599D20-C8D5-400A-896B-3545B0E1D609}" srcOrd="4" destOrd="0" presId="urn:microsoft.com/office/officeart/2005/8/layout/list1"/>
    <dgm:cxn modelId="{4BA80C75-9C3D-45CD-8D43-FEF9C7AA4045}" type="presParOf" srcId="{08599D20-C8D5-400A-896B-3545B0E1D609}" destId="{EFD082ED-0C95-47B8-A410-228DD17FC4EB}" srcOrd="0" destOrd="0" presId="urn:microsoft.com/office/officeart/2005/8/layout/list1"/>
    <dgm:cxn modelId="{EF89B8E4-CEA1-48E3-B38C-C638852D1162}" type="presParOf" srcId="{08599D20-C8D5-400A-896B-3545B0E1D609}" destId="{8127F956-3E5D-4A6B-A3EC-762D462985BB}" srcOrd="1" destOrd="0" presId="urn:microsoft.com/office/officeart/2005/8/layout/list1"/>
    <dgm:cxn modelId="{6967472C-E9D0-4E08-837D-5489D2C1CBEA}" type="presParOf" srcId="{6D65143A-A949-4D58-9E2D-3778D2CE84DD}" destId="{624CDE80-07FD-4376-951F-08BC72AA0B32}" srcOrd="5" destOrd="0" presId="urn:microsoft.com/office/officeart/2005/8/layout/list1"/>
    <dgm:cxn modelId="{AF33E994-142B-4789-89EE-1CCCBE64FB6F}" type="presParOf" srcId="{6D65143A-A949-4D58-9E2D-3778D2CE84DD}" destId="{223C31FF-D9C2-4774-BD15-2B66E652D034}" srcOrd="6" destOrd="0" presId="urn:microsoft.com/office/officeart/2005/8/layout/list1"/>
    <dgm:cxn modelId="{1A70B8E2-23F9-4770-AF83-9FF2153279C8}" type="presParOf" srcId="{6D65143A-A949-4D58-9E2D-3778D2CE84DD}" destId="{A5BA0DB3-CFF9-41CD-932B-4ECAF65C2E0C}" srcOrd="7" destOrd="0" presId="urn:microsoft.com/office/officeart/2005/8/layout/list1"/>
    <dgm:cxn modelId="{0D59993D-DE16-460A-B358-6301F878370E}" type="presParOf" srcId="{6D65143A-A949-4D58-9E2D-3778D2CE84DD}" destId="{AF575E5F-E7D6-40C3-B7AD-17D6E87010E4}" srcOrd="8" destOrd="0" presId="urn:microsoft.com/office/officeart/2005/8/layout/list1"/>
    <dgm:cxn modelId="{3E147AAB-AA68-43AB-8349-11A7ADB6D25D}" type="presParOf" srcId="{AF575E5F-E7D6-40C3-B7AD-17D6E87010E4}" destId="{9C34D689-1B67-4A54-98E2-A5F3EC0AEDFF}" srcOrd="0" destOrd="0" presId="urn:microsoft.com/office/officeart/2005/8/layout/list1"/>
    <dgm:cxn modelId="{A974E2A0-17E9-4BA3-A678-AB94570D51CF}" type="presParOf" srcId="{AF575E5F-E7D6-40C3-B7AD-17D6E87010E4}" destId="{56EA1947-D9E5-4A6E-9EB3-F1C4944B41AC}" srcOrd="1" destOrd="0" presId="urn:microsoft.com/office/officeart/2005/8/layout/list1"/>
    <dgm:cxn modelId="{66577646-6873-4AB6-B46E-52689CC2E04C}" type="presParOf" srcId="{6D65143A-A949-4D58-9E2D-3778D2CE84DD}" destId="{47C7B4F8-5F38-4A6B-BF20-45BEB56A6871}" srcOrd="9" destOrd="0" presId="urn:microsoft.com/office/officeart/2005/8/layout/list1"/>
    <dgm:cxn modelId="{8CB6D5AA-5863-42E0-BDA4-428C2BB9B54C}" type="presParOf" srcId="{6D65143A-A949-4D58-9E2D-3778D2CE84DD}" destId="{40E619B6-E3F8-453C-A93F-1935204B78E3}" srcOrd="10" destOrd="0" presId="urn:microsoft.com/office/officeart/2005/8/layout/list1"/>
    <dgm:cxn modelId="{BAA6C8C0-43AF-4332-A6AA-8F49C5550DDC}" type="presParOf" srcId="{6D65143A-A949-4D58-9E2D-3778D2CE84DD}" destId="{29269AFD-DC16-493B-B7F9-CC06F9822AD1}" srcOrd="11" destOrd="0" presId="urn:microsoft.com/office/officeart/2005/8/layout/list1"/>
    <dgm:cxn modelId="{9FAEEF3D-0670-4D84-BA5C-C952C1CB2D24}" type="presParOf" srcId="{6D65143A-A949-4D58-9E2D-3778D2CE84DD}" destId="{05C1F203-B397-4086-8537-D2CA5002CA1E}" srcOrd="12" destOrd="0" presId="urn:microsoft.com/office/officeart/2005/8/layout/list1"/>
    <dgm:cxn modelId="{15A90DF4-2F65-44CB-8286-2A643F60C815}" type="presParOf" srcId="{05C1F203-B397-4086-8537-D2CA5002CA1E}" destId="{3126F961-1191-49DC-8E6D-EB08D70F2744}" srcOrd="0" destOrd="0" presId="urn:microsoft.com/office/officeart/2005/8/layout/list1"/>
    <dgm:cxn modelId="{A3A97CFE-AEC4-4DC7-B772-BA79CAEFD6BE}" type="presParOf" srcId="{05C1F203-B397-4086-8537-D2CA5002CA1E}" destId="{FD7DF4EF-3040-402B-BF21-8EB16EC17983}" srcOrd="1" destOrd="0" presId="urn:microsoft.com/office/officeart/2005/8/layout/list1"/>
    <dgm:cxn modelId="{0AF5AB21-9F1C-4C80-AC09-92D26CAFE6FF}" type="presParOf" srcId="{6D65143A-A949-4D58-9E2D-3778D2CE84DD}" destId="{CCE704B6-0395-40B3-80C2-48C2754A7758}" srcOrd="13" destOrd="0" presId="urn:microsoft.com/office/officeart/2005/8/layout/list1"/>
    <dgm:cxn modelId="{CD0B67BD-4A6B-46ED-9E08-089721286FB6}" type="presParOf" srcId="{6D65143A-A949-4D58-9E2D-3778D2CE84DD}" destId="{872F5F6D-7E38-4052-845B-D7DCC88303C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F5E4BA-8938-4F5E-BD29-158A9BD6D6A6}">
      <dsp:nvSpPr>
        <dsp:cNvPr id="0" name=""/>
        <dsp:cNvSpPr/>
      </dsp:nvSpPr>
      <dsp:spPr>
        <a:xfrm>
          <a:off x="0" y="283623"/>
          <a:ext cx="8813941" cy="1020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/>
            <a:t>охват налогами всех экономических субъектов, получающих доходы</a:t>
          </a:r>
          <a:endParaRPr lang="ru-RU" sz="1800" kern="1200"/>
        </a:p>
      </dsp:txBody>
      <dsp:txXfrm>
        <a:off x="0" y="283623"/>
        <a:ext cx="8813941" cy="1020600"/>
      </dsp:txXfrm>
    </dsp:sp>
    <dsp:sp modelId="{DF789AAE-506A-4440-98AC-F8CF08F12D40}">
      <dsp:nvSpPr>
        <dsp:cNvPr id="0" name=""/>
        <dsp:cNvSpPr/>
      </dsp:nvSpPr>
      <dsp:spPr>
        <a:xfrm>
          <a:off x="440697" y="17943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Всеобщность</a:t>
          </a:r>
          <a:r>
            <a:rPr lang="ru-RU" sz="1800" kern="1200" dirty="0"/>
            <a:t> </a:t>
          </a:r>
        </a:p>
      </dsp:txBody>
      <dsp:txXfrm>
        <a:off x="466636" y="43882"/>
        <a:ext cx="6117880" cy="479482"/>
      </dsp:txXfrm>
    </dsp:sp>
    <dsp:sp modelId="{223C31FF-D9C2-4774-BD15-2B66E652D034}">
      <dsp:nvSpPr>
        <dsp:cNvPr id="0" name=""/>
        <dsp:cNvSpPr/>
      </dsp:nvSpPr>
      <dsp:spPr>
        <a:xfrm>
          <a:off x="0" y="1667103"/>
          <a:ext cx="8813941" cy="1020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/>
            <a:t>размер налогов и порядок их взимания законо­дательно утверждены государством.</a:t>
          </a:r>
          <a:endParaRPr lang="ru-RU" sz="1800" kern="1200"/>
        </a:p>
      </dsp:txBody>
      <dsp:txXfrm>
        <a:off x="0" y="1667103"/>
        <a:ext cx="8813941" cy="1020600"/>
      </dsp:txXfrm>
    </dsp:sp>
    <dsp:sp modelId="{8127F956-3E5D-4A6B-A3EC-762D462985BB}">
      <dsp:nvSpPr>
        <dsp:cNvPr id="0" name=""/>
        <dsp:cNvSpPr/>
      </dsp:nvSpPr>
      <dsp:spPr>
        <a:xfrm>
          <a:off x="440697" y="1401423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Легитимность</a:t>
          </a:r>
          <a:r>
            <a:rPr lang="ru-RU" sz="1800" kern="1200" dirty="0"/>
            <a:t> </a:t>
          </a:r>
        </a:p>
      </dsp:txBody>
      <dsp:txXfrm>
        <a:off x="466636" y="1427362"/>
        <a:ext cx="6117880" cy="479482"/>
      </dsp:txXfrm>
    </dsp:sp>
    <dsp:sp modelId="{40E619B6-E3F8-453C-A93F-1935204B78E3}">
      <dsp:nvSpPr>
        <dsp:cNvPr id="0" name=""/>
        <dsp:cNvSpPr/>
      </dsp:nvSpPr>
      <dsp:spPr>
        <a:xfrm>
          <a:off x="0" y="3050584"/>
          <a:ext cx="8813941" cy="765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/>
            <a:t>Налоги должны быть справедливы с точки зрения общества </a:t>
          </a:r>
        </a:p>
      </dsp:txBody>
      <dsp:txXfrm>
        <a:off x="0" y="3050584"/>
        <a:ext cx="8813941" cy="765450"/>
      </dsp:txXfrm>
    </dsp:sp>
    <dsp:sp modelId="{56EA1947-D9E5-4A6E-9EB3-F1C4944B41AC}">
      <dsp:nvSpPr>
        <dsp:cNvPr id="0" name=""/>
        <dsp:cNvSpPr/>
      </dsp:nvSpPr>
      <dsp:spPr>
        <a:xfrm>
          <a:off x="440697" y="2784904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Справедливость </a:t>
          </a:r>
        </a:p>
      </dsp:txBody>
      <dsp:txXfrm>
        <a:off x="466636" y="2810843"/>
        <a:ext cx="6117880" cy="479482"/>
      </dsp:txXfrm>
    </dsp:sp>
    <dsp:sp modelId="{872F5F6D-7E38-4052-845B-D7DCC88303C7}">
      <dsp:nvSpPr>
        <dsp:cNvPr id="0" name=""/>
        <dsp:cNvSpPr/>
      </dsp:nvSpPr>
      <dsp:spPr>
        <a:xfrm>
          <a:off x="0" y="4178914"/>
          <a:ext cx="8813941" cy="1275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/>
            <a:t>размер налогов, сроки, способ и порядок их на­числения должны быть точно определены и по­нятны налогоплательщикам</a:t>
          </a:r>
          <a:endParaRPr lang="ru-RU" sz="1800" kern="1200"/>
        </a:p>
      </dsp:txBody>
      <dsp:txXfrm>
        <a:off x="0" y="4178914"/>
        <a:ext cx="8813941" cy="1275750"/>
      </dsp:txXfrm>
    </dsp:sp>
    <dsp:sp modelId="{FD7DF4EF-3040-402B-BF21-8EB16EC17983}">
      <dsp:nvSpPr>
        <dsp:cNvPr id="0" name=""/>
        <dsp:cNvSpPr/>
      </dsp:nvSpPr>
      <dsp:spPr>
        <a:xfrm>
          <a:off x="440697" y="3913234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Определенность и точность </a:t>
          </a:r>
        </a:p>
      </dsp:txBody>
      <dsp:txXfrm>
        <a:off x="466636" y="3939173"/>
        <a:ext cx="6117880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F5E4BA-8938-4F5E-BD29-158A9BD6D6A6}">
      <dsp:nvSpPr>
        <dsp:cNvPr id="0" name=""/>
        <dsp:cNvSpPr/>
      </dsp:nvSpPr>
      <dsp:spPr>
        <a:xfrm>
          <a:off x="0" y="283623"/>
          <a:ext cx="8813941" cy="1275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каждый налог должен взиматься в то время и тем способом, при котором плательщику легче выполнить требования налогообложения.</a:t>
          </a:r>
          <a:endParaRPr lang="ru-RU" sz="1800" kern="1200" dirty="0"/>
        </a:p>
      </dsp:txBody>
      <dsp:txXfrm>
        <a:off x="0" y="283623"/>
        <a:ext cx="8813941" cy="1275750"/>
      </dsp:txXfrm>
    </dsp:sp>
    <dsp:sp modelId="{DF789AAE-506A-4440-98AC-F8CF08F12D40}">
      <dsp:nvSpPr>
        <dsp:cNvPr id="0" name=""/>
        <dsp:cNvSpPr/>
      </dsp:nvSpPr>
      <dsp:spPr>
        <a:xfrm>
          <a:off x="389007" y="0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Удобство взимания для налогоплательщиков </a:t>
          </a:r>
        </a:p>
      </dsp:txBody>
      <dsp:txXfrm>
        <a:off x="414946" y="25939"/>
        <a:ext cx="6117880" cy="479482"/>
      </dsp:txXfrm>
    </dsp:sp>
    <dsp:sp modelId="{223C31FF-D9C2-4774-BD15-2B66E652D034}">
      <dsp:nvSpPr>
        <dsp:cNvPr id="0" name=""/>
        <dsp:cNvSpPr/>
      </dsp:nvSpPr>
      <dsp:spPr>
        <a:xfrm>
          <a:off x="0" y="1922253"/>
          <a:ext cx="8813941" cy="12757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тяжесть налогообложения не должна подры­вать возможность продолжения производства и лишать государство в последующем налоговых поступлений.</a:t>
          </a:r>
          <a:endParaRPr lang="ru-RU" sz="1800" kern="1200" dirty="0"/>
        </a:p>
      </dsp:txBody>
      <dsp:txXfrm>
        <a:off x="0" y="1922253"/>
        <a:ext cx="8813941" cy="1275750"/>
      </dsp:txXfrm>
    </dsp:sp>
    <dsp:sp modelId="{8127F956-3E5D-4A6B-A3EC-762D462985BB}">
      <dsp:nvSpPr>
        <dsp:cNvPr id="0" name=""/>
        <dsp:cNvSpPr/>
      </dsp:nvSpPr>
      <dsp:spPr>
        <a:xfrm>
          <a:off x="440697" y="1656573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i="0" kern="1200" dirty="0"/>
            <a:t>Экономичность (эффективность</a:t>
          </a:r>
          <a:r>
            <a:rPr lang="ru-RU" sz="1800" b="0" i="0" kern="1200" dirty="0"/>
            <a:t>)</a:t>
          </a:r>
          <a:r>
            <a:rPr lang="ru-RU" sz="1800" b="0" kern="1200" dirty="0"/>
            <a:t> </a:t>
          </a:r>
        </a:p>
      </dsp:txBody>
      <dsp:txXfrm>
        <a:off x="466636" y="1682512"/>
        <a:ext cx="6117880" cy="479482"/>
      </dsp:txXfrm>
    </dsp:sp>
    <dsp:sp modelId="{40E619B6-E3F8-453C-A93F-1935204B78E3}">
      <dsp:nvSpPr>
        <dsp:cNvPr id="0" name=""/>
        <dsp:cNvSpPr/>
      </dsp:nvSpPr>
      <dsp:spPr>
        <a:xfrm>
          <a:off x="0" y="3560884"/>
          <a:ext cx="8813941" cy="765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неизбежность осуществления платежа.</a:t>
          </a:r>
          <a:endParaRPr lang="ru-RU" sz="1800" kern="1200" dirty="0"/>
        </a:p>
      </dsp:txBody>
      <dsp:txXfrm>
        <a:off x="0" y="3560884"/>
        <a:ext cx="8813941" cy="765450"/>
      </dsp:txXfrm>
    </dsp:sp>
    <dsp:sp modelId="{56EA1947-D9E5-4A6E-9EB3-F1C4944B41AC}">
      <dsp:nvSpPr>
        <dsp:cNvPr id="0" name=""/>
        <dsp:cNvSpPr/>
      </dsp:nvSpPr>
      <dsp:spPr>
        <a:xfrm>
          <a:off x="440697" y="3295204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Обязательность</a:t>
          </a:r>
          <a:r>
            <a:rPr lang="ru-RU" sz="1800" kern="1200" dirty="0"/>
            <a:t>  </a:t>
          </a:r>
        </a:p>
      </dsp:txBody>
      <dsp:txXfrm>
        <a:off x="466636" y="3321143"/>
        <a:ext cx="6117880" cy="479482"/>
      </dsp:txXfrm>
    </dsp:sp>
    <dsp:sp modelId="{872F5F6D-7E38-4052-845B-D7DCC88303C7}">
      <dsp:nvSpPr>
        <dsp:cNvPr id="0" name=""/>
        <dsp:cNvSpPr/>
      </dsp:nvSpPr>
      <dsp:spPr>
        <a:xfrm>
          <a:off x="0" y="4689214"/>
          <a:ext cx="8813941" cy="765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4060" tIns="374904" rIns="6840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i="0" kern="1200" dirty="0"/>
            <a:t>устойчивость видов налогов и налоговых ставок во времени.</a:t>
          </a:r>
          <a:endParaRPr lang="ru-RU" sz="1800" kern="1200" dirty="0"/>
        </a:p>
      </dsp:txBody>
      <dsp:txXfrm>
        <a:off x="0" y="4689214"/>
        <a:ext cx="8813941" cy="765450"/>
      </dsp:txXfrm>
    </dsp:sp>
    <dsp:sp modelId="{FD7DF4EF-3040-402B-BF21-8EB16EC17983}">
      <dsp:nvSpPr>
        <dsp:cNvPr id="0" name=""/>
        <dsp:cNvSpPr/>
      </dsp:nvSpPr>
      <dsp:spPr>
        <a:xfrm>
          <a:off x="440697" y="4423534"/>
          <a:ext cx="6169758" cy="531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3202" tIns="0" rIns="233202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i="0" kern="1200" dirty="0"/>
            <a:t>Стабильность</a:t>
          </a:r>
          <a:endParaRPr lang="ru-RU" sz="1800" kern="1200" dirty="0"/>
        </a:p>
      </dsp:txBody>
      <dsp:txXfrm>
        <a:off x="466636" y="4449473"/>
        <a:ext cx="6117880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83239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93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78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5030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634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12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80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47041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77122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4186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0487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3358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0476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27360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531224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981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01217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73E8F54-D5DA-4FEF-A071-43E0E9872BC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537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ransition spd="slow">
    <p:cover/>
  </p:transition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E6E17A-8C12-43D2-8740-9D30DEBFC09E}"/>
              </a:ext>
            </a:extLst>
          </p:cNvPr>
          <p:cNvSpPr txBox="1">
            <a:spLocks/>
          </p:cNvSpPr>
          <p:nvPr/>
        </p:nvSpPr>
        <p:spPr>
          <a:xfrm>
            <a:off x="1198287" y="260648"/>
            <a:ext cx="6686549" cy="84471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ДОБРО ПОЖАЛОВАТЬ НА СЕГОДНЯШНИЙ УРОК</a:t>
            </a:r>
            <a:r>
              <a:rPr lang="ru-RU" sz="1350" dirty="0"/>
              <a:t>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057666B-7E2A-43C9-95D6-BB3B10F905DD}"/>
              </a:ext>
            </a:extLst>
          </p:cNvPr>
          <p:cNvSpPr txBox="1">
            <a:spLocks/>
          </p:cNvSpPr>
          <p:nvPr/>
        </p:nvSpPr>
        <p:spPr>
          <a:xfrm>
            <a:off x="1330300" y="2132857"/>
            <a:ext cx="6588000" cy="1697086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УРОК </a:t>
            </a:r>
            <a:b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ОБЩЕСТВО</a:t>
            </a:r>
            <a:b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ЗНАНИЯ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7442B18F-633D-48CB-BE8B-164B057CA895}"/>
              </a:ext>
            </a:extLst>
          </p:cNvPr>
          <p:cNvSpPr txBox="1">
            <a:spLocks/>
          </p:cNvSpPr>
          <p:nvPr/>
        </p:nvSpPr>
        <p:spPr>
          <a:xfrm>
            <a:off x="3113838" y="4347102"/>
            <a:ext cx="4800600" cy="12001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1350" b="1" dirty="0">
                <a:solidFill>
                  <a:srgbClr val="C00000"/>
                </a:solidFill>
              </a:rPr>
              <a:t>ОУ</a:t>
            </a:r>
            <a:r>
              <a:rPr lang="ru-RU" sz="1350" dirty="0"/>
              <a:t>: МБОУ СШ № 1 ИМ. М. ГОРЬКОГО</a:t>
            </a:r>
          </a:p>
          <a:p>
            <a:pPr marL="0" indent="0" algn="r">
              <a:buNone/>
            </a:pPr>
            <a:r>
              <a:rPr lang="ru-RU" sz="1350" b="1" dirty="0">
                <a:solidFill>
                  <a:srgbClr val="C00000"/>
                </a:solidFill>
              </a:rPr>
              <a:t>КЛАСС</a:t>
            </a:r>
            <a:r>
              <a:rPr lang="ru-RU" sz="1350" dirty="0">
                <a:solidFill>
                  <a:srgbClr val="C00000"/>
                </a:solidFill>
              </a:rPr>
              <a:t>:</a:t>
            </a:r>
            <a:r>
              <a:rPr lang="ru-RU" sz="1350" dirty="0"/>
              <a:t> 10</a:t>
            </a:r>
          </a:p>
          <a:p>
            <a:pPr marL="0" indent="0" algn="r">
              <a:buNone/>
            </a:pPr>
            <a:r>
              <a:rPr lang="ru-RU" sz="1350" b="1" dirty="0">
                <a:solidFill>
                  <a:srgbClr val="C00000"/>
                </a:solidFill>
              </a:rPr>
              <a:t>УЧИТЕЛЬ: </a:t>
            </a:r>
            <a:r>
              <a:rPr lang="ru-RU" sz="1350" dirty="0"/>
              <a:t>Рыбкина</a:t>
            </a:r>
            <a:r>
              <a:rPr lang="ru-RU" sz="1350" b="1" dirty="0"/>
              <a:t> </a:t>
            </a:r>
            <a:r>
              <a:rPr lang="ru-RU" sz="1350" dirty="0"/>
              <a:t>Юлия Владимировна</a:t>
            </a:r>
          </a:p>
          <a:p>
            <a:pPr algn="r" fontAlgn="auto"/>
            <a:endParaRPr lang="ru-RU" sz="1350" dirty="0"/>
          </a:p>
        </p:txBody>
      </p:sp>
    </p:spTree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>
            <a:extLst>
              <a:ext uri="{FF2B5EF4-FFF2-40B4-BE49-F238E27FC236}">
                <a16:creationId xmlns:a16="http://schemas.microsoft.com/office/drawing/2014/main" id="{A332A703-9318-4759-90B4-E43A40C33938}"/>
              </a:ext>
            </a:extLst>
          </p:cNvPr>
          <p:cNvSpPr txBox="1">
            <a:spLocks/>
          </p:cNvSpPr>
          <p:nvPr/>
        </p:nvSpPr>
        <p:spPr>
          <a:xfrm>
            <a:off x="323528" y="71994"/>
            <a:ext cx="7488485" cy="14001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виды налогов, уплачиваемых предприятиями: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10584A6-A845-4B93-B166-0D4C28CDA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968958"/>
              </p:ext>
            </p:extLst>
          </p:nvPr>
        </p:nvGraphicFramePr>
        <p:xfrm>
          <a:off x="718890" y="1268760"/>
          <a:ext cx="8136904" cy="54006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24657">
                  <a:extLst>
                    <a:ext uri="{9D8B030D-6E8A-4147-A177-3AD203B41FA5}">
                      <a16:colId xmlns:a16="http://schemas.microsoft.com/office/drawing/2014/main" val="4014519844"/>
                    </a:ext>
                  </a:extLst>
                </a:gridCol>
                <a:gridCol w="5512247">
                  <a:extLst>
                    <a:ext uri="{9D8B030D-6E8A-4147-A177-3AD203B41FA5}">
                      <a16:colId xmlns:a16="http://schemas.microsoft.com/office/drawing/2014/main" val="1915943425"/>
                    </a:ext>
                  </a:extLst>
                </a:gridCol>
              </a:tblGrid>
              <a:tr h="3924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налога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363" marR="55363" marT="36909" marB="5536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Его сущность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55363" marR="55363" marT="36909" marB="55363" anchor="ctr"/>
                </a:tc>
                <a:extLst>
                  <a:ext uri="{0D108BD9-81ED-4DB2-BD59-A6C34878D82A}">
                    <a16:rowId xmlns:a16="http://schemas.microsoft.com/office/drawing/2014/main" val="2913499907"/>
                  </a:ext>
                </a:extLst>
              </a:tr>
              <a:tr h="1760611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Налог на добав­ленную стоимость (НДС)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55363" marR="55363" marT="36909" marB="55363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Является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косвенным</a:t>
                      </a:r>
                      <a:r>
                        <a:rPr lang="ru-RU" sz="1400" dirty="0">
                          <a:effectLst/>
                        </a:rPr>
                        <a:t> налогом. Форма изъятия в бюджет части добавленной стоимости, создавае­мой на всех стадиях производства. Определяется как разница между стоимостью реализованных то­варов (работ и услуг) и стоимостью материальных затрат, отнесённых на издержки производства и обращения.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55363" marR="55363" marT="36909" marB="55363"/>
                </a:tc>
                <a:extLst>
                  <a:ext uri="{0D108BD9-81ED-4DB2-BD59-A6C34878D82A}">
                    <a16:rowId xmlns:a16="http://schemas.microsoft.com/office/drawing/2014/main" val="2856549630"/>
                  </a:ext>
                </a:extLst>
              </a:tr>
              <a:tr h="2444713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Налог на прибыль предприятий и организаций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55363" marR="55363" marT="36909" marB="55363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Является </a:t>
                      </a:r>
                      <a:r>
                        <a:rPr lang="ru-RU" sz="1400" b="1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прямым</a:t>
                      </a:r>
                      <a:r>
                        <a:rPr lang="ru-RU" sz="1400" dirty="0">
                          <a:effectLst/>
                        </a:rPr>
                        <a:t> налогом, т. е. его сумма цели­ком зависит от конечного финансового результата хозяйственной деятельности предприятия. Прибыль (убыток) от реализации продукции (ра­бот, услуг) определяется как разница между вы­ручкой от реализованной продукции (работ, услуг) без НДС и акцизов и затратами на производство и реализацию, включаемыми в себестоимость про­дукции (работ, услуг).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55363" marR="55363" marT="36909" marB="55363"/>
                </a:tc>
                <a:extLst>
                  <a:ext uri="{0D108BD9-81ED-4DB2-BD59-A6C34878D82A}">
                    <a16:rowId xmlns:a16="http://schemas.microsoft.com/office/drawing/2014/main" val="1099599422"/>
                  </a:ext>
                </a:extLst>
              </a:tr>
              <a:tr h="802868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>Налог на имущество предприятий</a:t>
                      </a:r>
                      <a:endParaRPr lang="ru-RU" sz="1400" b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55363" marR="55363" marT="36909" marB="55363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Является </a:t>
                      </a:r>
                      <a:r>
                        <a:rPr lang="ru-RU" sz="1400" b="1" dirty="0">
                          <a:effectLst/>
                        </a:rPr>
                        <a:t>региональным</a:t>
                      </a:r>
                      <a:r>
                        <a:rPr lang="ru-RU" sz="1400" dirty="0">
                          <a:effectLst/>
                        </a:rPr>
                        <a:t> налогом. Сумма налога определяется исходя из среднегодовой стоимости имущества предприятия.</a:t>
                      </a:r>
                      <a:endParaRPr lang="ru-RU" sz="1400" b="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55363" marR="55363" marT="36909" marB="55363"/>
                </a:tc>
                <a:extLst>
                  <a:ext uri="{0D108BD9-81ED-4DB2-BD59-A6C34878D82A}">
                    <a16:rowId xmlns:a16="http://schemas.microsoft.com/office/drawing/2014/main" val="3846592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9760495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5292080" cy="2210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Совокупность взимаемых в стране налогов, правил их уплаты и налоговых органов называют </a:t>
            </a:r>
            <a:r>
              <a:rPr lang="ru-RU" sz="21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налоговой системой</a:t>
            </a:r>
            <a:r>
              <a:rPr lang="ru-RU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России основы налоговой системы закреплены Налоговым кодексом РФ.</a:t>
            </a:r>
          </a:p>
        </p:txBody>
      </p:sp>
      <p:pic>
        <p:nvPicPr>
          <p:cNvPr id="3074" name="Picture 2" descr="C:\Users\USER\Desktop\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3695714" cy="277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64904" y="3356992"/>
            <a:ext cx="6979096" cy="150642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этом мире неизбежны только смерть и налоги».</a:t>
            </a:r>
          </a:p>
          <a:p>
            <a:pPr algn="ctr"/>
            <a:r>
              <a:rPr lang="ru-RU" sz="2000" b="1" dirty="0"/>
              <a:t>(Б. Франклин (1706 – 1790) – американский политический деятель)</a:t>
            </a:r>
          </a:p>
        </p:txBody>
      </p:sp>
      <p:pic>
        <p:nvPicPr>
          <p:cNvPr id="1026" name="Picture 2" descr="C:\Users\USER\Desktop\9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28826"/>
            <a:ext cx="2057400" cy="292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7" y="5157192"/>
            <a:ext cx="9143322" cy="1700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уплате многих налогов закон предусматривает льготы для различных групп налогоплательщиков (например, при уплате налога на доходы физических лиц). Систематический поиск и использование налогоплательщиком налоговых льгот называют налоговым планированием.</a:t>
            </a:r>
          </a:p>
        </p:txBody>
      </p:sp>
    </p:spTree>
    <p:extLst>
      <p:ext uri="{BB962C8B-B14F-4D97-AF65-F5344CB8AC3E}">
        <p14:creationId xmlns:p14="http://schemas.microsoft.com/office/powerpoint/2010/main" val="36442336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+mn-lt"/>
              </a:rPr>
              <a:t>Функции государственного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1512168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b="1" dirty="0"/>
              <a:t>финансовое обеспечение внутренней и внешней политики государства;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/>
              <a:t>содержание институтов государства.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844" y="2204864"/>
            <a:ext cx="9145844" cy="144016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Государственный бюджет </a:t>
            </a:r>
            <a:r>
              <a:rPr lang="ru-RU" sz="2000" b="1" dirty="0"/>
              <a:t>– форма образования и расходования фонда денежных средств, предназначенных для финансового обеспечения задач и функций государства и местного самоуправления.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66" y="3933056"/>
            <a:ext cx="9131633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Уровни государственного бюджета в РФ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4615261"/>
            <a:ext cx="3888432" cy="4843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Федеральный бюджет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275777"/>
            <a:ext cx="4248472" cy="457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Бюджеты субъектов РФ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80472" y="6027878"/>
            <a:ext cx="3707951" cy="3534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Местные бюджеты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39552" y="4437112"/>
            <a:ext cx="0" cy="176749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39552" y="6204603"/>
            <a:ext cx="4140921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6" idx="1"/>
          </p:cNvCxnSpPr>
          <p:nvPr/>
        </p:nvCxnSpPr>
        <p:spPr>
          <a:xfrm>
            <a:off x="539552" y="4857432"/>
            <a:ext cx="1584176" cy="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1"/>
          </p:cNvCxnSpPr>
          <p:nvPr/>
        </p:nvCxnSpPr>
        <p:spPr>
          <a:xfrm>
            <a:off x="539552" y="5504516"/>
            <a:ext cx="2664296" cy="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9883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  <p:bldP spid="5" grpId="0" animBg="1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Бюджетный процесс – регулируемая нормами права деятельность органов государственной власти и местного самоуправления по составлению, рассмотрению, утверждению и исполнению бюджетов всех уровней.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340768"/>
            <a:ext cx="9144000" cy="4572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Бюджетный процесс в Российской Федерации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802516"/>
            <a:ext cx="1133872" cy="546364"/>
          </a:xfrm>
          <a:prstGeom prst="rect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/>
              <a:t>Этапы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33872" y="1802516"/>
            <a:ext cx="8010128" cy="546364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/>
              <a:t>Содержание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" y="2348880"/>
            <a:ext cx="1133872" cy="100811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I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33874" y="4725144"/>
            <a:ext cx="8010126" cy="576064"/>
          </a:xfrm>
          <a:prstGeom prst="rect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Утверждение бюджета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33872" y="2348880"/>
            <a:ext cx="8010128" cy="100811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Составление  проекта бюджета (готовят муниципальные казначейства, финансовые органы субъектов РФ, Министерство финансов РФ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356992"/>
            <a:ext cx="1133872" cy="136815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II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33872" y="3356992"/>
            <a:ext cx="8010127" cy="136815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Рассмотрение проектов бюджетов законодательными органами соответствующего уровня (на федеральном уровне закон о бюджете принимается Федеральным Собранием РФ)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-498" y="4725144"/>
            <a:ext cx="113437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III</a:t>
            </a:r>
            <a:endParaRPr lang="ru-RU" sz="2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33871" y="5301208"/>
            <a:ext cx="8010127" cy="108012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Исполнение бюджета (операции по переводу бюджетных средств осуществляют Центральный банк РФ и Федеральное казначейство)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" y="5301208"/>
            <a:ext cx="1133870" cy="108012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IV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548173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" cy="126876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0"/>
            <a:ext cx="8229600" cy="126876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может быть сбалансированным (доходы и расходы примерно равны),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профицитным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дефицитным.</a:t>
            </a:r>
          </a:p>
        </p:txBody>
      </p:sp>
      <p:pic>
        <p:nvPicPr>
          <p:cNvPr id="1026" name="Picture 2" descr="C:\Users\USER\Desktop\e3cf7a9a98c89a282b8b1d9cc1c3dafb260b7db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" y="2132856"/>
            <a:ext cx="3270286" cy="374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75856" y="1268760"/>
            <a:ext cx="5868144" cy="558924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 государственного бюджета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финансовая ситуация, возникшая, когда государство намечает осуществить расходы на сумму, меньшую, чем может реально получить доходов (т.е. доходы государства превышают расходы).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Дефицит государственного бюджета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финансовая ситуация, возникшая, когда государство намечает осуществить расходы на сумму, большую, чем может реально получить доходов (т.е. расходы государства превышают доходы).</a:t>
            </a:r>
          </a:p>
        </p:txBody>
      </p:sp>
    </p:spTree>
    <p:extLst>
      <p:ext uri="{BB962C8B-B14F-4D97-AF65-F5344CB8AC3E}">
        <p14:creationId xmlns:p14="http://schemas.microsoft.com/office/powerpoint/2010/main" val="31710421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91264" cy="5001419"/>
          </a:xfrm>
          <a:ln>
            <a:noFill/>
          </a:ln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arenR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сокращение бюджетных расходов (в том числе урезание социальных программ);</a:t>
            </a:r>
          </a:p>
          <a:p>
            <a:pPr marL="550926" indent="-514350">
              <a:buFont typeface="+mj-lt"/>
              <a:buAutoNum type="arabicParenR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изыскание дополнительных источников доходов (нередко связано с повышением налогов);</a:t>
            </a:r>
          </a:p>
          <a:p>
            <a:pPr marL="550926" indent="-514350">
              <a:buFont typeface="+mj-lt"/>
              <a:buAutoNum type="arabicParenR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выпуск (эмиссия) необеспеченных  денег (рост инфляции и бюджетного дефицита);</a:t>
            </a:r>
          </a:p>
          <a:p>
            <a:pPr marL="550926" indent="-514350">
              <a:buFont typeface="+mj-lt"/>
              <a:buAutoNum type="arabicParenR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одалживание денег (государственный долг).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1648"/>
            <a:ext cx="9144000" cy="60904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покрытия бюджетного дефицита</a:t>
            </a:r>
          </a:p>
        </p:txBody>
      </p:sp>
    </p:spTree>
    <p:extLst>
      <p:ext uri="{BB962C8B-B14F-4D97-AF65-F5344CB8AC3E}">
        <p14:creationId xmlns:p14="http://schemas.microsoft.com/office/powerpoint/2010/main" val="20835452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32656"/>
            <a:ext cx="9144000" cy="13290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долг – это долговые обязательства государства и муниципалитетов перед отечественными и иностранными гражданами, фирмами, организациями.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661686"/>
            <a:ext cx="4139952" cy="320747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 долг (перед гражданами, фирмами и организациями своей страны, иностранцами, купившими ценные бумаги внутренних займов)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1661686"/>
            <a:ext cx="4139952" cy="320747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 долг (перед иностранными государствами и финансовыми организациями, предоставившими кредиты на основе правительственных соглашений)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661248"/>
            <a:ext cx="8100392" cy="91440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источник государственного долга – дефицит государственного бюджета.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661248"/>
            <a:ext cx="1043608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4154311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558" y="5232408"/>
            <a:ext cx="9144000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/>
              <a:t>       Исключительное право сбора налогов принадлежит </a:t>
            </a:r>
            <a:r>
              <a:rPr lang="ru-RU" sz="2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ГОСУДАРСТВУ.</a:t>
            </a:r>
            <a:r>
              <a:rPr lang="ru-RU" sz="2800" b="1" dirty="0"/>
              <a:t> </a:t>
            </a:r>
          </a:p>
          <a:p>
            <a:r>
              <a:rPr lang="ru-RU" sz="2800" b="1" dirty="0"/>
              <a:t>       Система налогов и сборов – один из признаков </a:t>
            </a:r>
            <a:r>
              <a:rPr lang="ru-RU" sz="28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ЛЮБОГО</a:t>
            </a:r>
            <a:r>
              <a:rPr lang="ru-RU" sz="2800" b="1" dirty="0"/>
              <a:t> государства.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800262"/>
            <a:ext cx="9127225" cy="16085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Налоги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обязательные платежи физических и юридических лиц государству в порядке и на условиях, определённых законодательством.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921" y="2564904"/>
            <a:ext cx="9120079" cy="20665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Налогообложение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определённый законодательством страны механизм изъятия части доходов граждан и организаций в пользу государства для оплаты расходов власти и местного самоуправления.</a:t>
            </a:r>
          </a:p>
        </p:txBody>
      </p:sp>
      <p:sp>
        <p:nvSpPr>
          <p:cNvPr id="7" name="Заголовок 4">
            <a:extLst>
              <a:ext uri="{FF2B5EF4-FFF2-40B4-BE49-F238E27FC236}">
                <a16:creationId xmlns:a16="http://schemas.microsoft.com/office/drawing/2014/main" id="{7CAC9DDF-8F2A-47B2-87F5-1E987B68AB1E}"/>
              </a:ext>
            </a:extLst>
          </p:cNvPr>
          <p:cNvSpPr txBox="1">
            <a:spLocks/>
          </p:cNvSpPr>
          <p:nvPr/>
        </p:nvSpPr>
        <p:spPr>
          <a:xfrm>
            <a:off x="755576" y="71994"/>
            <a:ext cx="7056437" cy="14001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Ключевые понятия урока:</a:t>
            </a:r>
          </a:p>
        </p:txBody>
      </p:sp>
      <p:pic>
        <p:nvPicPr>
          <p:cNvPr id="3" name="Рисунок 2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1F95199D-4495-4B03-913E-81A48341A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072" y="4678168"/>
            <a:ext cx="507504" cy="507504"/>
          </a:xfrm>
          <a:prstGeom prst="rect">
            <a:avLst/>
          </a:prstGeom>
        </p:spPr>
      </p:pic>
      <p:pic>
        <p:nvPicPr>
          <p:cNvPr id="8" name="Рисунок 7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C1149015-AAF3-4ADB-A62A-7E510D8DC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8072" y="5578756"/>
            <a:ext cx="507504" cy="50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141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7488832" cy="7647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налогообложения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C7AD0B42-8BBB-4EFA-AF4D-DC3BAA9628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5012234"/>
              </p:ext>
            </p:extLst>
          </p:nvPr>
        </p:nvGraphicFramePr>
        <p:xfrm>
          <a:off x="222554" y="1196752"/>
          <a:ext cx="8813941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83066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7488832" cy="7647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налогообложения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C7AD0B42-8BBB-4EFA-AF4D-DC3BAA9628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7523485"/>
              </p:ext>
            </p:extLst>
          </p:nvPr>
        </p:nvGraphicFramePr>
        <p:xfrm>
          <a:off x="222554" y="1196752"/>
          <a:ext cx="8813941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38526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834" y="317967"/>
            <a:ext cx="7032023" cy="598744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налогов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955722" y="1216383"/>
            <a:ext cx="1912785" cy="889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51714" y="1222581"/>
            <a:ext cx="2016842" cy="942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51520" y="2363017"/>
            <a:ext cx="1912785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фискальная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563888" y="1216383"/>
            <a:ext cx="9932" cy="864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cxnSpLocks/>
          </p:cNvCxnSpPr>
          <p:nvPr/>
        </p:nvCxnSpPr>
        <p:spPr>
          <a:xfrm>
            <a:off x="1046663" y="3288734"/>
            <a:ext cx="0" cy="425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1514" y="3940196"/>
            <a:ext cx="2016223" cy="7848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Наполнение государственного бюджета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AD9E73B-7D1A-451D-920E-34AD47429223}"/>
              </a:ext>
            </a:extLst>
          </p:cNvPr>
          <p:cNvCxnSpPr/>
          <p:nvPr/>
        </p:nvCxnSpPr>
        <p:spPr>
          <a:xfrm flipH="1">
            <a:off x="4958290" y="1197967"/>
            <a:ext cx="9932" cy="864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62D811F-45D2-43F7-9329-32241D84FD07}"/>
              </a:ext>
            </a:extLst>
          </p:cNvPr>
          <p:cNvSpPr/>
          <p:nvPr/>
        </p:nvSpPr>
        <p:spPr>
          <a:xfrm>
            <a:off x="2547475" y="2380920"/>
            <a:ext cx="1912785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регулирующая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0C0D5D4-D60A-4057-8532-89004EA72390}"/>
              </a:ext>
            </a:extLst>
          </p:cNvPr>
          <p:cNvSpPr/>
          <p:nvPr/>
        </p:nvSpPr>
        <p:spPr>
          <a:xfrm>
            <a:off x="4572000" y="2380920"/>
            <a:ext cx="1912785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контрольная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5D40224-C011-49C4-A43A-D30C52B500EE}"/>
              </a:ext>
            </a:extLst>
          </p:cNvPr>
          <p:cNvSpPr/>
          <p:nvPr/>
        </p:nvSpPr>
        <p:spPr>
          <a:xfrm>
            <a:off x="6778085" y="2375266"/>
            <a:ext cx="1912785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социальная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2BE6E6-ABCD-4703-97CD-66F390A6D42C}"/>
              </a:ext>
            </a:extLst>
          </p:cNvPr>
          <p:cNvSpPr txBox="1"/>
          <p:nvPr/>
        </p:nvSpPr>
        <p:spPr>
          <a:xfrm>
            <a:off x="2568465" y="4057434"/>
            <a:ext cx="1912786" cy="286232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на структурные изменения экономики: содействие/</a:t>
            </a:r>
          </a:p>
          <a:p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препятствие развитию отдельных отраслей через систему налоговых ставок и льгот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16E0C7-F1C3-4738-9B1A-3FC4512EB7EA}"/>
              </a:ext>
            </a:extLst>
          </p:cNvPr>
          <p:cNvSpPr txBox="1"/>
          <p:nvPr/>
        </p:nvSpPr>
        <p:spPr>
          <a:xfrm>
            <a:off x="4628644" y="3940196"/>
            <a:ext cx="1912786" cy="101566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деятельности фирм и учет доходов граждан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82E5CA9A-A748-485A-9F41-93957C3747E8}"/>
              </a:ext>
            </a:extLst>
          </p:cNvPr>
          <p:cNvCxnSpPr>
            <a:cxnSpLocks/>
          </p:cNvCxnSpPr>
          <p:nvPr/>
        </p:nvCxnSpPr>
        <p:spPr>
          <a:xfrm>
            <a:off x="3452148" y="3314300"/>
            <a:ext cx="0" cy="6907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AE2FB41E-598A-4E6E-898F-B7EF36C16CCF}"/>
              </a:ext>
            </a:extLst>
          </p:cNvPr>
          <p:cNvCxnSpPr>
            <a:cxnSpLocks/>
          </p:cNvCxnSpPr>
          <p:nvPr/>
        </p:nvCxnSpPr>
        <p:spPr>
          <a:xfrm>
            <a:off x="5364088" y="3333964"/>
            <a:ext cx="0" cy="425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D61A7B4-76B1-44BE-9A1F-0F5E2AB2CFF3}"/>
              </a:ext>
            </a:extLst>
          </p:cNvPr>
          <p:cNvSpPr txBox="1"/>
          <p:nvPr/>
        </p:nvSpPr>
        <p:spPr>
          <a:xfrm>
            <a:off x="6760134" y="3940195"/>
            <a:ext cx="2276357" cy="240065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Перераспределение общественных доходов, за счет чего появляется возможность сглаживать некоторые проявления социального неравенства</a:t>
            </a:r>
          </a:p>
        </p:txBody>
      </p:sp>
      <p:pic>
        <p:nvPicPr>
          <p:cNvPr id="8" name="Рисунок 7" descr="Монеты">
            <a:extLst>
              <a:ext uri="{FF2B5EF4-FFF2-40B4-BE49-F238E27FC236}">
                <a16:creationId xmlns:a16="http://schemas.microsoft.com/office/drawing/2014/main" id="{D7A5D56E-66B5-4B0A-8B7F-ABE6041BB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6382" y="5625633"/>
            <a:ext cx="914400" cy="914400"/>
          </a:xfrm>
          <a:prstGeom prst="rect">
            <a:avLst/>
          </a:prstGeom>
        </p:spPr>
      </p:pic>
      <p:pic>
        <p:nvPicPr>
          <p:cNvPr id="12" name="Рисунок 11" descr="Золотые слитки">
            <a:extLst>
              <a:ext uri="{FF2B5EF4-FFF2-40B4-BE49-F238E27FC236}">
                <a16:creationId xmlns:a16="http://schemas.microsoft.com/office/drawing/2014/main" id="{EA32DEC7-DD34-444C-9E24-FC4B1521E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1452" y="44942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6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3340"/>
            <a:ext cx="9144000" cy="62402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налога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04900" y="1027584"/>
            <a:ext cx="3179068" cy="1537320"/>
          </a:xfrm>
          <a:prstGeom prst="rect">
            <a:avLst/>
          </a:prstGeom>
          <a:solidFill>
            <a:schemeClr val="tx2">
              <a:lumMod val="2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ставка налога</a:t>
            </a:r>
          </a:p>
          <a:p>
            <a:pPr algn="ctr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(величина налога на одну единицу налоговой базы)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1027584"/>
            <a:ext cx="2808312" cy="1537320"/>
          </a:xfrm>
          <a:prstGeom prst="rect">
            <a:avLst/>
          </a:prstGeom>
          <a:solidFill>
            <a:schemeClr val="tx2">
              <a:lumMod val="2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 налога</a:t>
            </a:r>
          </a:p>
          <a:p>
            <a:pPr algn="ctr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-плательщик)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500" y="2780928"/>
            <a:ext cx="3517404" cy="2232248"/>
          </a:xfrm>
          <a:prstGeom prst="rect">
            <a:avLst/>
          </a:prstGeom>
          <a:solidFill>
            <a:schemeClr val="tx2">
              <a:lumMod val="2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налоговая база </a:t>
            </a:r>
          </a:p>
          <a:p>
            <a:pPr algn="ctr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(установленная законом характеристика объекта налогообложения)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21696" y="2780928"/>
            <a:ext cx="3146648" cy="2232248"/>
          </a:xfrm>
          <a:prstGeom prst="rect">
            <a:avLst/>
          </a:prstGeom>
          <a:solidFill>
            <a:schemeClr val="tx2">
              <a:lumMod val="2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налога</a:t>
            </a:r>
          </a:p>
          <a:p>
            <a:pPr algn="ctr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(имущество, доход, товар и т.п., подвергаемый налогообложению)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0500" y="5229200"/>
            <a:ext cx="8953500" cy="1628800"/>
          </a:xfrm>
          <a:prstGeom prst="rect">
            <a:avLst/>
          </a:prstGeom>
          <a:solidFill>
            <a:schemeClr val="tx2">
              <a:lumMod val="2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налоговые льготы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(установленные законом для отдельных категорий граждан и организаций основания снижения налогов)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860032" y="620688"/>
            <a:ext cx="0" cy="216024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676456" y="620688"/>
            <a:ext cx="0" cy="460851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6" idx="0"/>
          </p:cNvCxnSpPr>
          <p:nvPr/>
        </p:nvCxnSpPr>
        <p:spPr>
          <a:xfrm>
            <a:off x="6840252" y="620688"/>
            <a:ext cx="0" cy="4068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5" idx="0"/>
          </p:cNvCxnSpPr>
          <p:nvPr/>
        </p:nvCxnSpPr>
        <p:spPr>
          <a:xfrm>
            <a:off x="2694434" y="620688"/>
            <a:ext cx="0" cy="4068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39552" y="620688"/>
            <a:ext cx="0" cy="216024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5640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968"/>
            <a:ext cx="9144000" cy="68472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налогов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813818"/>
            <a:ext cx="7596336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ставок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543796"/>
            <a:ext cx="7596336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методу взимания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330957"/>
            <a:ext cx="7596336" cy="1980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sz="2100" b="1" dirty="0"/>
              <a:t>регрессивные (ставки снижаются при возрастании объекта налога);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100" b="1" dirty="0"/>
              <a:t> пропорциональные (ставки не зависят от величины объекта налога);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100" b="1" dirty="0"/>
              <a:t> прогрессивные (ставки увеличиваются при возрастании объекта налога)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070747"/>
            <a:ext cx="7596336" cy="79208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b="1" dirty="0"/>
              <a:t> </a:t>
            </a:r>
            <a:r>
              <a:rPr lang="ru-RU" sz="2100" b="1" dirty="0"/>
              <a:t>прямые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100" b="1" dirty="0"/>
              <a:t> косвенные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39552" y="692696"/>
            <a:ext cx="0" cy="345638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" idx="1"/>
          </p:cNvCxnSpPr>
          <p:nvPr/>
        </p:nvCxnSpPr>
        <p:spPr>
          <a:xfrm>
            <a:off x="539552" y="3831828"/>
            <a:ext cx="100811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" idx="1"/>
          </p:cNvCxnSpPr>
          <p:nvPr/>
        </p:nvCxnSpPr>
        <p:spPr>
          <a:xfrm>
            <a:off x="539552" y="1065846"/>
            <a:ext cx="100811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2C63144-104A-438C-9A27-AC02CECDA85F}"/>
              </a:ext>
            </a:extLst>
          </p:cNvPr>
          <p:cNvSpPr/>
          <p:nvPr/>
        </p:nvSpPr>
        <p:spPr>
          <a:xfrm>
            <a:off x="1547664" y="5688385"/>
            <a:ext cx="7596336" cy="116164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b="1" dirty="0"/>
              <a:t> </a:t>
            </a:r>
            <a:r>
              <a:rPr lang="ru-RU" sz="2100" b="1" dirty="0"/>
              <a:t>федеральные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100" b="1" dirty="0"/>
              <a:t> региональные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100" b="1" dirty="0"/>
              <a:t>местные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2B172FA-CD3A-4C44-9B07-2E15BA3B2F99}"/>
              </a:ext>
            </a:extLst>
          </p:cNvPr>
          <p:cNvSpPr/>
          <p:nvPr/>
        </p:nvSpPr>
        <p:spPr>
          <a:xfrm>
            <a:off x="1547664" y="5125229"/>
            <a:ext cx="7596336" cy="57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уровню бюджета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CD8D55B0-77D9-4549-99F2-CA5C3E1EFBBD}"/>
              </a:ext>
            </a:extLst>
          </p:cNvPr>
          <p:cNvCxnSpPr>
            <a:cxnSpLocks/>
          </p:cNvCxnSpPr>
          <p:nvPr/>
        </p:nvCxnSpPr>
        <p:spPr>
          <a:xfrm>
            <a:off x="539552" y="4117117"/>
            <a:ext cx="0" cy="14721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49E9564C-D7B3-42B3-B89B-710876264CA0}"/>
              </a:ext>
            </a:extLst>
          </p:cNvPr>
          <p:cNvCxnSpPr/>
          <p:nvPr/>
        </p:nvCxnSpPr>
        <p:spPr>
          <a:xfrm>
            <a:off x="539552" y="5589240"/>
            <a:ext cx="100811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9817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658" y="132228"/>
            <a:ext cx="4894927" cy="1030251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налогов </a:t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(ст. 12 НК РФ)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50983" y="1344393"/>
            <a:ext cx="2378178" cy="1502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Федеральные </a:t>
            </a:r>
          </a:p>
          <a:p>
            <a:pPr algn="ctr"/>
            <a:r>
              <a:rPr lang="ru-RU" sz="1400" dirty="0"/>
              <a:t>устанавливаются Налоговым кодексом РФ, обязательны к уплате на всей территории РФ.</a:t>
            </a:r>
            <a:endParaRPr lang="ru-RU" sz="105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46590" y="2847019"/>
            <a:ext cx="2378178" cy="420115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НДС</a:t>
            </a:r>
          </a:p>
          <a:p>
            <a:pPr marL="342900" indent="-3429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Акцизы</a:t>
            </a:r>
          </a:p>
          <a:p>
            <a:pPr marL="342900" indent="-3429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НДФЛ (подоходный налог)</a:t>
            </a:r>
          </a:p>
          <a:p>
            <a:pPr marL="342900" indent="-3429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прибыль организаций</a:t>
            </a:r>
          </a:p>
          <a:p>
            <a:pPr marL="342900" indent="-3429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добычу полезных ископаемых</a:t>
            </a:r>
          </a:p>
          <a:p>
            <a:pPr marL="342900" indent="-3429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Водный налог</a:t>
            </a:r>
          </a:p>
          <a:p>
            <a:pPr marL="342900" indent="-342900">
              <a:buAutoNum type="arabicParenR"/>
            </a:pPr>
            <a:r>
              <a:rPr lang="ru-RU" sz="1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Гос.пошлины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arenR"/>
            </a:pPr>
            <a:r>
              <a:rPr lang="ru-RU" sz="1200" b="1" dirty="0"/>
              <a:t>Сборы за пользование объектами животного мира и за пользование объектами водных биологических ресурсов</a:t>
            </a:r>
          </a:p>
          <a:p>
            <a:pPr marL="342900" indent="-342900">
              <a:buAutoNum type="arabicParenR"/>
            </a:pPr>
            <a:r>
              <a:rPr lang="ru-RU" sz="1200" b="1" dirty="0"/>
              <a:t>Налог на дополнительный доход от добычи углеводородного сырья (с 2018 г.).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AutoNum type="arabicParenR"/>
            </a:pPr>
            <a:endParaRPr lang="ru-RU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97639" y="3222735"/>
            <a:ext cx="2385685" cy="235449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имущество предприятий</a:t>
            </a:r>
          </a:p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Транспортный налог</a:t>
            </a:r>
          </a:p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игорный бизнес</a:t>
            </a:r>
          </a:p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Курортный сбор</a:t>
            </a:r>
          </a:p>
          <a:p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 1 мая 2018 года </a:t>
            </a: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введен в 4 регионах: </a:t>
            </a:r>
          </a:p>
          <a:p>
            <a:pPr marL="171450" indent="-171450">
              <a:buFontTx/>
              <a:buChar char="-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Крым, </a:t>
            </a:r>
          </a:p>
          <a:p>
            <a:pPr marL="171450" indent="-171450">
              <a:buFontTx/>
              <a:buChar char="-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Ставропольский край</a:t>
            </a:r>
          </a:p>
          <a:p>
            <a:pPr marL="171450" indent="-171450">
              <a:buFontTx/>
              <a:buChar char="-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Краснодарский край</a:t>
            </a:r>
          </a:p>
          <a:p>
            <a:pPr marL="171450" indent="-171450">
              <a:buFontTx/>
              <a:buChar char="-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Алтайский край) </a:t>
            </a:r>
          </a:p>
          <a:p>
            <a:endParaRPr lang="ru-RU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66231" y="4186876"/>
            <a:ext cx="2385685" cy="83099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Земельный налог</a:t>
            </a:r>
          </a:p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имущество физических лиц</a:t>
            </a:r>
          </a:p>
          <a:p>
            <a:pPr marL="228600" indent="-228600">
              <a:buAutoNum type="arabicParenR"/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Торговый сбор </a:t>
            </a:r>
          </a:p>
        </p:txBody>
      </p:sp>
      <p:cxnSp>
        <p:nvCxnSpPr>
          <p:cNvPr id="41" name="Прямая со стрелкой 40"/>
          <p:cNvCxnSpPr/>
          <p:nvPr/>
        </p:nvCxnSpPr>
        <p:spPr>
          <a:xfrm flipH="1">
            <a:off x="7548714" y="3673137"/>
            <a:ext cx="1" cy="253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1BC2EE9-9EDC-427E-8F7A-BFA656863484}"/>
              </a:ext>
            </a:extLst>
          </p:cNvPr>
          <p:cNvSpPr/>
          <p:nvPr/>
        </p:nvSpPr>
        <p:spPr>
          <a:xfrm>
            <a:off x="3405146" y="1367511"/>
            <a:ext cx="2378178" cy="1864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Региональные  </a:t>
            </a:r>
          </a:p>
          <a:p>
            <a:r>
              <a:rPr lang="ru-RU" sz="1400" dirty="0"/>
              <a:t>устанавливаются Налоговым кодексом РФ, законодательными актами субъектов РФ, обязательны к уплате на территории субъектов РФ.</a:t>
            </a:r>
            <a:endParaRPr lang="ru-RU" sz="1050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9D51D0B-F7CB-416F-A558-94CD7FC3BED1}"/>
              </a:ext>
            </a:extLst>
          </p:cNvPr>
          <p:cNvSpPr/>
          <p:nvPr/>
        </p:nvSpPr>
        <p:spPr>
          <a:xfrm>
            <a:off x="6566231" y="1345828"/>
            <a:ext cx="2364838" cy="2828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Местные</a:t>
            </a:r>
          </a:p>
          <a:p>
            <a:r>
              <a:rPr lang="ru-RU" sz="1400" dirty="0"/>
              <a:t>устанавливаются Налоговым кодексом РФ и нормативными актами представительных органов местного самоуправления, обязательны к уплате на территории соответствующих муниципальных образований.</a:t>
            </a:r>
            <a:endParaRPr lang="ru-RU" sz="105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33D1CE0-32F4-4748-82D7-111A3F79E513}"/>
              </a:ext>
            </a:extLst>
          </p:cNvPr>
          <p:cNvSpPr/>
          <p:nvPr/>
        </p:nvSpPr>
        <p:spPr>
          <a:xfrm>
            <a:off x="2843808" y="5808893"/>
            <a:ext cx="63001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/>
              <a:t>       </a:t>
            </a:r>
            <a:r>
              <a:rPr lang="ru-RU" sz="2000" b="1" dirty="0">
                <a:solidFill>
                  <a:schemeClr val="bg1"/>
                </a:solidFill>
              </a:rPr>
              <a:t>Пошлина</a:t>
            </a:r>
            <a:r>
              <a:rPr lang="ru-RU" sz="2000" b="1" dirty="0"/>
              <a:t> – </a:t>
            </a:r>
            <a:r>
              <a:rPr lang="ru-RU" dirty="0"/>
              <a:t>сбор, взимаемая государством с граждан и хозяйственных организаций за оказание им определенного вида услуг или совершение юридически значимых действий.</a:t>
            </a:r>
            <a:r>
              <a:rPr lang="ru-RU" sz="2000" b="1" dirty="0"/>
              <a:t> </a:t>
            </a:r>
            <a:endParaRPr lang="ru-RU" sz="2800" b="1" dirty="0"/>
          </a:p>
        </p:txBody>
      </p:sp>
      <p:pic>
        <p:nvPicPr>
          <p:cNvPr id="19" name="Рисунок 18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0933BC5F-B4A9-4AA1-970A-9B6DB3111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3887" y="5555141"/>
            <a:ext cx="507504" cy="50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68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658" y="132228"/>
            <a:ext cx="4894927" cy="1030251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налогов </a:t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методу взимания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50982" y="1344393"/>
            <a:ext cx="3844953" cy="1502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Прямые</a:t>
            </a:r>
          </a:p>
          <a:p>
            <a:pPr algn="ctr"/>
            <a:r>
              <a:rPr lang="ru-RU" sz="1400" dirty="0"/>
              <a:t>Обязательные платежи, взимае­мые государством непосредственно из дохода налогоплательщика. Объектом могут быть: доходы, имущество, определенные виды деятельности.  </a:t>
            </a:r>
            <a:endParaRPr lang="ru-RU" sz="9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99600" y="3109458"/>
            <a:ext cx="3796335" cy="170816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НДФЛ (в РФ с 01.01.2001 – 13%)</a:t>
            </a:r>
          </a:p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прибыль фирмы</a:t>
            </a:r>
          </a:p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имущество</a:t>
            </a:r>
          </a:p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недвижимость</a:t>
            </a:r>
          </a:p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дарение</a:t>
            </a:r>
          </a:p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наследство</a:t>
            </a:r>
          </a:p>
          <a:p>
            <a:pPr marL="342900" indent="-3429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на финансовые операции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32040" y="3151865"/>
            <a:ext cx="3796334" cy="78483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НДС</a:t>
            </a:r>
          </a:p>
          <a:p>
            <a:pPr marL="228600" indent="-2286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Акцизные сборы </a:t>
            </a:r>
          </a:p>
          <a:p>
            <a:pPr marL="228600" indent="-228600">
              <a:buAutoNum type="arabicParenR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Таможенные пошлины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9D51D0B-F7CB-416F-A558-94CD7FC3BED1}"/>
              </a:ext>
            </a:extLst>
          </p:cNvPr>
          <p:cNvSpPr/>
          <p:nvPr/>
        </p:nvSpPr>
        <p:spPr>
          <a:xfrm>
            <a:off x="4932040" y="1371210"/>
            <a:ext cx="3796335" cy="14913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Косвенные </a:t>
            </a:r>
          </a:p>
          <a:p>
            <a:pPr algn="ctr"/>
            <a:r>
              <a:rPr lang="ru-RU" sz="1400" dirty="0"/>
              <a:t>Включаются в цену товаров и услуг. Данный вид налога накапливается у продавца и затем выплачивается им в казну. Обычно устанавливаются в процентах к цене товара.  </a:t>
            </a:r>
            <a:endParaRPr lang="ru-RU" sz="10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FFA7701-8E09-416C-80D1-42CC0A4C8B44}"/>
              </a:ext>
            </a:extLst>
          </p:cNvPr>
          <p:cNvSpPr/>
          <p:nvPr/>
        </p:nvSpPr>
        <p:spPr>
          <a:xfrm>
            <a:off x="0" y="5524203"/>
            <a:ext cx="9144000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/>
              <a:t>       </a:t>
            </a:r>
            <a:r>
              <a:rPr lang="ru-RU" sz="2000" b="1" dirty="0">
                <a:solidFill>
                  <a:schemeClr val="bg1"/>
                </a:solidFill>
              </a:rPr>
              <a:t>Акциз</a:t>
            </a:r>
            <a:r>
              <a:rPr lang="ru-RU" sz="2000" b="1" dirty="0"/>
              <a:t> – косвенный налог, взимаемый с налогоплательщиков, производящих и реализующих подакцизную продукцию. </a:t>
            </a:r>
          </a:p>
          <a:p>
            <a:r>
              <a:rPr lang="ru-RU" sz="2000" b="1" dirty="0"/>
              <a:t>НО! Его уплата фактически перекладывается на покупателя.</a:t>
            </a:r>
          </a:p>
          <a:p>
            <a:r>
              <a:rPr lang="ru-RU" sz="2000" b="1" dirty="0"/>
              <a:t> </a:t>
            </a:r>
            <a:endParaRPr lang="ru-RU" sz="2800" b="1" dirty="0"/>
          </a:p>
        </p:txBody>
      </p:sp>
      <p:pic>
        <p:nvPicPr>
          <p:cNvPr id="11" name="Рисунок 10" descr="Направленный вправо указательный палец, тыльная сторона руки">
            <a:extLst>
              <a:ext uri="{FF2B5EF4-FFF2-40B4-BE49-F238E27FC236}">
                <a16:creationId xmlns:a16="http://schemas.microsoft.com/office/drawing/2014/main" id="{D84EAB46-FCB6-4C51-8C10-7ED5E817B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5131" y="5229200"/>
            <a:ext cx="507504" cy="50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06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671</TotalTime>
  <Words>1216</Words>
  <Application>Microsoft Office PowerPoint</Application>
  <PresentationFormat>Экран (4:3)</PresentationFormat>
  <Paragraphs>154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Wingdings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Функции налогов</vt:lpstr>
      <vt:lpstr>Презентация PowerPoint</vt:lpstr>
      <vt:lpstr>Презентация PowerPoint</vt:lpstr>
      <vt:lpstr>Виды налогов  (ст. 12 НК РФ)</vt:lpstr>
      <vt:lpstr>Виды налогов  по методу взимания</vt:lpstr>
      <vt:lpstr>Презентация PowerPoint</vt:lpstr>
      <vt:lpstr>Презентация PowerPoint</vt:lpstr>
      <vt:lpstr>Функции государственного бюджета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Налоги.  Государственный бюджет.  Государственный долг.</dc:title>
  <dc:creator>USER</dc:creator>
  <cp:lastModifiedBy>Mutherfucker</cp:lastModifiedBy>
  <cp:revision>44</cp:revision>
  <dcterms:created xsi:type="dcterms:W3CDTF">2016-07-26T10:16:17Z</dcterms:created>
  <dcterms:modified xsi:type="dcterms:W3CDTF">2021-04-14T09:07:06Z</dcterms:modified>
</cp:coreProperties>
</file>