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sldIdLst>
    <p:sldId id="256" r:id="rId2"/>
    <p:sldId id="257" r:id="rId3"/>
    <p:sldId id="308" r:id="rId4"/>
    <p:sldId id="309" r:id="rId5"/>
    <p:sldId id="310" r:id="rId6"/>
    <p:sldId id="311" r:id="rId7"/>
    <p:sldId id="312" r:id="rId8"/>
    <p:sldId id="276" r:id="rId9"/>
    <p:sldId id="283" r:id="rId10"/>
    <p:sldId id="326" r:id="rId11"/>
    <p:sldId id="327" r:id="rId12"/>
    <p:sldId id="325" r:id="rId13"/>
    <p:sldId id="288" r:id="rId14"/>
    <p:sldId id="291" r:id="rId15"/>
    <p:sldId id="294" r:id="rId16"/>
    <p:sldId id="329" r:id="rId17"/>
    <p:sldId id="324" r:id="rId18"/>
    <p:sldId id="328" r:id="rId19"/>
    <p:sldId id="331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0033CC"/>
    <a:srgbClr val="A7E6F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0" autoAdjust="0"/>
    <p:restoredTop sz="94660"/>
  </p:normalViewPr>
  <p:slideViewPr>
    <p:cSldViewPr>
      <p:cViewPr>
        <p:scale>
          <a:sx n="90" d="100"/>
          <a:sy n="90" d="100"/>
        </p:scale>
        <p:origin x="-816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C1ED9-E3FF-4838-8F01-27F654A912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FF274-19FF-485E-8554-AABAF44358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B786-1B81-4B4B-81D2-95ACFE6307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A1531EB-4B35-4009-A412-1A7D38F017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B425D-35E6-4694-8784-999DBC1CDC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04149-EEC7-445C-BE69-9F63E057A8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5A17E-A5A2-4577-8A07-35930BD034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7F4C91A-818C-4A3E-A7D1-CB54801037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44A1F-C477-46B5-B550-32E3533D00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A3C1B55-B492-4C95-9E0F-09CB4BE4C2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5AC47C7-25B0-423F-82D3-C3FE4E4A64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50A3E2C-16D1-447E-AF16-A16F305F60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0" r:id="rId4"/>
    <p:sldLayoutId id="2147483911" r:id="rId5"/>
    <p:sldLayoutId id="2147483918" r:id="rId6"/>
    <p:sldLayoutId id="2147483912" r:id="rId7"/>
    <p:sldLayoutId id="2147483919" r:id="rId8"/>
    <p:sldLayoutId id="2147483920" r:id="rId9"/>
    <p:sldLayoutId id="2147483913" r:id="rId10"/>
    <p:sldLayoutId id="214748391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AppData\Local\Microsoft\Windows\INetCache\IE\117RVKEG\&#1043;&#1086;&#1083;&#1086;&#1089;_014_sd%5b1%5d.m4a" TargetMode="Externa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AppData\Local\Microsoft\Windows\INetCache\IE\QVZVEKQS\&#1043;&#1086;&#1083;&#1086;&#1089;_015_sd%5b1%5d.m4a" TargetMode="Externa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AppData\Local\Microsoft\Windows\INetCache\IE\LAJ4ULXE\&#1043;&#1086;&#1083;&#1086;&#1089;_017_sd%5b1%5d.m4a" TargetMode="Externa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AppData\Local\Microsoft\Windows\INetCache\IE\117RVKEG\&#1043;&#1086;&#1083;&#1086;&#1089;_018_sd%5b1%5d.m4a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AppData\Local\Microsoft\Windows\INetCache\IE\677V2WBZ\&#1043;&#1086;&#1083;&#1086;&#1089;_020_sd%5b1%5d.m4a" TargetMode="Externa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AppData\Local\Microsoft\Windows\INetCache\IE\LAJ4ULXE\&#1043;&#1086;&#1083;&#1086;&#1089;_021_sd%5b1%5d.m4a" TargetMode="Externa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AppData\Local\Microsoft\Windows\INetCache\IE\677V2WBZ\&#1043;&#1086;&#1083;&#1086;&#1089;_008_sd%5b2%5d.m4a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AppData\Local\Microsoft\Windows\INetCache\IE\QVZVEKQS\&#1043;&#1086;&#1083;&#1086;&#1089;_011_sd%5b1%5d.m4a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476250"/>
            <a:ext cx="7772400" cy="1655763"/>
          </a:xfrm>
          <a:extLst>
            <a:ext uri="{909E8E84-426E-40DD-AFC4-6F175D3DCCD1}"/>
          </a:extLst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“Учите ребёнка каким-нибудь неизвестным ему пяти словам </a:t>
            </a:r>
            <a:br>
              <a:rPr lang="ru-RU" sz="1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– он будет долго и напрасно мучиться,</a:t>
            </a:r>
            <a:br>
              <a:rPr lang="ru-RU" sz="1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но свяжите двадцать таких слов с картинками, и</a:t>
            </a:r>
            <a:br>
              <a:rPr lang="ru-RU" sz="1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он их усвоит на лету”. </a:t>
            </a:r>
            <a:br>
              <a:rPr lang="ru-RU" sz="1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К.Д.Ушинский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2133600"/>
            <a:ext cx="7050088" cy="3457575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«Использование приемов </a:t>
            </a:r>
          </a:p>
          <a:p>
            <a:pPr eaLnBrk="1" hangingPunct="1"/>
            <a:r>
              <a:rPr lang="ru-RU" sz="4000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мнемотехники</a:t>
            </a:r>
          </a:p>
          <a:p>
            <a:pPr eaLnBrk="1" hangingPunct="1"/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для развития связной речи</a:t>
            </a:r>
          </a:p>
          <a:p>
            <a:pPr eaLnBrk="1" hangingPunct="1"/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детей старшего дошкольного возраста»</a:t>
            </a:r>
          </a:p>
          <a:p>
            <a:pPr eaLnBrk="1" hangingPunct="1"/>
            <a:endParaRPr lang="ru-RU" dirty="0" smtClean="0">
              <a:solidFill>
                <a:srgbClr val="0033CC"/>
              </a:solidFill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203575" y="5876925"/>
            <a:ext cx="5761038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/>
              <a:t>Воспитатель МКДОУ «д/с № 14»</a:t>
            </a:r>
          </a:p>
          <a:p>
            <a:pPr algn="ctr">
              <a:spcBef>
                <a:spcPct val="50000"/>
              </a:spcBef>
            </a:pPr>
            <a:r>
              <a:rPr lang="ru-RU" b="1" i="1"/>
              <a:t>                               Абрамовских Алена Сергеевна</a:t>
            </a:r>
          </a:p>
        </p:txBody>
      </p:sp>
    </p:spTree>
  </p:cSld>
  <p:clrMapOvr>
    <a:masterClrMapping/>
  </p:clrMapOvr>
  <p:transition advTm="22719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9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Безопасность труда</a:t>
            </a:r>
            <a:endParaRPr lang="ru-RU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2" descr="C:\Users\user\Desktop\20200325_0938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4213" y="1268413"/>
            <a:ext cx="7632700" cy="476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 advTm="2615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787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Обучение </a:t>
            </a:r>
            <a:r>
              <a:rPr lang="ru-RU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звуко-буквенному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анализу</a:t>
            </a:r>
            <a:endParaRPr lang="ru-RU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2" descr="C:\Users\user\Desktop\20200326_1556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8175" y="1312863"/>
            <a:ext cx="4176713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Голос_014_sd[1].m4a">
            <a:hlinkClick r:id="" action="ppaction://media"/>
          </p:cNvPr>
          <p:cNvPicPr>
            <a:picLocks noGrp="1" noRot="1" noChangeAspect="1"/>
          </p:cNvPicPr>
          <p:nvPr>
            <p:ph sz="quarter" idx="1"/>
            <a:audioFile r:link="rId1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038600" y="3884613"/>
            <a:ext cx="304800" cy="304800"/>
          </a:xfrm>
        </p:spPr>
      </p:pic>
    </p:spTree>
  </p:cSld>
  <p:clrMapOvr>
    <a:masterClrMapping/>
  </p:clrMapOvr>
  <p:transition advTm="389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900"/>
          </a:xfrm>
        </p:spPr>
        <p:txBody>
          <a:bodyPr/>
          <a:lstStyle/>
          <a:p>
            <a:pPr>
              <a:defRPr/>
            </a:pPr>
            <a:r>
              <a:rPr lang="ru-RU" sz="2700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Опытно-экпериментальная</a:t>
            </a: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деятельность</a:t>
            </a:r>
            <a:endParaRPr lang="ru-RU" sz="27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4" descr="C:\Users\user\Desktop\20200429_08523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57200" y="1519238"/>
            <a:ext cx="7931150" cy="4757737"/>
          </a:xfrm>
          <a:noFill/>
        </p:spPr>
      </p:pic>
      <p:pic>
        <p:nvPicPr>
          <p:cNvPr id="4" name="Голос_015_sd[1]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62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>
          <a:xfrm>
            <a:off x="684213" y="260350"/>
            <a:ext cx="6870700" cy="5413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</p:txBody>
      </p:sp>
      <p:sp>
        <p:nvSpPr>
          <p:cNvPr id="20483" name="Объект 2"/>
          <p:cNvSpPr>
            <a:spLocks noGrp="1"/>
          </p:cNvSpPr>
          <p:nvPr>
            <p:ph sz="quarter" idx="1"/>
          </p:nvPr>
        </p:nvSpPr>
        <p:spPr>
          <a:xfrm>
            <a:off x="685800" y="981075"/>
            <a:ext cx="7696200" cy="503238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ru-RU" smtClean="0"/>
              <a:t> Рассказывание о временах года, явлениях природы, растительности и животных  </a:t>
            </a:r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650" y="1844675"/>
            <a:ext cx="7272338" cy="43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9766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9"/>
          <p:cNvSpPr txBox="1">
            <a:spLocks noChangeArrowheads="1"/>
          </p:cNvSpPr>
          <p:nvPr/>
        </p:nvSpPr>
        <p:spPr bwMode="auto">
          <a:xfrm>
            <a:off x="684213" y="260350"/>
            <a:ext cx="7127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ru-RU" sz="27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Отгадывание и загадывание загадок</a:t>
            </a:r>
          </a:p>
        </p:txBody>
      </p:sp>
      <p:pic>
        <p:nvPicPr>
          <p:cNvPr id="21507" name="Picture 3" descr="C:\Users\user\Desktop\20200429_0913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250" y="836613"/>
            <a:ext cx="5040313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Голос_017_sd[1]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61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1116013" y="404813"/>
            <a:ext cx="62642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ru-RU" sz="28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Заучивание скороговорок</a:t>
            </a:r>
          </a:p>
        </p:txBody>
      </p:sp>
      <p:pic>
        <p:nvPicPr>
          <p:cNvPr id="22531" name="Picture 4" descr="C:\Users\user\Desktop\20200429_0913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3800" y="2708275"/>
            <a:ext cx="3216275" cy="381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C:\Users\user\Desktop\короговорка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00113" y="1052513"/>
            <a:ext cx="3455987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Голос_018_sd[1]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740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437"/>
          </a:xfrm>
        </p:spPr>
        <p:txBody>
          <a:bodyPr/>
          <a:lstStyle/>
          <a:p>
            <a:pPr>
              <a:defRPr/>
            </a:pPr>
            <a:r>
              <a:rPr lang="ru-RU" sz="2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Пересказ сказок</a:t>
            </a:r>
            <a:endParaRPr lang="ru-RU" sz="27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3556" name="Picture 2" descr="C:\Users\user\Desktop\жадные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188" y="1484313"/>
            <a:ext cx="7118350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1375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7467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Использование современных технических средств (проектор, документ-камера) при составлении описательных рассказов (приём пиктограмм)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457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24580" name="Picture 4" descr="C:\Users\user\Desktop\IMG-0d261c77608f3c658dbba7c00da7a70c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350" y="1484313"/>
            <a:ext cx="6292850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Голос_020_sd[1]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88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 детей и родителей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«Весна в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мнемотаблицах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2" descr="C:\Users\user\Desktop\20200327_1333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613" y="1219200"/>
            <a:ext cx="5113337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Голос_021_sd[1].m4a">
            <a:hlinkClick r:id="" action="ppaction://media"/>
          </p:cNvPr>
          <p:cNvPicPr>
            <a:picLocks noGrp="1" noRot="1" noChangeAspect="1"/>
          </p:cNvPicPr>
          <p:nvPr>
            <p:ph sz="quarter" idx="1"/>
            <a:audioFile r:link="rId1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038600" y="3884613"/>
            <a:ext cx="304800" cy="304800"/>
          </a:xfrm>
        </p:spPr>
      </p:pic>
    </p:spTree>
  </p:cSld>
  <p:clrMapOvr>
    <a:masterClrMapping/>
  </p:clrMapOvr>
  <p:transition advTm="305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" descr="IMG-cde469d1980ed68ac58390bed34668ff-V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313" y="765175"/>
            <a:ext cx="8280400" cy="540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473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6127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4000" dirty="0" smtClean="0"/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908050"/>
            <a:ext cx="8062913" cy="4578350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Односложная, состоящая лишь из простых предложений речь. Неспособность грамматически правильно построить предложение.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Бедность речи. Недостаточный словарный запас.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Бедная диалогическая речь: неспособность грамотно и доступно сформулировать вопрос, построить краткий или развёрнутый ответ.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Неспособность построить монолог: например, сюжетный или описательный рассказ на предложенную тему, пересказ текста своими словами.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ru-RU" sz="2800" dirty="0" smtClean="0">
              <a:solidFill>
                <a:srgbClr val="C0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2800" dirty="0" smtClean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 advTm="11621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054850" cy="8286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smtClean="0">
                <a:solidFill>
                  <a:srgbClr val="0033CC"/>
                </a:solidFill>
              </a:rPr>
              <a:t>Приемы мнемотехники:</a:t>
            </a:r>
          </a:p>
        </p:txBody>
      </p:sp>
      <p:sp>
        <p:nvSpPr>
          <p:cNvPr id="10243" name="Объект 2"/>
          <p:cNvSpPr>
            <a:spLocks noGrp="1"/>
          </p:cNvSpPr>
          <p:nvPr>
            <p:ph sz="quarter" idx="1"/>
          </p:nvPr>
        </p:nvSpPr>
        <p:spPr>
          <a:xfrm>
            <a:off x="684213" y="1341438"/>
            <a:ext cx="7696200" cy="436086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4400" smtClean="0"/>
              <a:t>  Мнемодорожка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4400" smtClean="0"/>
              <a:t>  Мнемотаблица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4400" smtClean="0"/>
              <a:t>  Пиктограмма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4400" smtClean="0"/>
              <a:t>  Опорное моделирование</a:t>
            </a:r>
          </a:p>
          <a:p>
            <a:pPr eaLnBrk="1" hangingPunct="1">
              <a:buFont typeface="Wingdings" pitchFamily="2" charset="2"/>
              <a:buChar char="Ø"/>
            </a:pPr>
            <a:endParaRPr lang="ru-RU" sz="4400" smtClean="0"/>
          </a:p>
        </p:txBody>
      </p:sp>
    </p:spTree>
  </p:cSld>
  <p:clrMapOvr>
    <a:masterClrMapping/>
  </p:clrMapOvr>
  <p:transition advTm="3545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250825" y="333375"/>
            <a:ext cx="7777163" cy="18002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err="1" smtClean="0">
                <a:solidFill>
                  <a:srgbClr val="0033CC"/>
                </a:solidFill>
              </a:rPr>
              <a:t>Мнемодорожка</a:t>
            </a:r>
            <a:r>
              <a:rPr lang="ru-RU" sz="2400" dirty="0" smtClean="0"/>
              <a:t> - </a:t>
            </a:r>
            <a:r>
              <a:rPr lang="ru-RU" sz="2400" b="1" dirty="0" smtClean="0"/>
              <a:t>схема, на которой графически изображены герои или отдельные предметы, играющие важную роль в произведении.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87450" y="2852738"/>
          <a:ext cx="60960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1279" name="Picture 32" descr="tani6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9850" y="2941638"/>
            <a:ext cx="114300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0" name="Picture 33" descr="odeg7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6238" y="2957513"/>
            <a:ext cx="115093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1" name="Picture 34" descr="medved11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95988" y="2963863"/>
            <a:ext cx="114300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2" name="Picture 44" descr="nitky0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00563" y="2970213"/>
            <a:ext cx="10795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3" name="TextBox 9"/>
          <p:cNvSpPr txBox="1">
            <a:spLocks noChangeArrowheads="1"/>
          </p:cNvSpPr>
          <p:nvPr/>
        </p:nvSpPr>
        <p:spPr bwMode="auto">
          <a:xfrm>
            <a:off x="3348038" y="4797425"/>
            <a:ext cx="55451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Маша сшила рубашку мишке.</a:t>
            </a:r>
          </a:p>
        </p:txBody>
      </p:sp>
    </p:spTree>
  </p:cSld>
  <p:clrMapOvr>
    <a:masterClrMapping/>
  </p:clrMapOvr>
  <p:transition advTm="2573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981825" cy="16208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err="1" smtClean="0">
                <a:solidFill>
                  <a:srgbClr val="0033CC"/>
                </a:solidFill>
              </a:rPr>
              <a:t>Мнемотаблица</a:t>
            </a:r>
            <a:r>
              <a:rPr lang="ru-RU" sz="3200" dirty="0" smtClean="0"/>
              <a:t> – </a:t>
            </a:r>
            <a:r>
              <a:rPr lang="ru-RU" sz="3200" b="1" dirty="0" smtClean="0"/>
              <a:t>таблица, в которую заложена определённая информация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55650" y="4868863"/>
            <a:ext cx="6769100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just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dirty="0"/>
              <a:t>Размер </a:t>
            </a:r>
            <a:r>
              <a:rPr lang="ru-RU" sz="2000" dirty="0" err="1"/>
              <a:t>мнемотаблицы</a:t>
            </a:r>
            <a:r>
              <a:rPr lang="ru-RU" sz="2000" dirty="0"/>
              <a:t> зависит от возраста детей:</a:t>
            </a:r>
            <a:endParaRPr lang="ru-RU" dirty="0"/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   - Старший дошкольный возраст – таблицы 4х4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(16 клеток).</a:t>
            </a:r>
          </a:p>
        </p:txBody>
      </p:sp>
      <p:pic>
        <p:nvPicPr>
          <p:cNvPr id="14" name="Голос_008_sd[2]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825" y="56610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Содержимое 15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2294" name="Picture 31" descr="C:\Users\user\Desktop\20200512_0919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8313" y="1773238"/>
            <a:ext cx="4608512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35" descr="C:\Users\user\Desktop\20200512_09194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288" y="1628775"/>
            <a:ext cx="4995862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32" descr="C:\Users\user\Desktop\20200512_09191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48038" y="1773238"/>
            <a:ext cx="5208587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58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270750" cy="20526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33CC"/>
                </a:solidFill>
              </a:rPr>
              <a:t>Пиктограмма</a:t>
            </a:r>
            <a:r>
              <a:rPr lang="ru-RU" sz="2400" dirty="0" smtClean="0"/>
              <a:t> - </a:t>
            </a:r>
            <a:r>
              <a:rPr lang="ru-RU" sz="2400" b="1" dirty="0" smtClean="0"/>
              <a:t>рисунчатое письмо.</a:t>
            </a:r>
            <a:br>
              <a:rPr lang="ru-RU" sz="2400" b="1" dirty="0" smtClean="0"/>
            </a:br>
            <a:r>
              <a:rPr lang="ru-RU" sz="2400" b="1" dirty="0" smtClean="0"/>
              <a:t> </a:t>
            </a:r>
            <a:br>
              <a:rPr lang="ru-RU" sz="2400" b="1" dirty="0" smtClean="0"/>
            </a:br>
            <a:r>
              <a:rPr lang="ru-RU" sz="2400" b="1" dirty="0" smtClean="0"/>
              <a:t>С её помощью дети обучаются пересказу с опорой на картинку, которую рисует взрослый по мере рассказывания сказки. </a:t>
            </a:r>
          </a:p>
        </p:txBody>
      </p:sp>
      <p:grpSp>
        <p:nvGrpSpPr>
          <p:cNvPr id="13315" name="Группа 13"/>
          <p:cNvGrpSpPr>
            <a:grpSpLocks/>
          </p:cNvGrpSpPr>
          <p:nvPr/>
        </p:nvGrpSpPr>
        <p:grpSpPr bwMode="auto">
          <a:xfrm>
            <a:off x="280988" y="2636838"/>
            <a:ext cx="1008062" cy="1630362"/>
            <a:chOff x="863588" y="2636912"/>
            <a:chExt cx="1008112" cy="1728192"/>
          </a:xfrm>
        </p:grpSpPr>
        <p:sp>
          <p:nvSpPr>
            <p:cNvPr id="4" name="Овал 3"/>
            <p:cNvSpPr/>
            <p:nvPr/>
          </p:nvSpPr>
          <p:spPr>
            <a:xfrm>
              <a:off x="1042984" y="2636912"/>
              <a:ext cx="649320" cy="72022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 rot="10800000">
              <a:off x="863588" y="3357132"/>
              <a:ext cx="1008112" cy="1007972"/>
            </a:xfrm>
            <a:prstGeom prst="triangl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pic>
        <p:nvPicPr>
          <p:cNvPr id="13316" name="Picture 16" descr="мнемотаблиц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1275" y="2911475"/>
            <a:ext cx="39243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17" name="Группа 14"/>
          <p:cNvGrpSpPr>
            <a:grpSpLocks/>
          </p:cNvGrpSpPr>
          <p:nvPr/>
        </p:nvGrpSpPr>
        <p:grpSpPr bwMode="auto">
          <a:xfrm>
            <a:off x="1289050" y="2667000"/>
            <a:ext cx="1044575" cy="1555750"/>
            <a:chOff x="2303748" y="2521004"/>
            <a:chExt cx="1296144" cy="1958641"/>
          </a:xfrm>
        </p:grpSpPr>
        <p:sp>
          <p:nvSpPr>
            <p:cNvPr id="7" name="Овал 6"/>
            <p:cNvSpPr/>
            <p:nvPr/>
          </p:nvSpPr>
          <p:spPr>
            <a:xfrm>
              <a:off x="2555885" y="2521004"/>
              <a:ext cx="791869" cy="791451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Трапеция 7"/>
            <p:cNvSpPr/>
            <p:nvPr/>
          </p:nvSpPr>
          <p:spPr>
            <a:xfrm>
              <a:off x="2303748" y="3328444"/>
              <a:ext cx="1296144" cy="1151201"/>
            </a:xfrm>
            <a:prstGeom prst="trapezoid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13318" name="Группа 15"/>
          <p:cNvGrpSpPr>
            <a:grpSpLocks/>
          </p:cNvGrpSpPr>
          <p:nvPr/>
        </p:nvGrpSpPr>
        <p:grpSpPr bwMode="auto">
          <a:xfrm>
            <a:off x="2700338" y="3208338"/>
            <a:ext cx="1012825" cy="930275"/>
            <a:chOff x="4017122" y="3230669"/>
            <a:chExt cx="1154971" cy="1088016"/>
          </a:xfrm>
        </p:grpSpPr>
        <p:sp>
          <p:nvSpPr>
            <p:cNvPr id="9" name="Овал 8"/>
            <p:cNvSpPr/>
            <p:nvPr/>
          </p:nvSpPr>
          <p:spPr>
            <a:xfrm>
              <a:off x="4017122" y="3230669"/>
              <a:ext cx="1080748" cy="108801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4227117" y="3429333"/>
              <a:ext cx="200943" cy="215375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4657968" y="3429333"/>
              <a:ext cx="202754" cy="215375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Дуга 11"/>
            <p:cNvSpPr/>
            <p:nvPr/>
          </p:nvSpPr>
          <p:spPr>
            <a:xfrm rot="8754251">
              <a:off x="4263323" y="3603862"/>
              <a:ext cx="908770" cy="447461"/>
            </a:xfrm>
            <a:prstGeom prst="arc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</p:spTree>
  </p:cSld>
  <p:clrMapOvr>
    <a:masterClrMapping/>
  </p:clrMapOvr>
  <p:transition advTm="1834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684213" y="692150"/>
            <a:ext cx="6870700" cy="6842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33CC"/>
                </a:solidFill>
              </a:rPr>
              <a:t/>
            </a:r>
            <a:br>
              <a:rPr lang="ru-RU" b="1" dirty="0" smtClean="0">
                <a:solidFill>
                  <a:srgbClr val="0033CC"/>
                </a:solidFill>
              </a:rPr>
            </a:br>
            <a:r>
              <a:rPr lang="ru-RU" b="1" dirty="0" smtClean="0">
                <a:solidFill>
                  <a:srgbClr val="0033CC"/>
                </a:solidFill>
              </a:rPr>
              <a:t/>
            </a:r>
            <a:br>
              <a:rPr lang="ru-RU" b="1" dirty="0" smtClean="0">
                <a:solidFill>
                  <a:srgbClr val="0033CC"/>
                </a:solidFill>
              </a:rPr>
            </a:br>
            <a:r>
              <a:rPr lang="ru-RU" b="1" dirty="0" smtClean="0">
                <a:solidFill>
                  <a:srgbClr val="0033CC"/>
                </a:solidFill>
              </a:rPr>
              <a:t/>
            </a:r>
            <a:br>
              <a:rPr lang="ru-RU" b="1" dirty="0" smtClean="0">
                <a:solidFill>
                  <a:srgbClr val="0033CC"/>
                </a:solidFill>
              </a:rPr>
            </a:br>
            <a:r>
              <a:rPr lang="ru-RU" b="1" dirty="0" smtClean="0">
                <a:solidFill>
                  <a:srgbClr val="0033CC"/>
                </a:solidFill>
              </a:rPr>
              <a:t/>
            </a:r>
            <a:br>
              <a:rPr lang="ru-RU" b="1" dirty="0" smtClean="0">
                <a:solidFill>
                  <a:srgbClr val="0033CC"/>
                </a:solidFill>
              </a:rPr>
            </a:br>
            <a:r>
              <a:rPr lang="ru-RU" b="1" dirty="0" smtClean="0">
                <a:solidFill>
                  <a:srgbClr val="0033CC"/>
                </a:solidFill>
              </a:rPr>
              <a:t>Моделирование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Предметная модель</a:t>
            </a:r>
          </a:p>
        </p:txBody>
      </p:sp>
      <p:sp>
        <p:nvSpPr>
          <p:cNvPr id="14339" name="Rectangle 34"/>
          <p:cNvSpPr>
            <a:spLocks noChangeArrowheads="1"/>
          </p:cNvSpPr>
          <p:nvPr/>
        </p:nvSpPr>
        <p:spPr bwMode="auto">
          <a:xfrm>
            <a:off x="250825" y="1628775"/>
            <a:ext cx="4033838" cy="1368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Oval 12"/>
          <p:cNvSpPr>
            <a:spLocks noChangeArrowheads="1"/>
          </p:cNvSpPr>
          <p:nvPr/>
        </p:nvSpPr>
        <p:spPr bwMode="auto">
          <a:xfrm>
            <a:off x="468313" y="1844675"/>
            <a:ext cx="1006475" cy="10080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Rectangle 13"/>
          <p:cNvSpPr>
            <a:spLocks noChangeArrowheads="1"/>
          </p:cNvSpPr>
          <p:nvPr/>
        </p:nvSpPr>
        <p:spPr bwMode="auto">
          <a:xfrm>
            <a:off x="1547813" y="1989138"/>
            <a:ext cx="431800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Rectangle 14"/>
          <p:cNvSpPr>
            <a:spLocks noChangeArrowheads="1"/>
          </p:cNvSpPr>
          <p:nvPr/>
        </p:nvSpPr>
        <p:spPr bwMode="auto">
          <a:xfrm>
            <a:off x="2051050" y="2133600"/>
            <a:ext cx="360363" cy="6477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Rectangle 15"/>
          <p:cNvSpPr>
            <a:spLocks noChangeArrowheads="1"/>
          </p:cNvSpPr>
          <p:nvPr/>
        </p:nvSpPr>
        <p:spPr bwMode="auto">
          <a:xfrm>
            <a:off x="2484438" y="2205038"/>
            <a:ext cx="360362" cy="576262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4" name="Rectangle 16"/>
          <p:cNvSpPr>
            <a:spLocks noChangeArrowheads="1"/>
          </p:cNvSpPr>
          <p:nvPr/>
        </p:nvSpPr>
        <p:spPr bwMode="auto">
          <a:xfrm>
            <a:off x="2916238" y="2276475"/>
            <a:ext cx="360362" cy="503238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5" name="Rectangle 17"/>
          <p:cNvSpPr>
            <a:spLocks noChangeArrowheads="1"/>
          </p:cNvSpPr>
          <p:nvPr/>
        </p:nvSpPr>
        <p:spPr bwMode="auto">
          <a:xfrm>
            <a:off x="3348038" y="2349500"/>
            <a:ext cx="360362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6" name="Rectangle 21"/>
          <p:cNvSpPr>
            <a:spLocks noChangeArrowheads="1"/>
          </p:cNvSpPr>
          <p:nvPr/>
        </p:nvSpPr>
        <p:spPr bwMode="auto">
          <a:xfrm>
            <a:off x="3779838" y="2565400"/>
            <a:ext cx="287337" cy="2159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7" name="Rectangle 20"/>
          <p:cNvSpPr txBox="1">
            <a:spLocks noChangeArrowheads="1"/>
          </p:cNvSpPr>
          <p:nvPr/>
        </p:nvSpPr>
        <p:spPr bwMode="auto">
          <a:xfrm>
            <a:off x="5076825" y="981075"/>
            <a:ext cx="3467100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ctr" eaLnBrk="0" hangingPunct="0">
              <a:spcBef>
                <a:spcPct val="20000"/>
              </a:spcBef>
            </a:pPr>
            <a:r>
              <a:rPr lang="ru-RU" sz="1200" b="1">
                <a:latin typeface="Times New Roman" pitchFamily="18" charset="0"/>
              </a:rPr>
              <a:t>Условные обозначения к сказке «Репка»</a:t>
            </a:r>
          </a:p>
          <a:p>
            <a:pPr marL="533400" indent="-533400" eaLnBrk="0" hangingPunct="0">
              <a:spcBef>
                <a:spcPct val="20000"/>
              </a:spcBef>
            </a:pPr>
            <a:r>
              <a:rPr lang="ru-RU" sz="1200">
                <a:latin typeface="Times New Roman" pitchFamily="18" charset="0"/>
              </a:rPr>
              <a:t>1. Репка – жёлтый круг</a:t>
            </a:r>
          </a:p>
          <a:p>
            <a:pPr marL="533400" indent="-533400" eaLnBrk="0" hangingPunct="0">
              <a:spcBef>
                <a:spcPct val="20000"/>
              </a:spcBef>
            </a:pPr>
            <a:r>
              <a:rPr lang="ru-RU" sz="1200">
                <a:latin typeface="Times New Roman" pitchFamily="18" charset="0"/>
              </a:rPr>
              <a:t>2. Дед – голубой прямоугольник</a:t>
            </a:r>
          </a:p>
          <a:p>
            <a:pPr marL="533400" indent="-533400" eaLnBrk="0" hangingPunct="0">
              <a:spcBef>
                <a:spcPct val="20000"/>
              </a:spcBef>
            </a:pPr>
            <a:r>
              <a:rPr lang="ru-RU" sz="1200">
                <a:latin typeface="Times New Roman" pitchFamily="18" charset="0"/>
              </a:rPr>
              <a:t>3. Баба – красный прямоугольник</a:t>
            </a:r>
          </a:p>
          <a:p>
            <a:pPr marL="533400" indent="-533400" eaLnBrk="0" hangingPunct="0">
              <a:spcBef>
                <a:spcPct val="20000"/>
              </a:spcBef>
            </a:pPr>
            <a:r>
              <a:rPr lang="ru-RU" sz="1200">
                <a:latin typeface="Times New Roman" pitchFamily="18" charset="0"/>
              </a:rPr>
              <a:t>4. Внучка – зелёный прямоугольник</a:t>
            </a:r>
          </a:p>
          <a:p>
            <a:pPr marL="533400" indent="-533400" eaLnBrk="0" hangingPunct="0">
              <a:spcBef>
                <a:spcPct val="20000"/>
              </a:spcBef>
            </a:pPr>
            <a:r>
              <a:rPr lang="ru-RU" sz="1200">
                <a:latin typeface="Times New Roman" pitchFamily="18" charset="0"/>
              </a:rPr>
              <a:t>5. Жучка – коричневый прямоугольник</a:t>
            </a:r>
          </a:p>
          <a:p>
            <a:pPr marL="533400" indent="-533400" eaLnBrk="0" hangingPunct="0">
              <a:spcBef>
                <a:spcPct val="20000"/>
              </a:spcBef>
            </a:pPr>
            <a:r>
              <a:rPr lang="ru-RU" sz="1200">
                <a:latin typeface="Times New Roman" pitchFamily="18" charset="0"/>
              </a:rPr>
              <a:t>6. Мурка – белый прямоугольник</a:t>
            </a:r>
          </a:p>
          <a:p>
            <a:pPr marL="533400" indent="-533400" eaLnBrk="0" hangingPunct="0">
              <a:spcBef>
                <a:spcPct val="20000"/>
              </a:spcBef>
            </a:pPr>
            <a:r>
              <a:rPr lang="ru-RU" sz="1200">
                <a:latin typeface="Times New Roman" pitchFamily="18" charset="0"/>
              </a:rPr>
              <a:t>7. Мышка – серый прямоугольник.</a:t>
            </a:r>
          </a:p>
        </p:txBody>
      </p:sp>
      <p:sp>
        <p:nvSpPr>
          <p:cNvPr id="14348" name="Прямоугольник 22"/>
          <p:cNvSpPr>
            <a:spLocks noChangeArrowheads="1"/>
          </p:cNvSpPr>
          <p:nvPr/>
        </p:nvSpPr>
        <p:spPr bwMode="auto">
          <a:xfrm>
            <a:off x="188913" y="3105150"/>
            <a:ext cx="4095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Times New Roman" pitchFamily="18" charset="0"/>
              </a:rPr>
              <a:t>Сериационный вид модели к сказке «Репка</a:t>
            </a:r>
            <a:endParaRPr lang="ru-RU" sz="1400"/>
          </a:p>
        </p:txBody>
      </p:sp>
      <p:sp>
        <p:nvSpPr>
          <p:cNvPr id="23" name="Rectangle 4"/>
          <p:cNvSpPr txBox="1">
            <a:spLocks noChangeArrowheads="1"/>
          </p:cNvSpPr>
          <p:nvPr/>
        </p:nvSpPr>
        <p:spPr>
          <a:xfrm>
            <a:off x="250825" y="3500438"/>
            <a:ext cx="5473700" cy="1296987"/>
          </a:xfrm>
          <a:prstGeom prst="rect">
            <a:avLst/>
          </a:prstGeom>
        </p:spPr>
        <p:txBody>
          <a:bodyPr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cap="small" dirty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  <a:t>Предметно – схематическая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400" b="1" cap="small" dirty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  <a:t>модель</a:t>
            </a:r>
            <a:br>
              <a:rPr lang="ru-RU" sz="2400" b="1" cap="small" dirty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</a:br>
            <a:r>
              <a:rPr lang="ru-RU" sz="1400" b="1" cap="small" dirty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  <a:t>используется при описании времён года</a:t>
            </a:r>
          </a:p>
        </p:txBody>
      </p:sp>
      <p:pic>
        <p:nvPicPr>
          <p:cNvPr id="14350" name="Picture 179"/>
          <p:cNvPicPr>
            <a:picLocks noChangeAspect="1" noChangeArrowheads="1"/>
          </p:cNvPicPr>
          <p:nvPr/>
        </p:nvPicPr>
        <p:blipFill>
          <a:blip r:embed="rId2" cstate="screen">
            <a:lum contrast="42000"/>
          </a:blip>
          <a:srcRect/>
          <a:stretch>
            <a:fillRect/>
          </a:stretch>
        </p:blipFill>
        <p:spPr bwMode="auto">
          <a:xfrm>
            <a:off x="5076825" y="3055938"/>
            <a:ext cx="2951163" cy="380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3313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107950" y="152400"/>
            <a:ext cx="7993063" cy="13319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33CC"/>
                </a:solidFill>
              </a:rPr>
              <a:t>Последовательность обучения старших дошкольников </a:t>
            </a:r>
            <a:br>
              <a:rPr lang="ru-RU" sz="2800" dirty="0" smtClean="0">
                <a:solidFill>
                  <a:srgbClr val="0033CC"/>
                </a:solidFill>
              </a:rPr>
            </a:br>
            <a:r>
              <a:rPr lang="ru-RU" sz="2800" dirty="0" smtClean="0">
                <a:solidFill>
                  <a:srgbClr val="0033CC"/>
                </a:solidFill>
              </a:rPr>
              <a:t>приемам мнемотехники.</a:t>
            </a:r>
          </a:p>
        </p:txBody>
      </p:sp>
      <p:sp>
        <p:nvSpPr>
          <p:cNvPr id="15363" name="Объект 2"/>
          <p:cNvSpPr>
            <a:spLocks noGrp="1"/>
          </p:cNvSpPr>
          <p:nvPr>
            <p:ph sz="quarter" idx="1"/>
          </p:nvPr>
        </p:nvSpPr>
        <p:spPr>
          <a:xfrm>
            <a:off x="179388" y="1412875"/>
            <a:ext cx="6840537" cy="1584325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1 этап. </a:t>
            </a:r>
          </a:p>
          <a:p>
            <a:pPr marL="0" indent="0" eaLnBrk="1" hangingPunct="1">
              <a:buFontTx/>
              <a:buNone/>
            </a:pPr>
            <a:r>
              <a:rPr lang="ru-RU" sz="1800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Цель: научить ребенка читать мнемотаблицу.</a:t>
            </a:r>
          </a:p>
          <a:p>
            <a:pPr marL="0" indent="0" eaLnBrk="1" hangingPunct="1"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Tx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179388" y="2205038"/>
            <a:ext cx="770413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defRPr/>
            </a:pPr>
            <a:endParaRPr lang="ru-RU" sz="2400" kern="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2 этап. </a:t>
            </a:r>
          </a:p>
          <a:p>
            <a:pPr>
              <a:spcBef>
                <a:spcPct val="20000"/>
              </a:spcBef>
              <a:defRPr/>
            </a:pPr>
            <a:r>
              <a:rPr lang="ru-RU" b="1" kern="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Цель: познакомить с общими моделями кодирования информации о предметах, объектах и явлениях.</a:t>
            </a:r>
          </a:p>
          <a:p>
            <a:pPr>
              <a:spcBef>
                <a:spcPct val="20000"/>
              </a:spcBef>
              <a:defRPr/>
            </a:pPr>
            <a:endParaRPr lang="ru-RU" sz="1000" kern="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20000"/>
              </a:spcBef>
              <a:defRPr/>
            </a:pPr>
            <a:endParaRPr lang="ru-RU" sz="2400" kern="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5365" name="Прямоугольник 3"/>
          <p:cNvSpPr>
            <a:spLocks noChangeArrowheads="1"/>
          </p:cNvSpPr>
          <p:nvPr/>
        </p:nvSpPr>
        <p:spPr bwMode="auto">
          <a:xfrm>
            <a:off x="179388" y="3213100"/>
            <a:ext cx="75612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3 этап.</a:t>
            </a:r>
          </a:p>
          <a:p>
            <a:pPr algn="just"/>
            <a:r>
              <a:rPr lang="ru-RU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Цель: научить самостоятельному кодированию полученной информации.</a:t>
            </a:r>
          </a:p>
        </p:txBody>
      </p:sp>
      <p:sp>
        <p:nvSpPr>
          <p:cNvPr id="15366" name="Прямоугольник 3"/>
          <p:cNvSpPr>
            <a:spLocks noChangeArrowheads="1"/>
          </p:cNvSpPr>
          <p:nvPr/>
        </p:nvSpPr>
        <p:spPr bwMode="auto">
          <a:xfrm>
            <a:off x="179388" y="4221163"/>
            <a:ext cx="7489825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4 этап. </a:t>
            </a:r>
          </a:p>
          <a:p>
            <a:pPr algn="just"/>
            <a:r>
              <a:rPr lang="ru-RU" b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Цель: отработать навыки кодирования в разных видах деятельности.</a:t>
            </a:r>
          </a:p>
        </p:txBody>
      </p:sp>
      <p:pic>
        <p:nvPicPr>
          <p:cNvPr id="7" name="Голос_011_sd[1]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47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199313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Приёмы мнемотехники с успехом можно применять в любой образовательной области и видах деятельности.</a:t>
            </a:r>
          </a:p>
        </p:txBody>
      </p:sp>
      <p:sp>
        <p:nvSpPr>
          <p:cNvPr id="16387" name="Объект 2"/>
          <p:cNvSpPr>
            <a:spLocks noGrp="1"/>
          </p:cNvSpPr>
          <p:nvPr>
            <p:ph sz="quarter" idx="1"/>
          </p:nvPr>
        </p:nvSpPr>
        <p:spPr>
          <a:xfrm>
            <a:off x="179388" y="1828800"/>
            <a:ext cx="8569325" cy="736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  Развитие культурно – гигиенических навыков</a:t>
            </a:r>
          </a:p>
        </p:txBody>
      </p:sp>
      <p:pic>
        <p:nvPicPr>
          <p:cNvPr id="16388" name="Picture 6" descr="C:\Users\user\Desktop\20200324_1519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550" y="2349500"/>
            <a:ext cx="6624638" cy="397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2406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7039</TotalTime>
  <Words>357</Words>
  <Application>Microsoft Office PowerPoint</Application>
  <PresentationFormat>Экран (4:3)</PresentationFormat>
  <Paragraphs>79</Paragraphs>
  <Slides>19</Slides>
  <Notes>0</Notes>
  <HiddenSlides>0</HiddenSlides>
  <MMClips>8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Comic Sans MS</vt:lpstr>
      <vt:lpstr>Arial</vt:lpstr>
      <vt:lpstr>Century Schoolbook</vt:lpstr>
      <vt:lpstr>Wingdings</vt:lpstr>
      <vt:lpstr>Wingdings 2</vt:lpstr>
      <vt:lpstr>Calibri</vt:lpstr>
      <vt:lpstr>Times New Roman</vt:lpstr>
      <vt:lpstr>Эркер</vt:lpstr>
      <vt:lpstr> “Учите ребёнка каким-нибудь неизвестным ему пяти словам  – он будет долго и напрасно мучиться,  но свяжите двадцать таких слов с картинками, и он их усвоит на лету”.   К.Д.Ушинский   </vt:lpstr>
      <vt:lpstr>Актуальность </vt:lpstr>
      <vt:lpstr>Приемы мнемотехники:</vt:lpstr>
      <vt:lpstr>Мнемодорожка - схема, на которой графически изображены герои или отдельные предметы, играющие важную роль в произведении.</vt:lpstr>
      <vt:lpstr>Мнемотаблица – таблица, в которую заложена определённая информация</vt:lpstr>
      <vt:lpstr>Пиктограмма - рисунчатое письмо.   С её помощью дети обучаются пересказу с опорой на картинку, которую рисует взрослый по мере рассказывания сказки. </vt:lpstr>
      <vt:lpstr>    Моделирование  Предметная модель</vt:lpstr>
      <vt:lpstr>Последовательность обучения старших дошкольников  приемам мнемотехники.</vt:lpstr>
      <vt:lpstr>Приёмы мнемотехники с успехом можно применять в любой образовательной области и видах деятельности.</vt:lpstr>
      <vt:lpstr>Безопасность труда</vt:lpstr>
      <vt:lpstr>Обучение звуко-буквенному анализу</vt:lpstr>
      <vt:lpstr>Опытно-экпериментальная деятельность</vt:lpstr>
      <vt:lpstr>Познавательное развитие</vt:lpstr>
      <vt:lpstr>Слайд 14</vt:lpstr>
      <vt:lpstr>Слайд 15</vt:lpstr>
      <vt:lpstr>Пересказ сказок</vt:lpstr>
      <vt:lpstr>Использование современных технических средств (проектор, документ-камера) при составлении описательных рассказов (приём пиктограмм) </vt:lpstr>
      <vt:lpstr>Проектная деятельность детей и родителей «Весна в мнемотаблицах»  </vt:lpstr>
      <vt:lpstr>Слайд 19</vt:lpstr>
    </vt:vector>
  </TitlesOfParts>
  <Company>Детский Сад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“Учите ребёнка каким-нибудь неизвестным ему пяти словам  – он будет долго и напрасно мучиться,  но свяжите двадцать таких слов с картинками, и он их усвоит на лету”.   К.Д.Ушинский</dc:title>
  <dc:creator>Комп</dc:creator>
  <cp:lastModifiedBy>user</cp:lastModifiedBy>
  <cp:revision>126</cp:revision>
  <dcterms:created xsi:type="dcterms:W3CDTF">2012-04-24T03:59:35Z</dcterms:created>
  <dcterms:modified xsi:type="dcterms:W3CDTF">2021-05-24T20:17:11Z</dcterms:modified>
</cp:coreProperties>
</file>