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9" r:id="rId3"/>
    <p:sldId id="260" r:id="rId4"/>
    <p:sldId id="261" r:id="rId5"/>
    <p:sldId id="263" r:id="rId6"/>
    <p:sldId id="264" r:id="rId7"/>
    <p:sldId id="265" r:id="rId8"/>
    <p:sldId id="262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8697"/>
    <a:srgbClr val="C6247A"/>
    <a:srgbClr val="C52378"/>
    <a:srgbClr val="98124D"/>
    <a:srgbClr val="853E5B"/>
    <a:srgbClr val="F94900"/>
    <a:srgbClr val="613125"/>
    <a:srgbClr val="AC187B"/>
    <a:srgbClr val="542939"/>
    <a:srgbClr val="E4EC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>
        <p:scale>
          <a:sx n="95" d="100"/>
          <a:sy n="95" d="100"/>
        </p:scale>
        <p:origin x="-750" y="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способ решения квадратных уравнений вы предпочитаете?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какой способ решения квадратных уравнений вы предпочитаете?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Решение квадратных уравнений с помощью формулы</c:v>
                </c:pt>
                <c:pt idx="1">
                  <c:v>Решение квадратных уравнений по теорема Виета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3733120"/>
        <c:axId val="54770432"/>
      </c:barChart>
      <c:catAx>
        <c:axId val="33733120"/>
        <c:scaling>
          <c:orientation val="minMax"/>
        </c:scaling>
        <c:delete val="0"/>
        <c:axPos val="b"/>
        <c:majorTickMark val="out"/>
        <c:minorTickMark val="none"/>
        <c:tickLblPos val="nextTo"/>
        <c:crossAx val="54770432"/>
        <c:crosses val="autoZero"/>
        <c:auto val="1"/>
        <c:lblAlgn val="ctr"/>
        <c:lblOffset val="100"/>
        <c:noMultiLvlLbl val="0"/>
      </c:catAx>
      <c:valAx>
        <c:axId val="547704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3373312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способ решения квадратных уравнений вы предпочитаете?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6.1886872215520285E-2"/>
          <c:y val="0.17739095113110862"/>
          <c:w val="0.57318002334438889"/>
          <c:h val="0.6144278840144982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какой способ решения квадратных уравнений вы предпочитаете?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Решение квадратных уравнений с помощью формулы</c:v>
                </c:pt>
                <c:pt idx="1">
                  <c:v>Решение квадратных уравнений по теорема Виета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</c:v>
                </c:pt>
                <c:pt idx="1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6920448"/>
        <c:axId val="66262080"/>
      </c:barChart>
      <c:catAx>
        <c:axId val="66920448"/>
        <c:scaling>
          <c:orientation val="minMax"/>
        </c:scaling>
        <c:delete val="0"/>
        <c:axPos val="b"/>
        <c:majorTickMark val="out"/>
        <c:minorTickMark val="none"/>
        <c:tickLblPos val="nextTo"/>
        <c:crossAx val="66262080"/>
        <c:crosses val="autoZero"/>
        <c:auto val="1"/>
        <c:lblAlgn val="ctr"/>
        <c:lblOffset val="100"/>
        <c:noMultiLvlLbl val="0"/>
      </c:catAx>
      <c:valAx>
        <c:axId val="662620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692044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82788-7146-4AEE-9C8F-F25E66B36C4D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84AC93-4C74-42ED-8C8C-59FCF6F238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6952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84AC93-4C74-42ED-8C8C-59FCF6F2388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538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17.02.2021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jpg"/><Relationship Id="rId7" Type="http://schemas.openxmlformats.org/officeDocument/2006/relationships/image" Target="../media/image6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5.wmf"/><Relationship Id="rId4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-128117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09501" y="2040668"/>
            <a:ext cx="6734086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«Различные способы решения квадратных уравнений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6600" dirty="0"/>
              <a:t> 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852770" y="4154992"/>
            <a:ext cx="4724370" cy="18089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dirty="0" smtClean="0"/>
              <a:t>Автор </a:t>
            </a:r>
            <a:r>
              <a:rPr lang="ru-RU" sz="2000" dirty="0"/>
              <a:t>работы: Подгорный Леонид</a:t>
            </a:r>
          </a:p>
          <a:p>
            <a:pPr algn="r"/>
            <a:r>
              <a:rPr lang="ru-RU" sz="2000" dirty="0"/>
              <a:t>Класс: 8б</a:t>
            </a:r>
          </a:p>
          <a:p>
            <a:pPr algn="r"/>
            <a:r>
              <a:rPr lang="ru-RU" sz="2000" dirty="0"/>
              <a:t>Образовательное учреждение:</a:t>
            </a:r>
          </a:p>
          <a:p>
            <a:pPr algn="r"/>
            <a:r>
              <a:rPr lang="ru-RU" sz="2000" dirty="0"/>
              <a:t> МБОУ СОШ 47 г. </a:t>
            </a:r>
            <a:r>
              <a:rPr lang="ru-RU" sz="2000" dirty="0" smtClean="0"/>
              <a:t>Калуги</a:t>
            </a:r>
            <a:endParaRPr lang="ru-RU" sz="2000" dirty="0"/>
          </a:p>
          <a:p>
            <a:pPr>
              <a:lnSpc>
                <a:spcPct val="150000"/>
              </a:lnSpc>
            </a:pPr>
            <a:endParaRPr lang="ru-RU" sz="2400" dirty="0"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04328" y="502418"/>
            <a:ext cx="58387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Конференция учащихся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муниципальных образовательных учреждений города Калуги «Старт в науку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Секция: «Математика»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9129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78922" y="551375"/>
            <a:ext cx="64688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Способ </a:t>
            </a:r>
            <a:r>
              <a:rPr lang="ru-RU" b="1" i="1" dirty="0" smtClean="0">
                <a:solidFill>
                  <a:srgbClr val="FF0000"/>
                </a:solidFill>
              </a:rPr>
              <a:t>6. </a:t>
            </a:r>
            <a:r>
              <a:rPr lang="ru-RU" b="1" i="1" dirty="0"/>
              <a:t>Уменьшение степени уравнения (использование теоремы Безу</a:t>
            </a:r>
            <a:r>
              <a:rPr lang="ru-RU" b="1" i="1" dirty="0" smtClean="0"/>
              <a:t>)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2286000" y="1496548"/>
                <a:ext cx="4572000" cy="4418902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ru-RU" dirty="0" smtClean="0"/>
                  <a:t>Пример 5</a:t>
                </a:r>
                <a:r>
                  <a:rPr lang="ru-RU" dirty="0"/>
                  <a:t>:</a:t>
                </a:r>
                <a14:m>
                  <m:oMath xmlns:m="http://schemas.openxmlformats.org/officeDocument/2006/math">
                    <m:r>
                      <a:rPr lang="ru-RU" i="1"/>
                      <m:t> </m:t>
                    </m:r>
                  </m:oMath>
                </a14:m>
                <a:endParaRPr lang="ru-RU" i="1" dirty="0" smtClean="0"/>
              </a:p>
              <a:p>
                <a14:m>
                  <m:oMath xmlns:m="http://schemas.openxmlformats.org/officeDocument/2006/math">
                    <m:r>
                      <a:rPr lang="ru-RU" i="1"/>
                      <m:t>3</m:t>
                    </m:r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en-US" i="1"/>
                          <m:t>𝑥</m:t>
                        </m:r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r>
                      <a:rPr lang="ru-RU" i="1"/>
                      <m:t>+4</m:t>
                    </m:r>
                    <m:r>
                      <a:rPr lang="en-US" i="1"/>
                      <m:t>𝑥</m:t>
                    </m:r>
                    <m:r>
                      <a:rPr lang="ru-RU" i="1"/>
                      <m:t>−7=0</m:t>
                    </m:r>
                  </m:oMath>
                </a14:m>
                <a:r>
                  <a:rPr lang="ru-RU" dirty="0" smtClean="0"/>
                  <a:t>,</a:t>
                </a:r>
              </a:p>
              <a:p>
                <a:r>
                  <a:rPr lang="ru-RU" dirty="0" smtClean="0"/>
                  <a:t> </a:t>
                </a:r>
                <a:r>
                  <a:rPr lang="ru-RU" dirty="0"/>
                  <a:t>Запишем корни многочлена. Корнями многочлена являются делители свободного коэффициента, при подстановке которых в данное уравнение превращается в верное числовое равенство.</a:t>
                </a:r>
              </a:p>
              <a:p>
                <a:r>
                  <a:rPr lang="ru-RU" dirty="0"/>
                  <a:t/>
                </a:r>
                <a:br>
                  <a:rPr lang="ru-RU" dirty="0"/>
                </a:br>
                <a14:m>
                  <m:oMath xmlns:m="http://schemas.openxmlformats.org/officeDocument/2006/math">
                    <m:r>
                      <a:rPr lang="ru-RU" i="1"/>
                      <m:t>Д :</m:t>
                    </m:r>
                    <m:d>
                      <m:dPr>
                        <m:ctrlPr>
                          <a:rPr lang="ru-RU" i="1"/>
                        </m:ctrlPr>
                      </m:dPr>
                      <m:e>
                        <m:r>
                          <a:rPr lang="ru-RU" i="1"/>
                          <m:t>3</m:t>
                        </m:r>
                        <m:sSup>
                          <m:sSupPr>
                            <m:ctrlPr>
                              <a:rPr lang="ru-RU" i="1"/>
                            </m:ctrlPr>
                          </m:sSupPr>
                          <m:e>
                            <m:r>
                              <a:rPr lang="en-US" i="1"/>
                              <m:t>𝑥</m:t>
                            </m:r>
                          </m:e>
                          <m:sup>
                            <m:r>
                              <a:rPr lang="ru-RU" i="1"/>
                              <m:t>2</m:t>
                            </m:r>
                          </m:sup>
                        </m:sSup>
                        <m:r>
                          <a:rPr lang="ru-RU" i="1"/>
                          <m:t>+4</m:t>
                        </m:r>
                        <m:r>
                          <a:rPr lang="en-US" i="1"/>
                          <m:t>𝑥</m:t>
                        </m:r>
                        <m:r>
                          <a:rPr lang="ru-RU" i="1"/>
                          <m:t>−7</m:t>
                        </m:r>
                      </m:e>
                    </m:d>
                    <m:r>
                      <a:rPr lang="ru-RU" i="1"/>
                      <m:t>: ±1;±7</m:t>
                    </m:r>
                  </m:oMath>
                </a14:m>
                <a:r>
                  <a:rPr lang="ru-RU" dirty="0"/>
                  <a:t>,</a:t>
                </a:r>
              </a:p>
              <a:p>
                <a14:m>
                  <m:oMath xmlns:m="http://schemas.openxmlformats.org/officeDocument/2006/math">
                    <m:r>
                      <a:rPr lang="en-US" i="1"/>
                      <m:t>𝑃</m:t>
                    </m:r>
                    <m:d>
                      <m:dPr>
                        <m:ctrlPr>
                          <a:rPr lang="ru-RU" i="1"/>
                        </m:ctrlPr>
                      </m:dPr>
                      <m:e>
                        <m:r>
                          <a:rPr lang="ru-RU" i="1"/>
                          <m:t>1</m:t>
                        </m:r>
                      </m:e>
                    </m:d>
                    <m:r>
                      <a:rPr lang="ru-RU" i="1"/>
                      <m:t>=3×</m:t>
                    </m:r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ru-RU" i="1"/>
                          <m:t>1</m:t>
                        </m:r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r>
                      <a:rPr lang="ru-RU" i="1"/>
                      <m:t>+4×1−7=0</m:t>
                    </m:r>
                  </m:oMath>
                </a14:m>
                <a:r>
                  <a:rPr lang="ru-RU" dirty="0"/>
                  <a:t>,</a:t>
                </a:r>
                <a14:m>
                  <m:oMath xmlns:m="http://schemas.openxmlformats.org/officeDocument/2006/math">
                    <m:r>
                      <a:rPr lang="ru-RU" i="1"/>
                      <m:t>      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3</m:t>
                        </m:r>
                        <m:sSup>
                          <m:sSupPr>
                            <m:ctrlPr>
                              <a:rPr lang="ru-RU" i="1"/>
                            </m:ctrlPr>
                          </m:sSupPr>
                          <m:e>
                            <m:r>
                              <a:rPr lang="ru-RU" i="1"/>
                              <m:t>х</m:t>
                            </m:r>
                          </m:e>
                          <m:sup>
                            <m:r>
                              <a:rPr lang="ru-RU" i="1"/>
                              <m:t>2</m:t>
                            </m:r>
                          </m:sup>
                        </m:sSup>
                        <m:r>
                          <a:rPr lang="ru-RU" i="1"/>
                          <m:t>+4х−7</m:t>
                        </m:r>
                      </m:num>
                      <m:den>
                        <m:r>
                          <a:rPr lang="ru-RU" i="1"/>
                          <m:t>х−1</m:t>
                        </m:r>
                      </m:den>
                    </m:f>
                    <m:r>
                      <a:rPr lang="ru-RU" i="1"/>
                      <m:t>=3х+7</m:t>
                    </m:r>
                  </m:oMath>
                </a14:m>
                <a:endParaRPr lang="ru-RU" dirty="0"/>
              </a:p>
              <a:p>
                <a14:m>
                  <m:oMath xmlns:m="http://schemas.openxmlformats.org/officeDocument/2006/math">
                    <m:r>
                      <a:rPr lang="ru-RU" i="1"/>
                      <m:t>3</m:t>
                    </m:r>
                    <m:r>
                      <a:rPr lang="ru-RU" i="1"/>
                      <m:t>𝑥</m:t>
                    </m:r>
                    <m:r>
                      <a:rPr lang="ru-RU" i="1"/>
                      <m:t>+7=0</m:t>
                    </m:r>
                  </m:oMath>
                </a14:m>
                <a:r>
                  <a:rPr lang="ru-RU" dirty="0"/>
                  <a:t>,</a:t>
                </a:r>
              </a:p>
              <a:p>
                <a14:m>
                  <m:oMath xmlns:m="http://schemas.openxmlformats.org/officeDocument/2006/math">
                    <m:r>
                      <a:rPr lang="ru-RU" i="1"/>
                      <m:t>𝑥</m:t>
                    </m:r>
                    <m:r>
                      <a:rPr lang="ru-RU" i="1"/>
                      <m:t>=−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7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</m:oMath>
                </a14:m>
                <a:r>
                  <a:rPr lang="ru-RU" dirty="0"/>
                  <a:t>.</a:t>
                </a:r>
              </a:p>
              <a:p>
                <a:r>
                  <a:rPr lang="ru-RU" dirty="0"/>
                  <a:t>Ответ: </a:t>
                </a:r>
                <a14:m>
                  <m:oMath xmlns:m="http://schemas.openxmlformats.org/officeDocument/2006/math">
                    <m:r>
                      <a:rPr lang="ru-RU" i="1"/>
                      <m:t>−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7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  <m:r>
                      <a:rPr lang="ru-RU" i="1"/>
                      <m:t>;1</m:t>
                    </m:r>
                  </m:oMath>
                </a14:m>
                <a:r>
                  <a:rPr lang="ru-RU" dirty="0"/>
                  <a:t>.</a:t>
                </a:r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0" y="1496548"/>
                <a:ext cx="4572000" cy="4418902"/>
              </a:xfrm>
              <a:prstGeom prst="rect">
                <a:avLst/>
              </a:prstGeom>
              <a:blipFill rotWithShape="1">
                <a:blip r:embed="rId3"/>
                <a:stretch>
                  <a:fillRect l="-1067" t="-69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649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9129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30546" y="620430"/>
            <a:ext cx="32083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Способ 7</a:t>
            </a:r>
            <a:r>
              <a:rPr lang="ru-RU" b="1" i="1" dirty="0" smtClean="0">
                <a:solidFill>
                  <a:srgbClr val="FF0000"/>
                </a:solidFill>
              </a:rPr>
              <a:t>. </a:t>
            </a:r>
            <a:r>
              <a:rPr lang="ru-RU" b="1" i="1" dirty="0"/>
              <a:t>Графический </a:t>
            </a:r>
            <a:r>
              <a:rPr lang="ru-RU" b="1" i="1" dirty="0" smtClean="0"/>
              <a:t>способ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2"/>
              <p:cNvSpPr>
                <a:spLocks noChangeArrowheads="1"/>
              </p:cNvSpPr>
              <p:nvPr/>
            </p:nvSpPr>
            <p:spPr bwMode="auto">
              <a:xfrm>
                <a:off x="1155560" y="805096"/>
                <a:ext cx="4053995" cy="176477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non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2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endParaRPr>
              </a:p>
              <a:p>
                <a:r>
                  <a:rPr lang="ru-RU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1способ</a:t>
                </a: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14:m>
                  <m:oMath xmlns:m="http://schemas.openxmlformats.org/officeDocument/2006/math">
                    <m:r>
                      <a:rPr lang="ru-RU" sz="1400" b="0" i="1"/>
                      <m:t> </m:t>
                    </m:r>
                  </m:oMath>
                </a14:m>
                <a:endParaRPr lang="ru-RU" sz="1400" i="1" dirty="0" smtClean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ru-RU" sz="1400" b="0" i="1"/>
                      <m:t>3</m:t>
                    </m:r>
                    <m:sSup>
                      <m:sSupPr>
                        <m:ctrlPr>
                          <a:rPr lang="ru-RU" sz="1400" i="1"/>
                        </m:ctrlPr>
                      </m:sSupPr>
                      <m:e>
                        <m:r>
                          <a:rPr lang="en-US" sz="1400" b="0" i="1"/>
                          <m:t>𝑥</m:t>
                        </m:r>
                      </m:e>
                      <m:sup>
                        <m:r>
                          <a:rPr lang="ru-RU" sz="1400" b="0" i="1"/>
                          <m:t>2</m:t>
                        </m:r>
                      </m:sup>
                    </m:sSup>
                    <m:r>
                      <a:rPr lang="ru-RU" sz="1400" b="0" i="1"/>
                      <m:t>+4</m:t>
                    </m:r>
                    <m:r>
                      <a:rPr lang="en-US" sz="1400" b="0" i="1"/>
                      <m:t>𝑥</m:t>
                    </m:r>
                    <m:r>
                      <a:rPr lang="ru-RU" sz="1400" b="0" i="1"/>
                      <m:t>−7=0</m:t>
                    </m:r>
                  </m:oMath>
                </a14:m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1400" i="1"/>
                        </m:ctrlPr>
                      </m:sSupPr>
                      <m:e>
                        <m:r>
                          <a:rPr lang="en-US" sz="1400" b="0" i="1"/>
                          <m:t>𝑥</m:t>
                        </m:r>
                      </m:e>
                      <m:sup>
                        <m:r>
                          <a:rPr lang="ru-RU" sz="1400" b="0" i="1"/>
                          <m:t>2</m:t>
                        </m:r>
                      </m:sup>
                    </m:sSup>
                    <m:r>
                      <a:rPr lang="ru-RU" sz="1400" b="0" i="1"/>
                      <m:t>+</m:t>
                    </m:r>
                    <m:f>
                      <m:fPr>
                        <m:ctrlPr>
                          <a:rPr lang="ru-RU" sz="1400" i="1"/>
                        </m:ctrlPr>
                      </m:fPr>
                      <m:num>
                        <m:r>
                          <a:rPr lang="ru-RU" sz="1400" b="0" i="1"/>
                          <m:t>4</m:t>
                        </m:r>
                      </m:num>
                      <m:den>
                        <m:r>
                          <a:rPr lang="ru-RU" sz="1400" b="0" i="1"/>
                          <m:t>3</m:t>
                        </m:r>
                      </m:den>
                    </m:f>
                    <m:r>
                      <a:rPr lang="en-US" sz="1400" b="0" i="1"/>
                      <m:t>𝑥</m:t>
                    </m:r>
                    <m:r>
                      <a:rPr lang="ru-RU" sz="1400" b="0" i="1"/>
                      <m:t>−</m:t>
                    </m:r>
                    <m:f>
                      <m:fPr>
                        <m:ctrlPr>
                          <a:rPr lang="ru-RU" sz="1400" i="1"/>
                        </m:ctrlPr>
                      </m:fPr>
                      <m:num>
                        <m:r>
                          <a:rPr lang="ru-RU" sz="1400" b="0" i="1"/>
                          <m:t>7</m:t>
                        </m:r>
                      </m:num>
                      <m:den>
                        <m:r>
                          <a:rPr lang="ru-RU" sz="1400" b="0" i="1"/>
                          <m:t>3</m:t>
                        </m:r>
                      </m:den>
                    </m:f>
                    <m:r>
                      <a:rPr lang="ru-RU" sz="1400" b="0" i="1"/>
                      <m:t>=0</m:t>
                    </m:r>
                  </m:oMath>
                </a14:m>
                <a:r>
                  <a:rPr lang="ru-RU" sz="1400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kumimoji="0" lang="ru-RU" altLang="ru-RU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kumimoji="0" lang="ru-RU" altLang="ru-RU" sz="14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 Построим графики  функции </a:t>
                </a:r>
                <a:r>
                  <a:rPr kumimoji="0" lang="en-US" altLang="ru-RU" sz="14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y</a:t>
                </a:r>
                <a:r>
                  <a:rPr kumimoji="0" lang="ru-RU" altLang="ru-RU" sz="14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=</a:t>
                </a:r>
                <a:r>
                  <a:rPr kumimoji="0" lang="en-US" altLang="ru-RU" sz="14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x</a:t>
                </a:r>
                <a:r>
                  <a:rPr kumimoji="0" lang="ru-RU" altLang="ru-RU" sz="1400" i="0" u="none" strike="noStrike" cap="none" normalizeH="0" baseline="3000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2 </a:t>
                </a:r>
                <a:r>
                  <a:rPr kumimoji="0" lang="ru-RU" altLang="ru-RU" sz="14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и </a:t>
                </a:r>
                <a:r>
                  <a:rPr kumimoji="0" lang="en-US" altLang="ru-RU" sz="14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y</a:t>
                </a:r>
                <a:r>
                  <a:rPr kumimoji="0" lang="ru-RU" altLang="ru-RU" sz="14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 = </a:t>
                </a:r>
                <a:r>
                  <a:rPr 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y</a:t>
                </a:r>
                <a:r>
                  <a: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400" i="1"/>
                        </m:ctrlPr>
                      </m:fPr>
                      <m:num>
                        <m:r>
                          <a:rPr lang="ru-RU" sz="1400" b="0" i="1"/>
                          <m:t>7</m:t>
                        </m:r>
                      </m:num>
                      <m:den>
                        <m:r>
                          <a:rPr lang="ru-RU" sz="1400" b="0" i="1"/>
                          <m:t>3</m:t>
                        </m:r>
                      </m:den>
                    </m:f>
                    <m:r>
                      <a:rPr lang="ru-RU" sz="1400" b="0" i="1"/>
                      <m:t>−</m:t>
                    </m:r>
                    <m:f>
                      <m:fPr>
                        <m:ctrlPr>
                          <a:rPr lang="ru-RU" sz="1400" i="1"/>
                        </m:ctrlPr>
                      </m:fPr>
                      <m:num>
                        <m:r>
                          <a:rPr lang="ru-RU" sz="1400" b="0" i="1"/>
                          <m:t>4</m:t>
                        </m:r>
                      </m:num>
                      <m:den>
                        <m:r>
                          <a:rPr lang="ru-RU" sz="1400" b="0" i="1"/>
                          <m:t>3</m:t>
                        </m:r>
                      </m:den>
                    </m:f>
                    <m:r>
                      <a:rPr lang="ru-RU" sz="1400" b="0" i="1"/>
                      <m:t>𝑥</m:t>
                    </m:r>
                  </m:oMath>
                </a14:m>
                <a:endParaRPr lang="ru-RU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40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в одной системе координат.</a:t>
                </a:r>
                <a:endParaRPr kumimoji="0" lang="ru-RU" altLang="ru-RU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4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6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5560" y="805096"/>
                <a:ext cx="4053995" cy="1764778"/>
              </a:xfrm>
              <a:prstGeom prst="rect">
                <a:avLst/>
              </a:prstGeom>
              <a:blipFill rotWithShape="1">
                <a:blip r:embed="rId3"/>
                <a:stretch>
                  <a:fillRect l="-45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7" name="Рисунок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099" y="3599882"/>
            <a:ext cx="1403350" cy="227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3"/>
              <p:cNvSpPr>
                <a:spLocks noChangeArrowheads="1"/>
              </p:cNvSpPr>
              <p:nvPr/>
            </p:nvSpPr>
            <p:spPr bwMode="auto">
              <a:xfrm>
                <a:off x="1155560" y="2106882"/>
                <a:ext cx="3534090" cy="132664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2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	</a:t>
                </a:r>
              </a:p>
              <a:p>
                <a:pPr marL="0" marR="0" lvl="0" indent="0" algn="just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Абсциссы  точек пересечения этих двух графиков являются корнями данного уравнения.</a:t>
                </a:r>
                <a:endPara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  <a:p>
                <a:pPr lvl="0" algn="just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400" i="1"/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/>
                            <m:t>x</m:t>
                          </m:r>
                        </m:e>
                        <m:sub>
                          <m:r>
                            <a:rPr lang="ru-RU" sz="1400"/>
                            <m:t>1</m:t>
                          </m:r>
                        </m:sub>
                      </m:sSub>
                      <m:r>
                        <a:rPr lang="ru-RU" sz="1400"/>
                        <m:t>=</m:t>
                      </m:r>
                      <m:r>
                        <a:rPr lang="ru-RU" sz="1400" i="1"/>
                        <m:t>−</m:t>
                      </m:r>
                      <m:f>
                        <m:fPr>
                          <m:ctrlPr>
                            <a:rPr lang="ru-RU" sz="1400" i="1"/>
                          </m:ctrlPr>
                        </m:fPr>
                        <m:num>
                          <m:r>
                            <a:rPr lang="ru-RU" sz="1400" i="1"/>
                            <m:t>7</m:t>
                          </m:r>
                        </m:num>
                        <m:den>
                          <m:r>
                            <a:rPr lang="ru-RU" sz="1400" i="1"/>
                            <m:t>3</m:t>
                          </m:r>
                        </m:den>
                      </m:f>
                      <m:r>
                        <a:rPr lang="ru-RU" sz="1400"/>
                        <m:t>,</m:t>
                      </m:r>
                      <m:sSub>
                        <m:sSubPr>
                          <m:ctrlPr>
                            <a:rPr lang="ru-RU" sz="1400" i="1"/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/>
                            <m:t>x</m:t>
                          </m:r>
                        </m:e>
                        <m:sub>
                          <m:r>
                            <a:rPr lang="ru-RU" sz="1400"/>
                            <m:t>2</m:t>
                          </m:r>
                        </m:sub>
                      </m:sSub>
                      <m:r>
                        <a:rPr lang="ru-RU" sz="1400"/>
                        <m:t>=1</m:t>
                      </m:r>
                    </m:oMath>
                  </m:oMathPara>
                </a14:m>
                <a:endPara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7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5560" y="2106882"/>
                <a:ext cx="3534090" cy="1326645"/>
              </a:xfrm>
              <a:prstGeom prst="rect">
                <a:avLst/>
              </a:prstGeom>
              <a:blipFill rotWithShape="1">
                <a:blip r:embed="rId5"/>
                <a:stretch>
                  <a:fillRect l="-518" r="-518" b="-461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Рисунок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8874" y="989762"/>
            <a:ext cx="1552575" cy="2276475"/>
          </a:xfrm>
          <a:prstGeom prst="rect">
            <a:avLst/>
          </a:prstGeom>
          <a:noFill/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5"/>
              <p:cNvSpPr>
                <a:spLocks noChangeArrowheads="1"/>
              </p:cNvSpPr>
              <p:nvPr/>
            </p:nvSpPr>
            <p:spPr bwMode="auto">
              <a:xfrm>
                <a:off x="1155560" y="3301920"/>
                <a:ext cx="4303362" cy="20417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2</a:t>
                </a:r>
                <a:r>
                  <a:rPr kumimoji="0" lang="ru-RU" altLang="ru-RU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 способ. </a:t>
                </a:r>
                <a:r>
                  <a:rPr kumimoji="0" lang="ru-RU" altLang="ru-RU" sz="1400" b="1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1400" i="1"/>
                      <m:t>3</m:t>
                    </m:r>
                    <m:sSup>
                      <m:sSupPr>
                        <m:ctrlPr>
                          <a:rPr lang="ru-RU" sz="1400" i="1"/>
                        </m:ctrlPr>
                      </m:sSupPr>
                      <m:e>
                        <m:r>
                          <a:rPr lang="en-US" sz="1400" i="1"/>
                          <m:t>𝑥</m:t>
                        </m:r>
                      </m:e>
                      <m:sup>
                        <m:r>
                          <a:rPr lang="ru-RU" sz="1400" i="1"/>
                          <m:t>2</m:t>
                        </m:r>
                      </m:sup>
                    </m:sSup>
                    <m:r>
                      <a:rPr lang="ru-RU" sz="1400" i="1"/>
                      <m:t>+4</m:t>
                    </m:r>
                    <m:r>
                      <a:rPr lang="en-US" sz="1400" i="1"/>
                      <m:t>𝑥</m:t>
                    </m:r>
                    <m:r>
                      <a:rPr lang="ru-RU" sz="1400" i="1"/>
                      <m:t>−7=0 </m:t>
                    </m:r>
                  </m:oMath>
                </a14:m>
                <a:endParaRPr kumimoji="0" lang="ru-RU" altLang="ru-RU" sz="14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Calibri" pitchFamily="34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1400" i="1"/>
                        </m:ctrlPr>
                      </m:sSupPr>
                      <m:e>
                        <m:r>
                          <a:rPr lang="en-US" sz="1400" i="1"/>
                          <m:t>𝑥</m:t>
                        </m:r>
                      </m:e>
                      <m:sup>
                        <m:r>
                          <a:rPr lang="ru-RU" sz="1400" i="1"/>
                          <m:t>2</m:t>
                        </m:r>
                      </m:sup>
                    </m:sSup>
                    <m:r>
                      <a:rPr lang="ru-RU" sz="1400" i="1"/>
                      <m:t>+</m:t>
                    </m:r>
                    <m:f>
                      <m:fPr>
                        <m:ctrlPr>
                          <a:rPr lang="ru-RU" sz="1400" i="1"/>
                        </m:ctrlPr>
                      </m:fPr>
                      <m:num>
                        <m:r>
                          <a:rPr lang="ru-RU" sz="1400" i="1"/>
                          <m:t>4</m:t>
                        </m:r>
                      </m:num>
                      <m:den>
                        <m:r>
                          <a:rPr lang="ru-RU" sz="1400" i="1"/>
                          <m:t>3</m:t>
                        </m:r>
                      </m:den>
                    </m:f>
                    <m:r>
                      <a:rPr lang="en-US" sz="1400" i="1"/>
                      <m:t>𝑥</m:t>
                    </m:r>
                    <m:r>
                      <a:rPr lang="ru-RU" sz="1400" i="1"/>
                      <m:t>−</m:t>
                    </m:r>
                    <m:f>
                      <m:fPr>
                        <m:ctrlPr>
                          <a:rPr lang="ru-RU" sz="1400" i="1"/>
                        </m:ctrlPr>
                      </m:fPr>
                      <m:num>
                        <m:r>
                          <a:rPr lang="ru-RU" sz="1400" i="1"/>
                          <m:t>7</m:t>
                        </m:r>
                      </m:num>
                      <m:den>
                        <m:r>
                          <a:rPr lang="ru-RU" sz="1400" i="1"/>
                          <m:t>3</m:t>
                        </m:r>
                      </m:den>
                    </m:f>
                    <m:r>
                      <a:rPr lang="ru-RU" sz="1400" i="1"/>
                      <m:t>=0</m:t>
                    </m:r>
                  </m:oMath>
                </a14:m>
                <a:r>
                  <a:rPr lang="ru-RU" sz="1400" dirty="0"/>
                  <a:t>,</a:t>
                </a:r>
              </a:p>
              <a:p>
                <a:pPr lvl="0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ru-RU" altLang="ru-RU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 Построим графики  функции  </a:t>
                </a:r>
                <a:r>
                  <a:rPr lang="en-US" sz="1400" dirty="0" smtClean="0"/>
                  <a:t>y</a:t>
                </a:r>
                <a:r>
                  <a:rPr lang="ru-RU" sz="1400" dirty="0"/>
                  <a:t>=</a:t>
                </a:r>
                <a:r>
                  <a:rPr lang="en-US" sz="1400" dirty="0"/>
                  <a:t>x</a:t>
                </a:r>
                <a:r>
                  <a:rPr lang="ru-RU" sz="1400" baseline="30000" dirty="0"/>
                  <a:t>2</a:t>
                </a:r>
                <a:r>
                  <a:rPr lang="ru-RU" sz="1400" dirty="0"/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1400" i="1"/>
                        </m:ctrlPr>
                      </m:fPr>
                      <m:num>
                        <m:r>
                          <a:rPr lang="ru-RU" sz="1400" i="1"/>
                          <m:t>7</m:t>
                        </m:r>
                      </m:num>
                      <m:den>
                        <m:r>
                          <a:rPr lang="ru-RU" sz="1400" i="1"/>
                          <m:t>3</m:t>
                        </m:r>
                      </m:den>
                    </m:f>
                  </m:oMath>
                </a14:m>
                <a:r>
                  <a:rPr lang="ru-RU" sz="1400" dirty="0"/>
                  <a:t> и  </a:t>
                </a:r>
                <a:r>
                  <a:rPr lang="en-US" sz="1400" dirty="0"/>
                  <a:t>y</a:t>
                </a:r>
                <a:r>
                  <a:rPr lang="ru-RU" sz="1400" dirty="0"/>
                  <a:t> = </a:t>
                </a:r>
                <a14:m>
                  <m:oMath xmlns:m="http://schemas.openxmlformats.org/officeDocument/2006/math">
                    <m:r>
                      <a:rPr lang="ru-RU" sz="1400" i="1"/>
                      <m:t>−</m:t>
                    </m:r>
                    <m:f>
                      <m:fPr>
                        <m:ctrlPr>
                          <a:rPr lang="ru-RU" sz="1400" i="1"/>
                        </m:ctrlPr>
                      </m:fPr>
                      <m:num>
                        <m:r>
                          <a:rPr lang="ru-RU" sz="1400" i="1"/>
                          <m:t>4</m:t>
                        </m:r>
                      </m:num>
                      <m:den>
                        <m:r>
                          <a:rPr lang="ru-RU" sz="1400" i="1"/>
                          <m:t>3</m:t>
                        </m:r>
                      </m:den>
                    </m:f>
                    <m:r>
                      <a:rPr lang="ru-RU" sz="1400" i="1"/>
                      <m:t>𝑥</m:t>
                    </m:r>
                    <m:r>
                      <a:rPr lang="ru-RU" sz="1400" i="1"/>
                      <m:t> </m:t>
                    </m:r>
                  </m:oMath>
                </a14:m>
                <a:r>
                  <a:rPr kumimoji="0" lang="ru-RU" altLang="ru-RU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 в одной системе координат.</a:t>
                </a:r>
                <a:endPara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altLang="ru-RU" sz="1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Calibri" pitchFamily="34" charset="0"/>
                    <a:cs typeface="Times New Roman" pitchFamily="18" charset="0"/>
                  </a:rPr>
                  <a:t>Абсциссы  точек пересечения этих двух графиков являются корнями данного уравнения.</a:t>
                </a:r>
                <a:endParaRPr kumimoji="0" lang="ru-RU" altLang="ru-RU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alt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>
          <p:sp>
            <p:nvSpPr>
              <p:cNvPr id="8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155560" y="3301920"/>
                <a:ext cx="4303362" cy="2041777"/>
              </a:xfrm>
              <a:prstGeom prst="rect">
                <a:avLst/>
              </a:prstGeom>
              <a:blipFill rotWithShape="1">
                <a:blip r:embed="rId7"/>
                <a:stretch>
                  <a:fillRect l="-426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1=-73,  </a:t>
            </a:r>
            <a:r>
              <a:rPr kumimoji="0" lang="en-US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mbria Math" pitchFamily="18" charset="0"/>
                <a:ea typeface="Calibri" pitchFamily="34" charset="0"/>
                <a:cs typeface="Times New Roman" pitchFamily="18" charset="0"/>
              </a:rPr>
              <a:t>2=1</a:t>
            </a:r>
            <a:r>
              <a:rPr kumimoji="0" lang="ru-RU" alt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Прямоугольник 10"/>
              <p:cNvSpPr/>
              <p:nvPr/>
            </p:nvSpPr>
            <p:spPr>
              <a:xfrm>
                <a:off x="1298836" y="5098117"/>
                <a:ext cx="1883721" cy="4911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/>
                          <m:t>x</m:t>
                        </m:r>
                      </m:e>
                      <m:sub>
                        <m:r>
                          <a:rPr lang="ru-RU"/>
                          <m:t>1</m:t>
                        </m:r>
                      </m:sub>
                    </m:sSub>
                    <m:r>
                      <a:rPr lang="ru-RU"/>
                      <m:t>=</m:t>
                    </m:r>
                    <m:r>
                      <a:rPr lang="ru-RU" i="1"/>
                      <m:t>−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/>
                          <m:t>7</m:t>
                        </m:r>
                      </m:num>
                      <m:den>
                        <m:r>
                          <a:rPr lang="ru-RU"/>
                          <m:t>3</m:t>
                        </m:r>
                      </m:den>
                    </m:f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a:rPr lang="ru-RU"/>
                          <m:t>,  </m:t>
                        </m:r>
                        <m:r>
                          <m:rPr>
                            <m:sty m:val="p"/>
                          </m:rPr>
                          <a:rPr lang="en-US"/>
                          <m:t>x</m:t>
                        </m:r>
                      </m:e>
                      <m:sub>
                        <m:r>
                          <a:rPr lang="ru-RU"/>
                          <m:t>2</m:t>
                        </m:r>
                      </m:sub>
                    </m:sSub>
                    <m:r>
                      <a:rPr lang="ru-RU"/>
                      <m:t>=1</m:t>
                    </m:r>
                  </m:oMath>
                </a14:m>
                <a:r>
                  <a:rPr lang="ru-RU" dirty="0"/>
                  <a:t>.</a:t>
                </a:r>
              </a:p>
            </p:txBody>
          </p:sp>
        </mc:Choice>
        <mc:Fallback>
          <p:sp>
            <p:nvSpPr>
              <p:cNvPr id="11" name="Прямоугольник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8836" y="5098117"/>
                <a:ext cx="1883721" cy="491160"/>
              </a:xfrm>
              <a:prstGeom prst="rect">
                <a:avLst/>
              </a:prstGeom>
              <a:blipFill rotWithShape="1">
                <a:blip r:embed="rId8"/>
                <a:stretch>
                  <a:fillRect r="-2265" b="-74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248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9129"/>
            <a:ext cx="9135879" cy="6858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Прямоугольник 2"/>
              <p:cNvSpPr/>
              <p:nvPr/>
            </p:nvSpPr>
            <p:spPr>
              <a:xfrm>
                <a:off x="1572568" y="719329"/>
                <a:ext cx="4572000" cy="2957541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ru-RU" i="1" dirty="0"/>
                  <a:t>3 способ. </a:t>
                </a:r>
                <a:endParaRPr lang="ru-RU" i="1" dirty="0" smtClean="0"/>
              </a:p>
              <a:p>
                <a14:m>
                  <m:oMath xmlns:m="http://schemas.openxmlformats.org/officeDocument/2006/math">
                    <m:r>
                      <a:rPr lang="ru-RU" i="1"/>
                      <m:t>3</m:t>
                    </m:r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en-US" i="1"/>
                          <m:t>𝑥</m:t>
                        </m:r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r>
                      <a:rPr lang="ru-RU" i="1"/>
                      <m:t>+4</m:t>
                    </m:r>
                    <m:r>
                      <a:rPr lang="en-US" i="1"/>
                      <m:t>𝑥</m:t>
                    </m:r>
                    <m:r>
                      <a:rPr lang="ru-RU" i="1"/>
                      <m:t>−7=0</m:t>
                    </m:r>
                  </m:oMath>
                </a14:m>
                <a:r>
                  <a:rPr lang="ru-RU" dirty="0"/>
                  <a:t>,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en-US" i="1"/>
                          <m:t>𝑥</m:t>
                        </m:r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r>
                      <a:rPr lang="ru-RU" i="1"/>
                      <m:t>+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4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  <m:r>
                      <a:rPr lang="en-US" i="1"/>
                      <m:t>𝑥</m:t>
                    </m:r>
                    <m:r>
                      <a:rPr lang="ru-RU" i="1"/>
                      <m:t>−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7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  <m:r>
                      <a:rPr lang="ru-RU" i="1"/>
                      <m:t>=0</m:t>
                    </m:r>
                  </m:oMath>
                </a14:m>
                <a:r>
                  <a:rPr lang="ru-RU" dirty="0"/>
                  <a:t>.</a:t>
                </a:r>
              </a:p>
              <a:p>
                <a:r>
                  <a:rPr lang="ru-RU" dirty="0"/>
                  <a:t>	 </a:t>
                </a:r>
                <a:endParaRPr lang="ru-RU" dirty="0"/>
              </a:p>
              <a:p>
                <a:r>
                  <a:rPr lang="ru-RU" dirty="0" smtClean="0"/>
                  <a:t>Построим </a:t>
                </a:r>
                <a:r>
                  <a:rPr lang="ru-RU" dirty="0"/>
                  <a:t>графики  функции </a:t>
                </a:r>
                <a:r>
                  <a:rPr lang="en-US" dirty="0"/>
                  <a:t>y</a:t>
                </a:r>
                <a:r>
                  <a:rPr lang="ru-RU" dirty="0"/>
                  <a:t>=3</a:t>
                </a:r>
                <a:r>
                  <a:rPr lang="en-US" dirty="0"/>
                  <a:t>x</a:t>
                </a:r>
                <a:r>
                  <a:rPr lang="ru-RU" dirty="0"/>
                  <a:t>+4 и  </a:t>
                </a:r>
                <a:r>
                  <a:rPr lang="en-US" dirty="0"/>
                  <a:t>y</a:t>
                </a:r>
                <a:r>
                  <a:rPr lang="ru-RU" dirty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7</m:t>
                        </m:r>
                      </m:num>
                      <m:den>
                        <m:r>
                          <a:rPr lang="ru-RU" i="1"/>
                          <m:t>𝑥</m:t>
                        </m:r>
                      </m:den>
                    </m:f>
                  </m:oMath>
                </a14:m>
                <a:endParaRPr lang="ru-RU" dirty="0"/>
              </a:p>
              <a:p>
                <a:r>
                  <a:rPr lang="ru-RU" dirty="0"/>
                  <a:t>в одной системе координат. Абсциссы  точек пересечения этих двух графиков являются корнями данного уравнения.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/>
                          <m:t>x</m:t>
                        </m:r>
                      </m:e>
                      <m:sub>
                        <m:r>
                          <a:rPr lang="ru-RU"/>
                          <m:t>1</m:t>
                        </m:r>
                      </m:sub>
                    </m:sSub>
                    <m:r>
                      <a:rPr lang="ru-RU"/>
                      <m:t>=</m:t>
                    </m:r>
                    <m:r>
                      <a:rPr lang="ru-RU" i="1"/>
                      <m:t>−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/>
                          <m:t>7</m:t>
                        </m:r>
                      </m:num>
                      <m:den>
                        <m:r>
                          <a:rPr lang="ru-RU"/>
                          <m:t>3</m:t>
                        </m:r>
                      </m:den>
                    </m:f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a:rPr lang="ru-RU"/>
                          <m:t>, </m:t>
                        </m:r>
                        <m:r>
                          <m:rPr>
                            <m:sty m:val="p"/>
                          </m:rPr>
                          <a:rPr lang="en-US"/>
                          <m:t>x</m:t>
                        </m:r>
                      </m:e>
                      <m:sub>
                        <m:r>
                          <a:rPr lang="ru-RU"/>
                          <m:t>2</m:t>
                        </m:r>
                      </m:sub>
                    </m:sSub>
                    <m:r>
                      <a:rPr lang="ru-RU"/>
                      <m:t>=1</m:t>
                    </m:r>
                  </m:oMath>
                </a14:m>
                <a:r>
                  <a:rPr lang="ru-RU" dirty="0"/>
                  <a:t>.</a:t>
                </a:r>
              </a:p>
            </p:txBody>
          </p:sp>
        </mc:Choice>
        <mc:Fallback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2568" y="719329"/>
                <a:ext cx="4572000" cy="2957541"/>
              </a:xfrm>
              <a:prstGeom prst="rect">
                <a:avLst/>
              </a:prstGeom>
              <a:blipFill rotWithShape="1">
                <a:blip r:embed="rId3"/>
                <a:stretch>
                  <a:fillRect l="-1200" t="-1031" r="-1867" b="-41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Рисунок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171" y="3091020"/>
            <a:ext cx="2984172" cy="3018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391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9129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4887" y="55355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Результаты опроса 9-ых классов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05579758"/>
              </p:ext>
            </p:extLst>
          </p:nvPr>
        </p:nvGraphicFramePr>
        <p:xfrm>
          <a:off x="1095272" y="922886"/>
          <a:ext cx="3727938" cy="27648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724168992"/>
              </p:ext>
            </p:extLst>
          </p:nvPr>
        </p:nvGraphicFramePr>
        <p:xfrm>
          <a:off x="3918856" y="3044650"/>
          <a:ext cx="4702629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642061" y="1465775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9а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89991" y="3527361"/>
            <a:ext cx="4251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/>
              <a:t>9б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448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08361" y="508367"/>
            <a:ext cx="47272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Tahoma" panose="020B0604030504040204" pitchFamily="34" charset="0"/>
                <a:cs typeface="Arial" panose="020B0604020202020204" pitchFamily="34" charset="0"/>
              </a:rPr>
              <a:t>Введение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94787" y="825654"/>
            <a:ext cx="7214715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i="1" dirty="0"/>
              <a:t>	</a:t>
            </a:r>
            <a:r>
              <a:rPr lang="ru-RU" b="1" i="1" dirty="0">
                <a:solidFill>
                  <a:srgbClr val="FF0000"/>
                </a:solidFill>
              </a:rPr>
              <a:t>Цель работы:</a:t>
            </a:r>
            <a:r>
              <a:rPr lang="ru-RU" b="1" i="1" dirty="0"/>
              <a:t> </a:t>
            </a:r>
            <a:r>
              <a:rPr lang="ru-RU" dirty="0" smtClean="0"/>
              <a:t>выявить способы </a:t>
            </a:r>
            <a:r>
              <a:rPr lang="ru-RU" dirty="0"/>
              <a:t>решения уравнения второй степени и рассмотреть применение данных способов решения квадратных уравнений на конкретных примерах.</a:t>
            </a:r>
          </a:p>
          <a:p>
            <a:pPr>
              <a:lnSpc>
                <a:spcPct val="150000"/>
              </a:lnSpc>
            </a:pPr>
            <a:r>
              <a:rPr lang="ru-RU" b="1" i="1" dirty="0"/>
              <a:t>	</a:t>
            </a:r>
            <a:r>
              <a:rPr lang="ru-RU" b="1" i="1" dirty="0">
                <a:solidFill>
                  <a:srgbClr val="FF0000"/>
                </a:solidFill>
              </a:rPr>
              <a:t>Задачи:</a:t>
            </a:r>
            <a:endParaRPr lang="ru-RU" dirty="0">
              <a:solidFill>
                <a:srgbClr val="FF0000"/>
              </a:solidFill>
            </a:endParaRPr>
          </a:p>
          <a:p>
            <a:pPr>
              <a:lnSpc>
                <a:spcPct val="150000"/>
              </a:lnSpc>
            </a:pPr>
            <a:r>
              <a:rPr lang="ru-RU" dirty="0"/>
              <a:t>1)Проследить историю развития теории и практики решения квадратных уравнений.</a:t>
            </a:r>
          </a:p>
          <a:p>
            <a:pPr>
              <a:lnSpc>
                <a:spcPct val="150000"/>
              </a:lnSpc>
            </a:pPr>
            <a:r>
              <a:rPr lang="ru-RU" dirty="0"/>
              <a:t>2)Описать технологии различных существующих способов решения квадратных уравнений.</a:t>
            </a:r>
          </a:p>
          <a:p>
            <a:pPr>
              <a:lnSpc>
                <a:spcPct val="150000"/>
              </a:lnSpc>
            </a:pPr>
            <a:r>
              <a:rPr lang="ru-RU" dirty="0"/>
              <a:t>3)Показать применение данных способов при решении уравнений.  </a:t>
            </a:r>
          </a:p>
          <a:p>
            <a:pPr>
              <a:lnSpc>
                <a:spcPct val="150000"/>
              </a:lnSpc>
            </a:pPr>
            <a:r>
              <a:rPr lang="ru-RU" dirty="0"/>
              <a:t>4)Подобрать тренировочные задания для отработки изученных приемов.</a:t>
            </a:r>
          </a:p>
          <a:p>
            <a:pPr>
              <a:lnSpc>
                <a:spcPct val="150000"/>
              </a:lnSpc>
            </a:pPr>
            <a:r>
              <a:rPr lang="ru-RU" b="1" i="1" dirty="0"/>
              <a:t>	</a:t>
            </a:r>
            <a:r>
              <a:rPr lang="ru-RU" b="1" i="1" dirty="0">
                <a:solidFill>
                  <a:srgbClr val="FF0000"/>
                </a:solidFill>
              </a:rPr>
              <a:t>Гипотеза: </a:t>
            </a:r>
            <a:r>
              <a:rPr lang="ru-RU" dirty="0"/>
              <a:t>любое квадратное уравнение можно решить  всеми существующими способами. </a:t>
            </a:r>
          </a:p>
        </p:txBody>
      </p:sp>
    </p:spTree>
    <p:extLst>
      <p:ext uri="{BB962C8B-B14F-4D97-AF65-F5344CB8AC3E}">
        <p14:creationId xmlns:p14="http://schemas.microsoft.com/office/powerpoint/2010/main" val="365559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71888" y="766570"/>
            <a:ext cx="604331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Квадратные уравнения</a:t>
            </a:r>
            <a:endParaRPr lang="ru-RU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828801" y="1734405"/>
            <a:ext cx="57376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>
                <a:solidFill>
                  <a:srgbClr val="FF0000"/>
                </a:solidFill>
              </a:rPr>
              <a:t>Квадратным уравнением </a:t>
            </a:r>
            <a:r>
              <a:rPr lang="ru-RU" dirty="0"/>
              <a:t>называют уравнение вида ах²+bх+с=0, где коэффициенты а, b, с - любые действительные числа, причём, а≠0. Коэффициенты а, b, с, различают по названиям: а - первый или старший коэффициент; b - второй или коэффициент при х; с - свободный член, свободен от переменной х. </a:t>
            </a:r>
          </a:p>
        </p:txBody>
      </p:sp>
    </p:spTree>
    <p:extLst>
      <p:ext uri="{BB962C8B-B14F-4D97-AF65-F5344CB8AC3E}">
        <p14:creationId xmlns:p14="http://schemas.microsoft.com/office/powerpoint/2010/main" val="392609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90" y="327548"/>
            <a:ext cx="7555417" cy="6202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676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-170822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06193" y="306815"/>
            <a:ext cx="540098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Различные способы решения квадратных уравнений.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00294" y="1330215"/>
            <a:ext cx="68479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Способ 1.</a:t>
            </a:r>
            <a:r>
              <a:rPr lang="ru-RU" b="1" i="1" dirty="0"/>
              <a:t> Решение квадратных уравнений по формуле.</a:t>
            </a:r>
            <a:endParaRPr lang="ru-RU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019907" y="1696793"/>
            <a:ext cx="654724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Корни уравнения </a:t>
            </a:r>
            <a:r>
              <a:rPr kumimoji="0" lang="ru-RU" alt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ах</a:t>
            </a:r>
            <a:r>
              <a:rPr kumimoji="0" lang="ru-RU" altLang="ru-RU" b="0" i="1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alt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+ </a:t>
            </a:r>
            <a:r>
              <a:rPr kumimoji="0" lang="en-US" alt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ru-RU" alt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х + с = 0, а ≠ 0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можно найти по формуле: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6034239"/>
              </p:ext>
            </p:extLst>
          </p:nvPr>
        </p:nvGraphicFramePr>
        <p:xfrm>
          <a:off x="1175477" y="2019958"/>
          <a:ext cx="1604786" cy="5021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Формула" r:id="rId4" imgW="1396394" imgH="444307" progId="Equation.3">
                  <p:embed/>
                </p:oleObj>
              </mc:Choice>
              <mc:Fallback>
                <p:oleObj name="Формула" r:id="rId4" imgW="1396394" imgH="444307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5477" y="2019958"/>
                        <a:ext cx="1604786" cy="50217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784197" y="1766254"/>
            <a:ext cx="528462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где выражение </a:t>
            </a:r>
            <a:r>
              <a:rPr kumimoji="0" lang="en-US" alt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</a:t>
            </a:r>
            <a:r>
              <a:rPr kumimoji="0" lang="ru-RU" altLang="ru-RU" b="0" i="1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alt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- 4</a:t>
            </a:r>
            <a:r>
              <a:rPr kumimoji="0" lang="en-US" alt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ac</a:t>
            </a:r>
            <a:r>
              <a:rPr kumimoji="0" lang="ru-RU" alt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= </a:t>
            </a:r>
            <a:r>
              <a:rPr kumimoji="0" lang="en-US" altLang="ru-RU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D 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называется дискриминантом.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2426675" y="2687687"/>
                <a:ext cx="4777991" cy="338438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u="sng" dirty="0" smtClean="0"/>
                  <a:t>Пример 1</a:t>
                </a:r>
                <a:r>
                  <a:rPr lang="ru-RU" u="sng" dirty="0"/>
                  <a:t>:</a:t>
                </a:r>
                <a14:m>
                  <m:oMath xmlns:m="http://schemas.openxmlformats.org/officeDocument/2006/math">
                    <m:r>
                      <a:rPr lang="ru-RU" i="1" u="sng">
                        <a:latin typeface="Cambria Math"/>
                      </a:rPr>
                      <m:t> </m:t>
                    </m:r>
                  </m:oMath>
                </a14:m>
                <a:endParaRPr lang="ru-RU" i="1" u="sng" dirty="0" smtClean="0"/>
              </a:p>
              <a:p>
                <a:pPr algn="ctr"/>
                <a14:m>
                  <m:oMath xmlns:m="http://schemas.openxmlformats.org/officeDocument/2006/math">
                    <m:r>
                      <a:rPr lang="ru-RU" b="1" i="0" smtClean="0">
                        <a:solidFill>
                          <a:schemeClr val="tx1"/>
                        </a:solidFill>
                        <a:latin typeface="Cambria Math"/>
                      </a:rPr>
                      <m:t>𝟑</m:t>
                    </m:r>
                    <m:sSup>
                      <m:sSup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𝐱</m:t>
                        </m:r>
                      </m:e>
                      <m:sup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𝟒𝐱</m:t>
                    </m:r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𝟕</m:t>
                    </m:r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</m:oMath>
                </a14:m>
                <a:r>
                  <a:rPr lang="ru-RU" b="1" dirty="0" smtClean="0">
                    <a:solidFill>
                      <a:schemeClr val="tx1"/>
                    </a:solidFill>
                  </a:rPr>
                  <a:t>, </a:t>
                </a:r>
              </a:p>
              <a:p>
                <a:r>
                  <a:rPr lang="ru-RU" b="1" dirty="0" smtClean="0">
                    <a:solidFill>
                      <a:schemeClr val="tx1"/>
                    </a:solidFill>
                  </a:rPr>
                  <a:t>а=3</a:t>
                </a:r>
                <a:r>
                  <a:rPr lang="ru-RU" b="1" dirty="0">
                    <a:solidFill>
                      <a:schemeClr val="tx1"/>
                    </a:solidFill>
                  </a:rPr>
                  <a:t>,  в=4,   с=-7,</a:t>
                </a:r>
              </a:p>
              <a:p>
                <a14:m>
                  <m:oMath xmlns:m="http://schemas.openxmlformats.org/officeDocument/2006/math"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𝐃</m:t>
                    </m:r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𝐛</m:t>
                        </m:r>
                      </m:e>
                      <m:sup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𝟒𝐚𝐜</m:t>
                    </m:r>
                  </m:oMath>
                </a14:m>
                <a:r>
                  <a:rPr lang="ru-RU" b="1" dirty="0">
                    <a:solidFill>
                      <a:schemeClr val="tx1"/>
                    </a:solidFill>
                  </a:rPr>
                  <a:t>,</a:t>
                </a:r>
              </a:p>
              <a:p>
                <a14:m>
                  <m:oMath xmlns:m="http://schemas.openxmlformats.org/officeDocument/2006/math">
                    <m:r>
                      <a:rPr lang="en-US" b="1" i="0">
                        <a:solidFill>
                          <a:schemeClr val="tx1"/>
                        </a:solidFill>
                        <a:latin typeface="Cambria Math"/>
                      </a:rPr>
                      <m:t>𝐃</m:t>
                    </m:r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</m:e>
                      <m:sup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×</m:t>
                    </m:r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𝟑</m:t>
                    </m:r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×</m:t>
                    </m:r>
                    <m:d>
                      <m:d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𝟕</m:t>
                        </m:r>
                      </m:e>
                    </m:d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𝟏𝟔</m:t>
                    </m:r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𝟖𝟒</m:t>
                    </m:r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𝟏𝟎𝟎</m:t>
                    </m:r>
                  </m:oMath>
                </a14:m>
                <a:r>
                  <a:rPr lang="ru-RU" b="1" dirty="0">
                    <a:solidFill>
                      <a:schemeClr val="tx1"/>
                    </a:solidFill>
                  </a:rPr>
                  <a:t>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𝐱</m:t>
                        </m:r>
                      </m:e>
                      <m:sub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𝐛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ru-RU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𝐃</m:t>
                            </m:r>
                          </m:e>
                        </m:rad>
                      </m:num>
                      <m:den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𝐚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schemeClr val="tx1"/>
                    </a:solidFill>
                  </a:rPr>
                  <a:t>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𝐱</m:t>
                        </m:r>
                      </m:e>
                      <m:sub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ru-RU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b="1" i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𝟏𝟎𝟎</m:t>
                            </m:r>
                          </m:e>
                        </m:rad>
                      </m:num>
                      <m:den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×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±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𝟏𝟎</m:t>
                        </m:r>
                      </m:num>
                      <m:den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schemeClr val="tx1"/>
                    </a:solidFill>
                  </a:rPr>
                  <a:t>,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𝐱</m:t>
                        </m:r>
                      </m:e>
                      <m:sub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𝟏𝟎</m:t>
                        </m:r>
                      </m:num>
                      <m:den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𝟏</m:t>
                    </m:r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,  </m:t>
                    </m:r>
                    <m:sSub>
                      <m:sSub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𝐱</m:t>
                        </m:r>
                      </m:e>
                      <m:sub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𝟒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𝟏𝟎</m:t>
                        </m:r>
                      </m:num>
                      <m:den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𝟏𝟒</m:t>
                        </m:r>
                      </m:num>
                      <m:den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  <m:r>
                      <a:rPr lang="ru-RU" b="1" i="0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b="1" i="0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schemeClr val="tx1"/>
                    </a:solidFill>
                  </a:rPr>
                  <a:t>.</a:t>
                </a:r>
              </a:p>
              <a:p>
                <a:r>
                  <a:rPr lang="ru-RU" b="1" dirty="0">
                    <a:solidFill>
                      <a:schemeClr val="tx1"/>
                    </a:solidFill>
                  </a:rPr>
                  <a:t/>
                </a:r>
                <a:br>
                  <a:rPr lang="ru-RU" b="1" dirty="0">
                    <a:solidFill>
                      <a:schemeClr val="tx1"/>
                    </a:solidFill>
                  </a:rPr>
                </a:br>
                <a:endParaRPr lang="ru-RU" b="1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6675" y="2687687"/>
                <a:ext cx="4777991" cy="3384388"/>
              </a:xfrm>
              <a:prstGeom prst="rect">
                <a:avLst/>
              </a:prstGeom>
              <a:blipFill rotWithShape="1">
                <a:blip r:embed="rId6"/>
                <a:stretch>
                  <a:fillRect l="-1020" t="-9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5022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70149" y="623892"/>
            <a:ext cx="68981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Способ 2.</a:t>
            </a:r>
            <a:r>
              <a:rPr lang="ru-RU" b="1" i="1" dirty="0"/>
              <a:t> Решение квадратных уравнений по формуле с четным коэффициентом.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1903579"/>
              </p:ext>
            </p:extLst>
          </p:nvPr>
        </p:nvGraphicFramePr>
        <p:xfrm>
          <a:off x="3171825" y="1518920"/>
          <a:ext cx="1889378" cy="591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Формула" r:id="rId4" imgW="1396394" imgH="444307" progId="Equation.3">
                  <p:embed/>
                </p:oleObj>
              </mc:Choice>
              <mc:Fallback>
                <p:oleObj name="Формула" r:id="rId4" imgW="1396394" imgH="444307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1825" y="1518920"/>
                        <a:ext cx="1889378" cy="5912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5787390"/>
              </p:ext>
            </p:extLst>
          </p:nvPr>
        </p:nvGraphicFramePr>
        <p:xfrm>
          <a:off x="1256044" y="1927315"/>
          <a:ext cx="1854055" cy="6048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Формула" r:id="rId6" imgW="1345616" imgH="444307" progId="Equation.3">
                  <p:embed/>
                </p:oleObj>
              </mc:Choice>
              <mc:Fallback>
                <p:oleObj name="Формула" r:id="rId6" imgW="1345616" imgH="444307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6044" y="1927315"/>
                        <a:ext cx="1854055" cy="6048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070149" y="1195755"/>
            <a:ext cx="608698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второй коэффициент  уравнения </a:t>
            </a:r>
            <a:r>
              <a:rPr kumimoji="0" lang="en-US" alt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</a:t>
            </a:r>
            <a:r>
              <a:rPr kumimoji="0" lang="ru-RU" alt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2</a:t>
            </a:r>
            <a:r>
              <a:rPr kumimoji="0" lang="en-US" alt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k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четное число,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то формулу корней      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5120564" y="1557984"/>
            <a:ext cx="25403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можно записать в виде: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Прямоугольник 8"/>
              <p:cNvSpPr/>
              <p:nvPr/>
            </p:nvSpPr>
            <p:spPr>
              <a:xfrm>
                <a:off x="2758273" y="2506540"/>
                <a:ext cx="5102248" cy="308270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ru-RU" u="sng" dirty="0" smtClean="0"/>
                  <a:t>Пример 2</a:t>
                </a:r>
                <a:r>
                  <a:rPr lang="ru-RU" u="sng" dirty="0"/>
                  <a:t>:</a:t>
                </a:r>
                <a14:m>
                  <m:oMath xmlns:m="http://schemas.openxmlformats.org/officeDocument/2006/math">
                    <m:r>
                      <a:rPr lang="ru-RU" i="1" u="sng">
                        <a:latin typeface="Cambria Math"/>
                      </a:rPr>
                      <m:t> </m:t>
                    </m:r>
                  </m:oMath>
                </a14:m>
                <a:endParaRPr lang="ru-RU" i="1" u="sng" dirty="0" smtClean="0">
                  <a:latin typeface="Cambria Math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b="1" i="1" smtClean="0">
                          <a:solidFill>
                            <a:schemeClr val="tx1"/>
                          </a:solidFill>
                          <a:latin typeface="Cambria Math"/>
                        </a:rPr>
                        <m:t>𝟑</m:t>
                      </m:r>
                      <m:sSup>
                        <m:sSupPr>
                          <m:ctrlPr>
                            <a:rPr lang="ru-RU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𝒙</m:t>
                          </m:r>
                        </m:e>
                        <m:sup>
                          <m:r>
                            <a:rPr lang="ru-RU" b="1" i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r>
                        <a:rPr lang="ru-RU" b="1" i="1">
                          <a:solidFill>
                            <a:schemeClr val="tx1"/>
                          </a:solidFill>
                          <a:latin typeface="Cambria Math"/>
                        </a:rPr>
                        <m:t>+</m:t>
                      </m:r>
                      <m:r>
                        <a:rPr lang="ru-RU" b="1" i="1">
                          <a:solidFill>
                            <a:schemeClr val="tx1"/>
                          </a:solidFill>
                          <a:latin typeface="Cambria Math"/>
                        </a:rPr>
                        <m:t>𝟒</m:t>
                      </m:r>
                      <m:r>
                        <a:rPr lang="en-US" b="1" i="1">
                          <a:solidFill>
                            <a:schemeClr val="tx1"/>
                          </a:solidFill>
                          <a:latin typeface="Cambria Math"/>
                        </a:rPr>
                        <m:t>𝒙</m:t>
                      </m:r>
                      <m:r>
                        <a:rPr lang="ru-RU" b="1" i="1">
                          <a:solidFill>
                            <a:schemeClr val="tx1"/>
                          </a:solidFill>
                          <a:latin typeface="Cambria Math"/>
                        </a:rPr>
                        <m:t>−</m:t>
                      </m:r>
                      <m:r>
                        <a:rPr lang="ru-RU" b="1" i="1">
                          <a:solidFill>
                            <a:schemeClr val="tx1"/>
                          </a:solidFill>
                          <a:latin typeface="Cambria Math"/>
                        </a:rPr>
                        <m:t>𝟕</m:t>
                      </m:r>
                      <m:r>
                        <a:rPr lang="ru-RU" b="1" i="1">
                          <a:solidFill>
                            <a:schemeClr val="tx1"/>
                          </a:solidFill>
                          <a:latin typeface="Cambria Math"/>
                        </a:rPr>
                        <m:t>=</m:t>
                      </m:r>
                      <m:r>
                        <a:rPr lang="ru-RU" b="1" i="1">
                          <a:solidFill>
                            <a:schemeClr val="tx1"/>
                          </a:solidFill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ru-RU" b="1" dirty="0">
                  <a:solidFill>
                    <a:schemeClr val="tx1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𝒂</m:t>
                    </m:r>
                    <m:sSup>
                      <m:sSup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𝟐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𝒌𝒙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𝒄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</m:oMath>
                </a14:m>
                <a:r>
                  <a:rPr lang="ru-RU" b="1" dirty="0">
                    <a:solidFill>
                      <a:schemeClr val="tx1"/>
                    </a:solidFill>
                  </a:rPr>
                  <a:t>,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𝟑</m:t>
                    </m:r>
                    <m:sSup>
                      <m:sSup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𝟐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×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𝟐</m:t>
                    </m:r>
                    <m:r>
                      <a:rPr lang="en-US" b="1" i="1">
                        <a:solidFill>
                          <a:schemeClr val="tx1"/>
                        </a:solidFill>
                        <a:latin typeface="Cambria Math"/>
                      </a:rPr>
                      <m:t>𝒙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𝟕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𝟎</m:t>
                    </m:r>
                  </m:oMath>
                </a14:m>
                <a:r>
                  <a:rPr lang="ru-RU" b="1" dirty="0">
                    <a:solidFill>
                      <a:schemeClr val="tx1"/>
                    </a:solidFill>
                  </a:rPr>
                  <a:t>,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𝑫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𝒌</m:t>
                        </m:r>
                      </m:e>
                      <m:sup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𝒂𝒄</m:t>
                    </m:r>
                  </m:oMath>
                </a14:m>
                <a:r>
                  <a:rPr lang="ru-RU" b="1" dirty="0">
                    <a:solidFill>
                      <a:schemeClr val="tx1"/>
                    </a:solidFill>
                  </a:rPr>
                  <a:t>,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b="1" i="1">
                        <a:solidFill>
                          <a:schemeClr val="tx1"/>
                        </a:solidFill>
                        <a:latin typeface="Cambria Math"/>
                      </a:rPr>
                      <m:t>𝑫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e>
                      <m:sup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−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𝟑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×</m:t>
                    </m:r>
                    <m:d>
                      <m:d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𝟕</m:t>
                        </m:r>
                      </m:e>
                    </m:d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𝟒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+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𝟐𝟏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𝟐𝟓</m:t>
                    </m:r>
                  </m:oMath>
                </a14:m>
                <a:r>
                  <a:rPr lang="ru-RU" b="1" dirty="0">
                    <a:solidFill>
                      <a:schemeClr val="tx1"/>
                    </a:solidFill>
                  </a:rPr>
                  <a:t>,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𝒌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ru-RU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𝑫</m:t>
                            </m:r>
                          </m:e>
                        </m:rad>
                      </m:num>
                      <m:den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schemeClr val="tx1"/>
                    </a:solidFill>
                  </a:rPr>
                  <a:t>,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.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±</m:t>
                        </m:r>
                        <m:rad>
                          <m:radPr>
                            <m:degHide m:val="on"/>
                            <m:ctrlPr>
                              <a:rPr lang="ru-RU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ru-RU" b="1" i="1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𝟐𝟓</m:t>
                            </m:r>
                          </m:e>
                        </m:rad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±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schemeClr val="tx1"/>
                    </a:solidFill>
                  </a:rPr>
                  <a:t>,</a:t>
                </a: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𝟏</m:t>
                    </m:r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  <m:r>
                      <a:rPr lang="ru-RU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b="1" dirty="0">
                    <a:solidFill>
                      <a:schemeClr val="tx1"/>
                    </a:solidFill>
                  </a:rPr>
                  <a:t>.</a:t>
                </a:r>
              </a:p>
            </p:txBody>
          </p:sp>
        </mc:Choice>
        <mc:Fallback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8273" y="2506540"/>
                <a:ext cx="5102248" cy="3082703"/>
              </a:xfrm>
              <a:prstGeom prst="rect">
                <a:avLst/>
              </a:prstGeom>
              <a:blipFill rotWithShape="1">
                <a:blip r:embed="rId8"/>
                <a:stretch>
                  <a:fillRect l="-956" t="-988" b="-3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008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2947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71889" y="766570"/>
            <a:ext cx="6766792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i="1" dirty="0">
                <a:solidFill>
                  <a:srgbClr val="FF0000"/>
                </a:solidFill>
              </a:rPr>
              <a:t>Способ </a:t>
            </a:r>
            <a:r>
              <a:rPr lang="ru-RU" b="1" i="1" dirty="0" smtClean="0">
                <a:solidFill>
                  <a:srgbClr val="FF0000"/>
                </a:solidFill>
              </a:rPr>
              <a:t>3.</a:t>
            </a:r>
            <a:r>
              <a:rPr lang="ru-RU" b="1" i="1" dirty="0" smtClean="0"/>
              <a:t> Метод выделения полного квадрата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4039437" y="1232476"/>
                <a:ext cx="4572000" cy="4926029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ru-RU" dirty="0" smtClean="0"/>
                  <a:t>Пример 3</a:t>
                </a:r>
                <a:r>
                  <a:rPr lang="ru-RU" dirty="0"/>
                  <a:t>:</a:t>
                </a:r>
                <a14:m>
                  <m:oMath xmlns:m="http://schemas.openxmlformats.org/officeDocument/2006/math">
                    <m:r>
                      <a:rPr lang="ru-RU" i="1"/>
                      <m:t> 3</m:t>
                    </m:r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en-US" i="1"/>
                          <m:t>𝑥</m:t>
                        </m:r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r>
                      <a:rPr lang="ru-RU" i="1"/>
                      <m:t>+4</m:t>
                    </m:r>
                    <m:r>
                      <a:rPr lang="en-US" i="1"/>
                      <m:t>𝑥</m:t>
                    </m:r>
                    <m:r>
                      <a:rPr lang="ru-RU" i="1"/>
                      <m:t>−7=0</m:t>
                    </m:r>
                  </m:oMath>
                </a14:m>
                <a:r>
                  <a:rPr lang="ru-RU" dirty="0"/>
                  <a:t>,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3</m:t>
                        </m:r>
                        <m:sSup>
                          <m:sSupPr>
                            <m:ctrlPr>
                              <a:rPr lang="ru-RU" i="1"/>
                            </m:ctrlPr>
                          </m:sSupPr>
                          <m:e>
                            <m:r>
                              <a:rPr lang="en-US" i="1"/>
                              <m:t>𝑥</m:t>
                            </m:r>
                          </m:e>
                          <m:sup>
                            <m:r>
                              <a:rPr lang="ru-RU" i="1"/>
                              <m:t>2</m:t>
                            </m:r>
                          </m:sup>
                        </m:sSup>
                        <m:r>
                          <a:rPr lang="ru-RU" i="1"/>
                          <m:t>+4</m:t>
                        </m:r>
                        <m:r>
                          <a:rPr lang="en-US" i="1"/>
                          <m:t>𝑥</m:t>
                        </m:r>
                        <m:r>
                          <a:rPr lang="ru-RU" i="1"/>
                          <m:t>−7=0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</m:oMath>
                </a14:m>
                <a:r>
                  <a:rPr lang="ru-RU" dirty="0"/>
                  <a:t>,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en-US" i="1"/>
                          <m:t>𝑥</m:t>
                        </m:r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r>
                      <a:rPr lang="ru-RU" i="1"/>
                      <m:t>+2×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2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  <m:r>
                      <a:rPr lang="en-US" i="1"/>
                      <m:t>𝑥</m:t>
                    </m:r>
                    <m:r>
                      <a:rPr lang="ru-RU" i="1"/>
                      <m:t>+</m:t>
                    </m:r>
                    <m:sSup>
                      <m:sSupPr>
                        <m:ctrlPr>
                          <a:rPr lang="ru-RU" i="1"/>
                        </m:ctrlPr>
                      </m:sSupPr>
                      <m:e>
                        <m:d>
                          <m:dPr>
                            <m:ctrlPr>
                              <a:rPr lang="ru-RU" i="1"/>
                            </m:ctrlPr>
                          </m:dPr>
                          <m:e>
                            <m:f>
                              <m:fPr>
                                <m:ctrlPr>
                                  <a:rPr lang="ru-RU" i="1"/>
                                </m:ctrlPr>
                              </m:fPr>
                              <m:num>
                                <m:r>
                                  <a:rPr lang="ru-RU" i="1"/>
                                  <m:t>2</m:t>
                                </m:r>
                              </m:num>
                              <m:den>
                                <m:r>
                                  <a:rPr lang="ru-RU" i="1"/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ru-RU" i="1"/>
                          <m:t>−</m:t>
                        </m:r>
                        <m:d>
                          <m:dPr>
                            <m:ctrlPr>
                              <a:rPr lang="ru-RU" i="1"/>
                            </m:ctrlPr>
                          </m:dPr>
                          <m:e>
                            <m:f>
                              <m:fPr>
                                <m:ctrlPr>
                                  <a:rPr lang="ru-RU" i="1"/>
                                </m:ctrlPr>
                              </m:fPr>
                              <m:num>
                                <m:r>
                                  <a:rPr lang="ru-RU" i="1"/>
                                  <m:t>2</m:t>
                                </m:r>
                              </m:num>
                              <m:den>
                                <m:r>
                                  <a:rPr lang="ru-RU" i="1"/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r>
                      <a:rPr lang="ru-RU" i="1"/>
                      <m:t>−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7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  <m:r>
                      <a:rPr lang="ru-RU" i="1"/>
                      <m:t>=0</m:t>
                    </m:r>
                  </m:oMath>
                </a14:m>
                <a:r>
                  <a:rPr lang="ru-RU" dirty="0"/>
                  <a:t>,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ru-RU" i="1"/>
                          <m:t>(</m:t>
                        </m:r>
                        <m:r>
                          <a:rPr lang="ru-RU" i="1"/>
                          <m:t>𝑥</m:t>
                        </m:r>
                        <m:r>
                          <a:rPr lang="ru-RU" i="1"/>
                          <m:t>+</m:t>
                        </m:r>
                        <m:f>
                          <m:fPr>
                            <m:ctrlPr>
                              <a:rPr lang="ru-RU" i="1"/>
                            </m:ctrlPr>
                          </m:fPr>
                          <m:num>
                            <m:r>
                              <a:rPr lang="ru-RU" i="1"/>
                              <m:t>2</m:t>
                            </m:r>
                          </m:num>
                          <m:den>
                            <m:r>
                              <a:rPr lang="ru-RU" i="1"/>
                              <m:t>3</m:t>
                            </m:r>
                          </m:den>
                        </m:f>
                        <m:r>
                          <a:rPr lang="ru-RU" i="1"/>
                          <m:t>)</m:t>
                        </m:r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ru-RU" i="1"/>
                          <m:t>=</m:t>
                        </m:r>
                        <m:d>
                          <m:dPr>
                            <m:ctrlPr>
                              <a:rPr lang="ru-RU" i="1"/>
                            </m:ctrlPr>
                          </m:dPr>
                          <m:e>
                            <m:f>
                              <m:fPr>
                                <m:ctrlPr>
                                  <a:rPr lang="ru-RU" i="1"/>
                                </m:ctrlPr>
                              </m:fPr>
                              <m:num>
                                <m:r>
                                  <a:rPr lang="ru-RU" i="1"/>
                                  <m:t>2</m:t>
                                </m:r>
                              </m:num>
                              <m:den>
                                <m:r>
                                  <a:rPr lang="ru-RU" i="1"/>
                                  <m:t>3</m:t>
                                </m:r>
                              </m:den>
                            </m:f>
                          </m:e>
                        </m:d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r>
                      <a:rPr lang="ru-RU" i="1"/>
                      <m:t>−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7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</m:oMath>
                </a14:m>
                <a:r>
                  <a:rPr lang="ru-RU" dirty="0"/>
                  <a:t>,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ru-RU" i="1"/>
                          <m:t>(</m:t>
                        </m:r>
                        <m:r>
                          <a:rPr lang="ru-RU" i="1"/>
                          <m:t>𝑥</m:t>
                        </m:r>
                        <m:r>
                          <a:rPr lang="ru-RU" i="1"/>
                          <m:t>+</m:t>
                        </m:r>
                        <m:f>
                          <m:fPr>
                            <m:ctrlPr>
                              <a:rPr lang="ru-RU" i="1"/>
                            </m:ctrlPr>
                          </m:fPr>
                          <m:num>
                            <m:r>
                              <a:rPr lang="ru-RU" i="1"/>
                              <m:t>2</m:t>
                            </m:r>
                          </m:num>
                          <m:den>
                            <m:r>
                              <a:rPr lang="ru-RU" i="1"/>
                              <m:t>3</m:t>
                            </m:r>
                          </m:den>
                        </m:f>
                        <m:r>
                          <a:rPr lang="ru-RU" i="1"/>
                          <m:t>)</m:t>
                        </m:r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r>
                      <a:rPr lang="ru-RU" i="1"/>
                      <m:t>=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4</m:t>
                        </m:r>
                      </m:num>
                      <m:den>
                        <m:r>
                          <a:rPr lang="ru-RU" i="1"/>
                          <m:t>9</m:t>
                        </m:r>
                      </m:den>
                    </m:f>
                    <m:r>
                      <a:rPr lang="ru-RU" i="1"/>
                      <m:t>+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7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</m:oMath>
                </a14:m>
                <a:r>
                  <a:rPr lang="ru-RU" dirty="0"/>
                  <a:t>,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ru-RU" i="1"/>
                          <m:t>(</m:t>
                        </m:r>
                        <m:r>
                          <a:rPr lang="ru-RU" i="1"/>
                          <m:t>𝑥</m:t>
                        </m:r>
                        <m:r>
                          <a:rPr lang="ru-RU" i="1"/>
                          <m:t>+</m:t>
                        </m:r>
                        <m:f>
                          <m:fPr>
                            <m:ctrlPr>
                              <a:rPr lang="ru-RU" i="1"/>
                            </m:ctrlPr>
                          </m:fPr>
                          <m:num>
                            <m:r>
                              <a:rPr lang="ru-RU" i="1"/>
                              <m:t>2</m:t>
                            </m:r>
                          </m:num>
                          <m:den>
                            <m:r>
                              <a:rPr lang="ru-RU" i="1"/>
                              <m:t>3</m:t>
                            </m:r>
                          </m:den>
                        </m:f>
                        <m:r>
                          <a:rPr lang="ru-RU" i="1"/>
                          <m:t>)</m:t>
                        </m:r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r>
                      <a:rPr lang="ru-RU" i="1"/>
                      <m:t>=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4</m:t>
                        </m:r>
                      </m:num>
                      <m:den>
                        <m:r>
                          <a:rPr lang="ru-RU" i="1"/>
                          <m:t>9</m:t>
                        </m:r>
                      </m:den>
                    </m:f>
                    <m:r>
                      <a:rPr lang="ru-RU" i="1"/>
                      <m:t>+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21</m:t>
                        </m:r>
                      </m:num>
                      <m:den>
                        <m:r>
                          <a:rPr lang="ru-RU" i="1"/>
                          <m:t>9</m:t>
                        </m:r>
                      </m:den>
                    </m:f>
                  </m:oMath>
                </a14:m>
                <a:r>
                  <a:rPr lang="ru-RU" dirty="0"/>
                  <a:t>,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ru-RU" i="1"/>
                          <m:t>(</m:t>
                        </m:r>
                        <m:r>
                          <a:rPr lang="ru-RU" i="1"/>
                          <m:t>𝑥</m:t>
                        </m:r>
                        <m:r>
                          <a:rPr lang="ru-RU" i="1"/>
                          <m:t>+</m:t>
                        </m:r>
                        <m:f>
                          <m:fPr>
                            <m:ctrlPr>
                              <a:rPr lang="ru-RU" i="1"/>
                            </m:ctrlPr>
                          </m:fPr>
                          <m:num>
                            <m:r>
                              <a:rPr lang="ru-RU" i="1"/>
                              <m:t>2</m:t>
                            </m:r>
                          </m:num>
                          <m:den>
                            <m:r>
                              <a:rPr lang="ru-RU" i="1"/>
                              <m:t>3</m:t>
                            </m:r>
                          </m:den>
                        </m:f>
                        <m:r>
                          <a:rPr lang="ru-RU" i="1"/>
                          <m:t>)</m:t>
                        </m:r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r>
                      <a:rPr lang="ru-RU" i="1"/>
                      <m:t>=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25</m:t>
                        </m:r>
                      </m:num>
                      <m:den>
                        <m:r>
                          <a:rPr lang="ru-RU" i="1"/>
                          <m:t>9</m:t>
                        </m:r>
                      </m:den>
                    </m:f>
                  </m:oMath>
                </a14:m>
                <a:r>
                  <a:rPr lang="ru-RU" dirty="0"/>
                  <a:t>,</a:t>
                </a:r>
              </a:p>
              <a:p>
                <a14:m>
                  <m:oMath xmlns:m="http://schemas.openxmlformats.org/officeDocument/2006/math">
                    <m:r>
                      <a:rPr lang="ru-RU" i="1"/>
                      <m:t>𝑥</m:t>
                    </m:r>
                    <m:r>
                      <a:rPr lang="ru-RU" i="1"/>
                      <m:t>+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2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  <m:r>
                      <a:rPr lang="ru-RU" i="1"/>
                      <m:t>=±</m:t>
                    </m:r>
                    <m:rad>
                      <m:radPr>
                        <m:degHide m:val="on"/>
                        <m:ctrlPr>
                          <a:rPr lang="ru-RU" i="1"/>
                        </m:ctrlPr>
                      </m:radPr>
                      <m:deg/>
                      <m:e>
                        <m:f>
                          <m:fPr>
                            <m:ctrlPr>
                              <a:rPr lang="ru-RU" i="1"/>
                            </m:ctrlPr>
                          </m:fPr>
                          <m:num>
                            <m:r>
                              <a:rPr lang="ru-RU" i="1"/>
                              <m:t>25</m:t>
                            </m:r>
                          </m:num>
                          <m:den>
                            <m:r>
                              <a:rPr lang="ru-RU" i="1"/>
                              <m:t>9</m:t>
                            </m:r>
                          </m:den>
                        </m:f>
                      </m:e>
                    </m:rad>
                  </m:oMath>
                </a14:m>
                <a:r>
                  <a:rPr lang="ru-RU" dirty="0"/>
                  <a:t>,</a:t>
                </a:r>
              </a:p>
              <a:p>
                <a14:m>
                  <m:oMath xmlns:m="http://schemas.openxmlformats.org/officeDocument/2006/math">
                    <m:r>
                      <a:rPr lang="ru-RU" i="1"/>
                      <m:t>𝑥</m:t>
                    </m:r>
                    <m:r>
                      <a:rPr lang="ru-RU" i="1"/>
                      <m:t>+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2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  <m:r>
                      <a:rPr lang="ru-RU" i="1"/>
                      <m:t>=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5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  <m:r>
                      <a:rPr lang="ru-RU" i="1"/>
                      <m:t>𝑥</m:t>
                    </m:r>
                    <m:r>
                      <a:rPr lang="ru-RU" i="1"/>
                      <m:t>+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2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  <m:r>
                      <a:rPr lang="ru-RU" i="1"/>
                      <m:t>=−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5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</m:oMath>
                </a14:m>
                <a:r>
                  <a:rPr lang="ru-RU" dirty="0"/>
                  <a:t>,</a:t>
                </a:r>
              </a:p>
              <a:p>
                <a14:m>
                  <m:oMath xmlns:m="http://schemas.openxmlformats.org/officeDocument/2006/math">
                    <m:r>
                      <a:rPr lang="ru-RU" i="1"/>
                      <m:t>𝑥</m:t>
                    </m:r>
                    <m:r>
                      <a:rPr lang="ru-RU" i="1"/>
                      <m:t>=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5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  <m:r>
                      <a:rPr lang="ru-RU" i="1"/>
                      <m:t>−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2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  <m:r>
                      <a:rPr lang="ru-RU" i="1"/>
                      <m:t>𝑥</m:t>
                    </m:r>
                    <m:r>
                      <a:rPr lang="ru-RU" i="1"/>
                      <m:t>=−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5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  <m:r>
                      <a:rPr lang="ru-RU" i="1"/>
                      <m:t>−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2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</m:oMath>
                </a14:m>
                <a:r>
                  <a:rPr lang="ru-RU" dirty="0"/>
                  <a:t>,</a:t>
                </a:r>
              </a:p>
              <a:p>
                <a14:m>
                  <m:oMath xmlns:m="http://schemas.openxmlformats.org/officeDocument/2006/math">
                    <m:r>
                      <a:rPr lang="en-US" i="1"/>
                      <m:t>𝑥</m:t>
                    </m:r>
                    <m:r>
                      <a:rPr lang="ru-RU" i="1"/>
                      <m:t>=1, </m:t>
                    </m:r>
                    <m:r>
                      <a:rPr lang="ru-RU" i="1"/>
                      <m:t>𝑥</m:t>
                    </m:r>
                    <m:r>
                      <a:rPr lang="ru-RU" i="1"/>
                      <m:t>=−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7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</m:oMath>
                </a14:m>
                <a:r>
                  <a:rPr lang="ru-RU" dirty="0"/>
                  <a:t>.</a:t>
                </a:r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9437" y="1232476"/>
                <a:ext cx="4572000" cy="4926029"/>
              </a:xfrm>
              <a:prstGeom prst="rect">
                <a:avLst/>
              </a:prstGeom>
              <a:blipFill rotWithShape="1">
                <a:blip r:embed="rId3"/>
                <a:stretch>
                  <a:fillRect l="-1200" t="-49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Прямоугольник 4"/>
              <p:cNvSpPr/>
              <p:nvPr/>
            </p:nvSpPr>
            <p:spPr>
              <a:xfrm>
                <a:off x="1014883" y="1748953"/>
                <a:ext cx="3024554" cy="222746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solidFill>
                              <a:schemeClr val="accent1"/>
                            </a:solidFill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ru-RU">
                            <a:solidFill>
                              <a:schemeClr val="accent1"/>
                            </a:solidFill>
                          </a:rPr>
                          <m:t>x</m:t>
                        </m:r>
                      </m:e>
                      <m:sup>
                        <m:r>
                          <a:rPr lang="ru-RU">
                            <a:solidFill>
                              <a:schemeClr val="accent1"/>
                            </a:solidFill>
                          </a:rPr>
                          <m:t>2</m:t>
                        </m:r>
                      </m:sup>
                    </m:sSup>
                    <m:r>
                      <a:rPr lang="ru-RU">
                        <a:solidFill>
                          <a:schemeClr val="accent1"/>
                        </a:solidFill>
                      </a:rPr>
                      <m:t>+2</m:t>
                    </m:r>
                    <m:r>
                      <m:rPr>
                        <m:sty m:val="p"/>
                      </m:rPr>
                      <a:rPr lang="ru-RU">
                        <a:solidFill>
                          <a:schemeClr val="accent1"/>
                        </a:solidFill>
                      </a:rPr>
                      <m:t>px</m:t>
                    </m:r>
                    <m:r>
                      <a:rPr lang="ru-RU">
                        <a:solidFill>
                          <a:schemeClr val="accent1"/>
                        </a:solidFill>
                      </a:rPr>
                      <m:t>+</m:t>
                    </m:r>
                    <m:r>
                      <m:rPr>
                        <m:sty m:val="p"/>
                      </m:rPr>
                      <a:rPr lang="ru-RU">
                        <a:solidFill>
                          <a:schemeClr val="accent1"/>
                        </a:solidFill>
                      </a:rPr>
                      <m:t>q</m:t>
                    </m:r>
                    <m:r>
                      <a:rPr lang="ru-RU">
                        <a:solidFill>
                          <a:schemeClr val="accent1"/>
                        </a:solidFill>
                      </a:rPr>
                      <m:t>=0</m:t>
                    </m:r>
                  </m:oMath>
                </a14:m>
                <a:r>
                  <a:rPr lang="ru-RU" dirty="0">
                    <a:solidFill>
                      <a:schemeClr val="accent1"/>
                    </a:solidFill>
                  </a:rPr>
                  <a:t>,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solidFill>
                              <a:schemeClr val="accent1"/>
                            </a:solidFill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ru-RU">
                            <a:solidFill>
                              <a:schemeClr val="accent1"/>
                            </a:solidFill>
                          </a:rPr>
                          <m:t>x</m:t>
                        </m:r>
                      </m:e>
                      <m:sup>
                        <m:r>
                          <a:rPr lang="ru-RU">
                            <a:solidFill>
                              <a:schemeClr val="accent1"/>
                            </a:solidFill>
                          </a:rPr>
                          <m:t>2</m:t>
                        </m:r>
                      </m:sup>
                    </m:sSup>
                    <m:r>
                      <a:rPr lang="ru-RU">
                        <a:solidFill>
                          <a:schemeClr val="accent1"/>
                        </a:solidFill>
                      </a:rPr>
                      <m:t>+2</m:t>
                    </m:r>
                    <m:r>
                      <m:rPr>
                        <m:sty m:val="p"/>
                      </m:rPr>
                      <a:rPr lang="ru-RU">
                        <a:solidFill>
                          <a:schemeClr val="accent1"/>
                        </a:solidFill>
                      </a:rPr>
                      <m:t>px</m:t>
                    </m:r>
                    <m:r>
                      <a:rPr lang="ru-RU">
                        <a:solidFill>
                          <a:schemeClr val="accent1"/>
                        </a:solidFill>
                      </a:rPr>
                      <m:t>+</m:t>
                    </m:r>
                    <m:sSup>
                      <m:sSupPr>
                        <m:ctrlPr>
                          <a:rPr lang="ru-RU" i="1">
                            <a:solidFill>
                              <a:schemeClr val="accent1"/>
                            </a:solidFill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ru-RU">
                            <a:solidFill>
                              <a:schemeClr val="accent1"/>
                            </a:solidFill>
                          </a:rPr>
                          <m:t>p</m:t>
                        </m:r>
                      </m:e>
                      <m:sup>
                        <m:r>
                          <a:rPr lang="ru-RU">
                            <a:solidFill>
                              <a:schemeClr val="accent1"/>
                            </a:solidFill>
                          </a:rPr>
                          <m:t>2</m:t>
                        </m:r>
                      </m:sup>
                    </m:sSup>
                    <m:r>
                      <a:rPr lang="ru-RU" i="1">
                        <a:solidFill>
                          <a:schemeClr val="accent1"/>
                        </a:solidFill>
                      </a:rPr>
                      <m:t>−</m:t>
                    </m:r>
                    <m:sSup>
                      <m:sSupPr>
                        <m:ctrlPr>
                          <a:rPr lang="ru-RU" i="1">
                            <a:solidFill>
                              <a:schemeClr val="accent1"/>
                            </a:solidFill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ru-RU">
                            <a:solidFill>
                              <a:schemeClr val="accent1"/>
                            </a:solidFill>
                          </a:rPr>
                          <m:t>p</m:t>
                        </m:r>
                      </m:e>
                      <m:sup>
                        <m:r>
                          <a:rPr lang="ru-RU">
                            <a:solidFill>
                              <a:schemeClr val="accent1"/>
                            </a:solidFill>
                          </a:rPr>
                          <m:t>2</m:t>
                        </m:r>
                      </m:sup>
                    </m:sSup>
                    <m:r>
                      <a:rPr lang="ru-RU">
                        <a:solidFill>
                          <a:schemeClr val="accent1"/>
                        </a:solidFill>
                      </a:rPr>
                      <m:t>+</m:t>
                    </m:r>
                    <m:r>
                      <m:rPr>
                        <m:sty m:val="p"/>
                      </m:rPr>
                      <a:rPr lang="ru-RU">
                        <a:solidFill>
                          <a:schemeClr val="accent1"/>
                        </a:solidFill>
                      </a:rPr>
                      <m:t>q</m:t>
                    </m:r>
                    <m:r>
                      <a:rPr lang="ru-RU">
                        <a:solidFill>
                          <a:schemeClr val="accent1"/>
                        </a:solidFill>
                      </a:rPr>
                      <m:t>=0</m:t>
                    </m:r>
                  </m:oMath>
                </a14:m>
                <a:r>
                  <a:rPr lang="ru-RU" dirty="0">
                    <a:solidFill>
                      <a:schemeClr val="accent1"/>
                    </a:solidFill>
                  </a:rPr>
                  <a:t>,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solidFill>
                              <a:schemeClr val="accent1"/>
                            </a:solidFill>
                          </a:rPr>
                        </m:ctrlPr>
                      </m:sSupPr>
                      <m:e>
                        <m:r>
                          <a:rPr lang="ru-RU">
                            <a:solidFill>
                              <a:schemeClr val="accent1"/>
                            </a:solidFill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ru-RU">
                            <a:solidFill>
                              <a:schemeClr val="accent1"/>
                            </a:solidFill>
                          </a:rPr>
                          <m:t>x</m:t>
                        </m:r>
                        <m:r>
                          <a:rPr lang="ru-RU">
                            <a:solidFill>
                              <a:schemeClr val="accent1"/>
                            </a:solidFill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ru-RU">
                            <a:solidFill>
                              <a:schemeClr val="accent1"/>
                            </a:solidFill>
                          </a:rPr>
                          <m:t>p</m:t>
                        </m:r>
                        <m:r>
                          <a:rPr lang="ru-RU">
                            <a:solidFill>
                              <a:schemeClr val="accent1"/>
                            </a:solidFill>
                          </a:rPr>
                          <m:t>)</m:t>
                        </m:r>
                      </m:e>
                      <m:sup>
                        <m:r>
                          <a:rPr lang="ru-RU">
                            <a:solidFill>
                              <a:schemeClr val="accent1"/>
                            </a:solidFill>
                          </a:rPr>
                          <m:t>2</m:t>
                        </m:r>
                      </m:sup>
                    </m:sSup>
                    <m:r>
                      <a:rPr lang="ru-RU" i="1">
                        <a:solidFill>
                          <a:schemeClr val="accent1"/>
                        </a:solidFill>
                      </a:rPr>
                      <m:t>−</m:t>
                    </m:r>
                    <m:sSup>
                      <m:sSupPr>
                        <m:ctrlPr>
                          <a:rPr lang="ru-RU" i="1">
                            <a:solidFill>
                              <a:schemeClr val="accent1"/>
                            </a:solidFill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ru-RU">
                            <a:solidFill>
                              <a:schemeClr val="accent1"/>
                            </a:solidFill>
                          </a:rPr>
                          <m:t>p</m:t>
                        </m:r>
                      </m:e>
                      <m:sup>
                        <m:r>
                          <a:rPr lang="ru-RU">
                            <a:solidFill>
                              <a:schemeClr val="accent1"/>
                            </a:solidFill>
                          </a:rPr>
                          <m:t>2</m:t>
                        </m:r>
                      </m:sup>
                    </m:sSup>
                    <m:r>
                      <a:rPr lang="ru-RU">
                        <a:solidFill>
                          <a:schemeClr val="accent1"/>
                        </a:solidFill>
                      </a:rPr>
                      <m:t>+</m:t>
                    </m:r>
                    <m:r>
                      <m:rPr>
                        <m:sty m:val="p"/>
                      </m:rPr>
                      <a:rPr lang="ru-RU">
                        <a:solidFill>
                          <a:schemeClr val="accent1"/>
                        </a:solidFill>
                      </a:rPr>
                      <m:t>q</m:t>
                    </m:r>
                    <m:r>
                      <a:rPr lang="ru-RU">
                        <a:solidFill>
                          <a:schemeClr val="accent1"/>
                        </a:solidFill>
                      </a:rPr>
                      <m:t>=0</m:t>
                    </m:r>
                  </m:oMath>
                </a14:m>
                <a:r>
                  <a:rPr lang="ru-RU" dirty="0">
                    <a:solidFill>
                      <a:schemeClr val="accent1"/>
                    </a:solidFill>
                  </a:rPr>
                  <a:t>,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solidFill>
                              <a:schemeClr val="accent1"/>
                            </a:solidFill>
                          </a:rPr>
                        </m:ctrlPr>
                      </m:sSupPr>
                      <m:e>
                        <m:r>
                          <a:rPr lang="ru-RU">
                            <a:solidFill>
                              <a:schemeClr val="accent1"/>
                            </a:solidFill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ru-RU">
                            <a:solidFill>
                              <a:schemeClr val="accent1"/>
                            </a:solidFill>
                          </a:rPr>
                          <m:t>x</m:t>
                        </m:r>
                        <m:r>
                          <a:rPr lang="ru-RU">
                            <a:solidFill>
                              <a:schemeClr val="accent1"/>
                            </a:solidFill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ru-RU">
                            <a:solidFill>
                              <a:schemeClr val="accent1"/>
                            </a:solidFill>
                          </a:rPr>
                          <m:t>p</m:t>
                        </m:r>
                        <m:r>
                          <a:rPr lang="ru-RU">
                            <a:solidFill>
                              <a:schemeClr val="accent1"/>
                            </a:solidFill>
                          </a:rPr>
                          <m:t>)</m:t>
                        </m:r>
                      </m:e>
                      <m:sup>
                        <m:r>
                          <a:rPr lang="ru-RU">
                            <a:solidFill>
                              <a:schemeClr val="accent1"/>
                            </a:solidFill>
                          </a:rPr>
                          <m:t>2</m:t>
                        </m:r>
                      </m:sup>
                    </m:sSup>
                    <m:r>
                      <a:rPr lang="ru-RU">
                        <a:solidFill>
                          <a:schemeClr val="accent1"/>
                        </a:solidFill>
                      </a:rPr>
                      <m:t>=</m:t>
                    </m:r>
                    <m:sSup>
                      <m:sSupPr>
                        <m:ctrlPr>
                          <a:rPr lang="ru-RU" i="1">
                            <a:solidFill>
                              <a:schemeClr val="accent1"/>
                            </a:solidFill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ru-RU">
                            <a:solidFill>
                              <a:schemeClr val="accent1"/>
                            </a:solidFill>
                          </a:rPr>
                          <m:t>p</m:t>
                        </m:r>
                      </m:e>
                      <m:sup>
                        <m:r>
                          <a:rPr lang="ru-RU">
                            <a:solidFill>
                              <a:schemeClr val="accent1"/>
                            </a:solidFill>
                          </a:rPr>
                          <m:t>2</m:t>
                        </m:r>
                      </m:sup>
                    </m:sSup>
                    <m:r>
                      <a:rPr lang="ru-RU" i="1">
                        <a:solidFill>
                          <a:schemeClr val="accent1"/>
                        </a:solidFill>
                      </a:rPr>
                      <m:t>−</m:t>
                    </m:r>
                    <m:r>
                      <m:rPr>
                        <m:sty m:val="p"/>
                      </m:rPr>
                      <a:rPr lang="ru-RU">
                        <a:solidFill>
                          <a:schemeClr val="accent1"/>
                        </a:solidFill>
                      </a:rPr>
                      <m:t>q</m:t>
                    </m:r>
                  </m:oMath>
                </a14:m>
                <a:r>
                  <a:rPr lang="ru-RU" dirty="0">
                    <a:solidFill>
                      <a:schemeClr val="accent1"/>
                    </a:solidFill>
                  </a:rPr>
                  <a:t>,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ru-RU">
                        <a:solidFill>
                          <a:schemeClr val="accent1"/>
                        </a:solidFill>
                      </a:rPr>
                      <m:t>x</m:t>
                    </m:r>
                    <m:r>
                      <a:rPr lang="ru-RU">
                        <a:solidFill>
                          <a:schemeClr val="accent1"/>
                        </a:solidFill>
                      </a:rPr>
                      <m:t>+</m:t>
                    </m:r>
                    <m:r>
                      <m:rPr>
                        <m:sty m:val="p"/>
                      </m:rPr>
                      <a:rPr lang="ru-RU">
                        <a:solidFill>
                          <a:schemeClr val="accent1"/>
                        </a:solidFill>
                      </a:rPr>
                      <m:t>p</m:t>
                    </m:r>
                    <m:r>
                      <a:rPr lang="ru-RU">
                        <a:solidFill>
                          <a:schemeClr val="accent1"/>
                        </a:solidFill>
                      </a:rPr>
                      <m:t>=±</m:t>
                    </m:r>
                    <m:rad>
                      <m:radPr>
                        <m:degHide m:val="on"/>
                        <m:ctrlPr>
                          <a:rPr lang="ru-RU" i="1">
                            <a:solidFill>
                              <a:schemeClr val="accent1"/>
                            </a:solidFill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ru-RU" i="1">
                                <a:solidFill>
                                  <a:schemeClr val="accent1"/>
                                </a:solidFill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ru-RU">
                                <a:solidFill>
                                  <a:schemeClr val="accent1"/>
                                </a:solidFill>
                              </a:rPr>
                              <m:t>p</m:t>
                            </m:r>
                          </m:e>
                          <m:sup>
                            <m:r>
                              <a:rPr lang="ru-RU">
                                <a:solidFill>
                                  <a:schemeClr val="accent1"/>
                                </a:solidFill>
                              </a:rPr>
                              <m:t>2</m:t>
                            </m:r>
                          </m:sup>
                        </m:sSup>
                        <m:r>
                          <a:rPr lang="ru-RU" i="1">
                            <a:solidFill>
                              <a:schemeClr val="accent1"/>
                            </a:solidFill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ru-RU">
                            <a:solidFill>
                              <a:schemeClr val="accent1"/>
                            </a:solidFill>
                          </a:rPr>
                          <m:t>q</m:t>
                        </m:r>
                        <m:r>
                          <a:rPr lang="ru-RU">
                            <a:solidFill>
                              <a:schemeClr val="accent1"/>
                            </a:solidFill>
                          </a:rPr>
                          <m:t>  </m:t>
                        </m:r>
                      </m:e>
                    </m:rad>
                  </m:oMath>
                </a14:m>
                <a:r>
                  <a:rPr lang="ru-RU" dirty="0">
                    <a:solidFill>
                      <a:schemeClr val="accent1"/>
                    </a:solidFill>
                  </a:rPr>
                  <a:t>,если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>
                            <a:solidFill>
                              <a:schemeClr val="accent1"/>
                            </a:solidFill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accent1"/>
                            </a:solidFill>
                          </a:rPr>
                          <m:t>p</m:t>
                        </m:r>
                      </m:e>
                      <m:sup>
                        <m:r>
                          <a:rPr lang="ru-RU">
                            <a:solidFill>
                              <a:schemeClr val="accent1"/>
                            </a:solidFill>
                          </a:rPr>
                          <m:t>2</m:t>
                        </m:r>
                      </m:sup>
                    </m:sSup>
                    <m:r>
                      <a:rPr lang="ru-RU" i="1">
                        <a:solidFill>
                          <a:schemeClr val="accent1"/>
                        </a:solidFill>
                      </a:rPr>
                      <m:t>−</m:t>
                    </m:r>
                    <m:r>
                      <m:rPr>
                        <m:sty m:val="p"/>
                      </m:rPr>
                      <a:rPr lang="ru-RU">
                        <a:solidFill>
                          <a:schemeClr val="accent1"/>
                        </a:solidFill>
                      </a:rPr>
                      <m:t>q</m:t>
                    </m:r>
                    <m:r>
                      <a:rPr lang="ru-RU">
                        <a:solidFill>
                          <a:schemeClr val="accent1"/>
                        </a:solidFill>
                      </a:rPr>
                      <m:t>≥0</m:t>
                    </m:r>
                  </m:oMath>
                </a14:m>
                <a:r>
                  <a:rPr lang="ru-RU" dirty="0">
                    <a:solidFill>
                      <a:schemeClr val="accent1"/>
                    </a:solidFill>
                  </a:rPr>
                  <a:t>,</a:t>
                </a:r>
                <a:r>
                  <a:rPr lang="ru-RU" dirty="0" smtClean="0">
                    <a:solidFill>
                      <a:schemeClr val="accent1"/>
                    </a:solidFill>
                  </a:rPr>
                  <a:t> 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ru-RU">
                          <a:solidFill>
                            <a:schemeClr val="accent1"/>
                          </a:solidFill>
                        </a:rPr>
                        <m:t>x</m:t>
                      </m:r>
                      <m:r>
                        <a:rPr lang="ru-RU">
                          <a:solidFill>
                            <a:schemeClr val="accent1"/>
                          </a:solidFill>
                        </a:rPr>
                        <m:t>=</m:t>
                      </m:r>
                      <m:r>
                        <a:rPr lang="ru-RU" i="1">
                          <a:solidFill>
                            <a:schemeClr val="accent1"/>
                          </a:solidFill>
                        </a:rPr>
                        <m:t>−</m:t>
                      </m:r>
                      <m:r>
                        <m:rPr>
                          <m:sty m:val="p"/>
                        </m:rPr>
                        <a:rPr lang="ru-RU">
                          <a:solidFill>
                            <a:schemeClr val="accent1"/>
                          </a:solidFill>
                        </a:rPr>
                        <m:t>p</m:t>
                      </m:r>
                      <m:r>
                        <a:rPr lang="ru-RU">
                          <a:solidFill>
                            <a:schemeClr val="accent1"/>
                          </a:solidFill>
                        </a:rPr>
                        <m:t>±</m:t>
                      </m:r>
                      <m:rad>
                        <m:radPr>
                          <m:degHide m:val="on"/>
                          <m:ctrlPr>
                            <a:rPr lang="ru-RU" i="1">
                              <a:solidFill>
                                <a:schemeClr val="accent1"/>
                              </a:solidFill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ru-RU" i="1">
                                  <a:solidFill>
                                    <a:schemeClr val="accent1"/>
                                  </a:solidFill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ru-RU">
                                  <a:solidFill>
                                    <a:schemeClr val="accent1"/>
                                  </a:solidFill>
                                </a:rPr>
                                <m:t>p</m:t>
                              </m:r>
                            </m:e>
                            <m:sup>
                              <m:r>
                                <a:rPr lang="ru-RU">
                                  <a:solidFill>
                                    <a:schemeClr val="accent1"/>
                                  </a:solidFill>
                                </a:rPr>
                                <m:t>2</m:t>
                              </m:r>
                            </m:sup>
                          </m:sSup>
                          <m:r>
                            <a:rPr lang="ru-RU" i="1">
                              <a:solidFill>
                                <a:schemeClr val="accent1"/>
                              </a:solidFill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ru-RU">
                              <a:solidFill>
                                <a:schemeClr val="accent1"/>
                              </a:solidFill>
                            </a:rPr>
                            <m:t>q</m:t>
                          </m:r>
                          <m:r>
                            <a:rPr lang="ru-RU">
                              <a:solidFill>
                                <a:schemeClr val="accent1"/>
                              </a:solidFill>
                            </a:rPr>
                            <m:t>  </m:t>
                          </m:r>
                        </m:e>
                      </m:rad>
                    </m:oMath>
                  </m:oMathPara>
                </a14:m>
                <a:endParaRPr lang="ru-RU" dirty="0">
                  <a:solidFill>
                    <a:schemeClr val="accent1"/>
                  </a:solidFill>
                </a:endParaRPr>
              </a:p>
            </p:txBody>
          </p:sp>
        </mc:Choice>
        <mc:Fallback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4883" y="1748953"/>
                <a:ext cx="3024554" cy="2227469"/>
              </a:xfrm>
              <a:prstGeom prst="rect">
                <a:avLst/>
              </a:prstGeom>
              <a:blipFill rotWithShape="1">
                <a:blip r:embed="rId4"/>
                <a:stretch>
                  <a:fillRect l="-402" t="-1096" b="-2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2813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0338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71887" y="535458"/>
            <a:ext cx="6776841" cy="880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i="1" dirty="0">
                <a:solidFill>
                  <a:srgbClr val="FF0000"/>
                </a:solidFill>
              </a:rPr>
              <a:t>Способ </a:t>
            </a:r>
            <a:r>
              <a:rPr lang="ru-RU" b="1" i="1" dirty="0" smtClean="0">
                <a:solidFill>
                  <a:srgbClr val="FF0000"/>
                </a:solidFill>
              </a:rPr>
              <a:t>4.</a:t>
            </a:r>
            <a:r>
              <a:rPr lang="ru-RU" b="1" i="1" dirty="0" smtClean="0"/>
              <a:t> </a:t>
            </a:r>
            <a:r>
              <a:rPr lang="ru-RU" b="1" i="1" dirty="0"/>
              <a:t>Решение уравнений с использованием теоремы Виета.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Прямоугольник 1"/>
              <p:cNvSpPr/>
              <p:nvPr/>
            </p:nvSpPr>
            <p:spPr>
              <a:xfrm>
                <a:off x="2374307" y="1750946"/>
                <a:ext cx="4572000" cy="2969916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ru-RU" dirty="0" smtClean="0"/>
                  <a:t>Пример 4 </a:t>
                </a:r>
                <a:r>
                  <a:rPr lang="ru-RU" dirty="0"/>
                  <a:t>:</a:t>
                </a:r>
                <a:endParaRPr lang="ru-RU" i="1" dirty="0" smtClean="0"/>
              </a:p>
              <a:p>
                <a14:m>
                  <m:oMath xmlns:m="http://schemas.openxmlformats.org/officeDocument/2006/math">
                    <m:r>
                      <a:rPr lang="ru-RU" i="1"/>
                      <m:t> 3</m:t>
                    </m:r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en-US" i="1"/>
                          <m:t>𝑥</m:t>
                        </m:r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r>
                      <a:rPr lang="ru-RU" i="1"/>
                      <m:t>+4</m:t>
                    </m:r>
                    <m:r>
                      <a:rPr lang="en-US" i="1"/>
                      <m:t>𝑥</m:t>
                    </m:r>
                    <m:r>
                      <a:rPr lang="ru-RU" i="1"/>
                      <m:t>−7=0</m:t>
                    </m:r>
                  </m:oMath>
                </a14:m>
                <a:r>
                  <a:rPr lang="ru-RU" dirty="0"/>
                  <a:t>,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3</m:t>
                        </m:r>
                        <m:sSup>
                          <m:sSupPr>
                            <m:ctrlPr>
                              <a:rPr lang="ru-RU" i="1"/>
                            </m:ctrlPr>
                          </m:sSupPr>
                          <m:e>
                            <m:r>
                              <a:rPr lang="en-US" i="1"/>
                              <m:t>𝑥</m:t>
                            </m:r>
                          </m:e>
                          <m:sup>
                            <m:r>
                              <a:rPr lang="ru-RU" i="1"/>
                              <m:t>2</m:t>
                            </m:r>
                          </m:sup>
                        </m:sSup>
                        <m:r>
                          <a:rPr lang="ru-RU" i="1"/>
                          <m:t>+4</m:t>
                        </m:r>
                        <m:r>
                          <a:rPr lang="en-US" i="1"/>
                          <m:t>𝑥</m:t>
                        </m:r>
                        <m:r>
                          <a:rPr lang="ru-RU" i="1"/>
                          <m:t>−7=0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</m:oMath>
                </a14:m>
                <a:r>
                  <a:rPr lang="ru-RU" dirty="0"/>
                  <a:t>,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a:rPr lang="en-US" i="1"/>
                          <m:t>𝑥</m:t>
                        </m:r>
                      </m:e>
                      <m:sup>
                        <m:r>
                          <a:rPr lang="ru-RU" i="1"/>
                          <m:t>2</m:t>
                        </m:r>
                      </m:sup>
                    </m:sSup>
                    <m:r>
                      <a:rPr lang="ru-RU" i="1"/>
                      <m:t>+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4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  <m:r>
                      <a:rPr lang="en-US" i="1"/>
                      <m:t>𝑥</m:t>
                    </m:r>
                    <m:r>
                      <a:rPr lang="ru-RU" i="1"/>
                      <m:t>−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 i="1"/>
                          <m:t>7</m:t>
                        </m:r>
                      </m:num>
                      <m:den>
                        <m:r>
                          <a:rPr lang="ru-RU" i="1"/>
                          <m:t>3</m:t>
                        </m:r>
                      </m:den>
                    </m:f>
                    <m:r>
                      <a:rPr lang="ru-RU" i="1"/>
                      <m:t>=0</m:t>
                    </m:r>
                  </m:oMath>
                </a14:m>
                <a:r>
                  <a:rPr lang="ru-RU" dirty="0"/>
                  <a:t>,</a:t>
                </a:r>
                <a:endParaRPr lang="ru-RU" dirty="0" smtClean="0"/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/>
                          </m:ctrlPr>
                        </m:dPr>
                        <m:e>
                          <m:eqArr>
                            <m:eqArrPr>
                              <m:ctrlPr>
                                <a:rPr lang="ru-RU" i="1"/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ru-RU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𝑥</m:t>
                                  </m:r>
                                </m:e>
                                <m:sub>
                                  <m:r>
                                    <a:rPr lang="en-US" i="1"/>
                                    <m:t>1</m:t>
                                  </m:r>
                                </m:sub>
                              </m:sSub>
                              <m:r>
                                <a:rPr lang="en-US" i="1"/>
                                <m:t>+</m:t>
                              </m:r>
                              <m:sSub>
                                <m:sSubPr>
                                  <m:ctrlPr>
                                    <a:rPr lang="ru-RU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𝑥</m:t>
                                  </m:r>
                                </m:e>
                                <m:sub>
                                  <m:r>
                                    <a:rPr lang="en-US" i="1"/>
                                    <m:t>2</m:t>
                                  </m:r>
                                </m:sub>
                              </m:sSub>
                              <m:r>
                                <a:rPr lang="en-US" i="1"/>
                                <m:t>=−</m:t>
                              </m:r>
                              <m:f>
                                <m:fPr>
                                  <m:ctrlPr>
                                    <a:rPr lang="ru-RU" i="1"/>
                                  </m:ctrlPr>
                                </m:fPr>
                                <m:num>
                                  <m:r>
                                    <a:rPr lang="en-US" i="1"/>
                                    <m:t>4</m:t>
                                  </m:r>
                                </m:num>
                                <m:den>
                                  <m:r>
                                    <a:rPr lang="en-US" i="1"/>
                                    <m:t>3</m:t>
                                  </m:r>
                                </m:den>
                              </m:f>
                              <m:r>
                                <a:rPr lang="en-US" i="1"/>
                                <m:t>,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ru-RU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𝑥</m:t>
                                  </m:r>
                                </m:e>
                                <m:sub>
                                  <m:r>
                                    <a:rPr lang="en-US" i="1"/>
                                    <m:t>1</m:t>
                                  </m:r>
                                </m:sub>
                              </m:sSub>
                              <m:r>
                                <a:rPr lang="en-US" i="1"/>
                                <m:t>∙</m:t>
                              </m:r>
                              <m:sSub>
                                <m:sSubPr>
                                  <m:ctrlPr>
                                    <a:rPr lang="ru-RU" i="1"/>
                                  </m:ctrlPr>
                                </m:sSubPr>
                                <m:e>
                                  <m:r>
                                    <a:rPr lang="en-US" i="1"/>
                                    <m:t>𝑥</m:t>
                                  </m:r>
                                </m:e>
                                <m:sub>
                                  <m:r>
                                    <a:rPr lang="en-US" i="1"/>
                                    <m:t>2</m:t>
                                  </m:r>
                                </m:sub>
                              </m:sSub>
                              <m:r>
                                <a:rPr lang="en-US" i="1"/>
                                <m:t>=−</m:t>
                              </m:r>
                              <m:f>
                                <m:fPr>
                                  <m:ctrlPr>
                                    <a:rPr lang="ru-RU" i="1"/>
                                  </m:ctrlPr>
                                </m:fPr>
                                <m:num>
                                  <m:r>
                                    <a:rPr lang="en-US" i="1"/>
                                    <m:t>7</m:t>
                                  </m:r>
                                </m:num>
                                <m:den>
                                  <m:r>
                                    <a:rPr lang="en-US" i="1"/>
                                    <m:t>3</m:t>
                                  </m:r>
                                </m:den>
                              </m:f>
                            </m:e>
                          </m:eqArr>
                        </m:e>
                      </m:d>
                    </m:oMath>
                  </m:oMathPara>
                </a14:m>
                <a:endParaRPr lang="ru-RU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a:rPr lang="ru-RU" b="0" i="0" smtClean="0">
                            <a:latin typeface="Cambria Math"/>
                          </a:rPr>
                          <m:t>                              </m:t>
                        </m:r>
                        <m:r>
                          <m:rPr>
                            <m:sty m:val="p"/>
                          </m:rPr>
                          <a:rPr lang="en-US"/>
                          <m:t>x</m:t>
                        </m:r>
                      </m:e>
                      <m:sub>
                        <m:r>
                          <a:rPr lang="ru-RU"/>
                          <m:t>1</m:t>
                        </m:r>
                      </m:sub>
                    </m:sSub>
                    <m:r>
                      <a:rPr lang="ru-RU"/>
                      <m:t>=</m:t>
                    </m:r>
                    <m:r>
                      <a:rPr lang="ru-RU" i="1"/>
                      <m:t>−</m:t>
                    </m:r>
                    <m:f>
                      <m:fPr>
                        <m:ctrlPr>
                          <a:rPr lang="ru-RU" i="1"/>
                        </m:ctrlPr>
                      </m:fPr>
                      <m:num>
                        <m:r>
                          <a:rPr lang="ru-RU"/>
                          <m:t>7</m:t>
                        </m:r>
                      </m:num>
                      <m:den>
                        <m:r>
                          <a:rPr lang="ru-RU"/>
                          <m:t>3</m:t>
                        </m:r>
                      </m:den>
                    </m:f>
                    <m:sSub>
                      <m:sSubPr>
                        <m:ctrlPr>
                          <a:rPr lang="ru-RU" i="1"/>
                        </m:ctrlPr>
                      </m:sSubPr>
                      <m:e>
                        <m:r>
                          <a:rPr lang="ru-RU"/>
                          <m:t>,  </m:t>
                        </m:r>
                        <m:r>
                          <m:rPr>
                            <m:sty m:val="p"/>
                          </m:rPr>
                          <a:rPr lang="en-US"/>
                          <m:t>x</m:t>
                        </m:r>
                      </m:e>
                      <m:sub>
                        <m:r>
                          <a:rPr lang="ru-RU"/>
                          <m:t>2</m:t>
                        </m:r>
                      </m:sub>
                    </m:sSub>
                    <m:r>
                      <a:rPr lang="ru-RU"/>
                      <m:t>=1</m:t>
                    </m:r>
                  </m:oMath>
                </a14:m>
                <a:r>
                  <a:rPr lang="ru-RU" dirty="0"/>
                  <a:t>.</a:t>
                </a:r>
              </a:p>
            </p:txBody>
          </p:sp>
        </mc:Choice>
        <mc:Fallback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4307" y="1750946"/>
                <a:ext cx="4572000" cy="2969916"/>
              </a:xfrm>
              <a:prstGeom prst="rect">
                <a:avLst/>
              </a:prstGeom>
              <a:blipFill rotWithShape="1">
                <a:blip r:embed="rId3"/>
                <a:stretch>
                  <a:fillRect l="-1067" t="-1027" b="-41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16761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-29129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640179" y="601617"/>
            <a:ext cx="63947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Способ </a:t>
            </a:r>
            <a:r>
              <a:rPr lang="ru-RU" b="1" i="1" dirty="0" smtClean="0">
                <a:solidFill>
                  <a:srgbClr val="FF0000"/>
                </a:solidFill>
              </a:rPr>
              <a:t>5. </a:t>
            </a:r>
            <a:r>
              <a:rPr lang="ru-RU" b="1" i="1" dirty="0" smtClean="0"/>
              <a:t>Разложение на множители способом группировки.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Прямоугольник 3"/>
              <p:cNvSpPr/>
              <p:nvPr/>
            </p:nvSpPr>
            <p:spPr>
              <a:xfrm>
                <a:off x="2818562" y="1529383"/>
                <a:ext cx="4572000" cy="200830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r>
                  <a:rPr lang="ru-RU" dirty="0" smtClean="0"/>
                  <a:t>Пример 5</a:t>
                </a:r>
                <a:r>
                  <a:rPr lang="ru-RU" dirty="0"/>
                  <a:t>:</a:t>
                </a:r>
                <a14:m>
                  <m:oMath xmlns:m="http://schemas.openxmlformats.org/officeDocument/2006/math">
                    <m:r>
                      <a:rPr lang="ru-RU" i="1"/>
                      <m:t> </m:t>
                    </m:r>
                  </m:oMath>
                </a14:m>
                <a:endParaRPr lang="ru-RU" i="1" dirty="0" smtClean="0"/>
              </a:p>
              <a:p>
                <a14:m>
                  <m:oMath xmlns:m="http://schemas.openxmlformats.org/officeDocument/2006/math">
                    <m:r>
                      <a:rPr lang="ru-RU"/>
                      <m:t>3</m:t>
                    </m:r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/>
                          <m:t>x</m:t>
                        </m:r>
                      </m:e>
                      <m:sup>
                        <m:r>
                          <a:rPr lang="ru-RU"/>
                          <m:t>2</m:t>
                        </m:r>
                      </m:sup>
                    </m:sSup>
                    <m:r>
                      <a:rPr lang="ru-RU"/>
                      <m:t>+4</m:t>
                    </m:r>
                    <m:r>
                      <m:rPr>
                        <m:sty m:val="p"/>
                      </m:rPr>
                      <a:rPr lang="en-US"/>
                      <m:t>x</m:t>
                    </m:r>
                    <m:r>
                      <a:rPr lang="ru-RU" i="1"/>
                      <m:t>−</m:t>
                    </m:r>
                    <m:r>
                      <a:rPr lang="ru-RU"/>
                      <m:t>7=0</m:t>
                    </m:r>
                  </m:oMath>
                </a14:m>
                <a:r>
                  <a:rPr lang="ru-RU" dirty="0"/>
                  <a:t>,</a:t>
                </a:r>
              </a:p>
              <a:p>
                <a14:m>
                  <m:oMath xmlns:m="http://schemas.openxmlformats.org/officeDocument/2006/math">
                    <m:r>
                      <a:rPr lang="ru-RU"/>
                      <m:t>3</m:t>
                    </m:r>
                    <m:sSup>
                      <m:sSupPr>
                        <m:ctrlPr>
                          <a:rPr lang="ru-RU" i="1"/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/>
                          <m:t>x</m:t>
                        </m:r>
                      </m:e>
                      <m:sup>
                        <m:r>
                          <a:rPr lang="ru-RU"/>
                          <m:t>2</m:t>
                        </m:r>
                      </m:sup>
                    </m:sSup>
                    <m:r>
                      <a:rPr lang="ru-RU"/>
                      <m:t>+7</m:t>
                    </m:r>
                    <m:r>
                      <m:rPr>
                        <m:sty m:val="p"/>
                      </m:rPr>
                      <a:rPr lang="en-US"/>
                      <m:t>x</m:t>
                    </m:r>
                    <m:r>
                      <a:rPr lang="ru-RU" i="1"/>
                      <m:t>−</m:t>
                    </m:r>
                    <m:r>
                      <a:rPr lang="ru-RU"/>
                      <m:t>3</m:t>
                    </m:r>
                    <m:r>
                      <m:rPr>
                        <m:sty m:val="p"/>
                      </m:rPr>
                      <a:rPr lang="en-US"/>
                      <m:t>x</m:t>
                    </m:r>
                    <m:r>
                      <a:rPr lang="ru-RU" i="1"/>
                      <m:t>−</m:t>
                    </m:r>
                    <m:r>
                      <a:rPr lang="ru-RU"/>
                      <m:t>7=0</m:t>
                    </m:r>
                  </m:oMath>
                </a14:m>
                <a:r>
                  <a:rPr lang="ru-RU" dirty="0"/>
                  <a:t>,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ru-RU"/>
                      <m:t>x</m:t>
                    </m:r>
                    <m:d>
                      <m:dPr>
                        <m:ctrlPr>
                          <a:rPr lang="ru-RU" i="1"/>
                        </m:ctrlPr>
                      </m:dPr>
                      <m:e>
                        <m:r>
                          <a:rPr lang="ru-RU"/>
                          <m:t>3</m:t>
                        </m:r>
                        <m:r>
                          <m:rPr>
                            <m:sty m:val="p"/>
                          </m:rPr>
                          <a:rPr lang="ru-RU"/>
                          <m:t>x</m:t>
                        </m:r>
                        <m:r>
                          <a:rPr lang="ru-RU"/>
                          <m:t>+7</m:t>
                        </m:r>
                      </m:e>
                    </m:d>
                    <m:r>
                      <a:rPr lang="ru-RU" i="1"/>
                      <m:t>−</m:t>
                    </m:r>
                    <m:r>
                      <a:rPr lang="ru-RU"/>
                      <m:t>(3</m:t>
                    </m:r>
                    <m:r>
                      <m:rPr>
                        <m:sty m:val="p"/>
                      </m:rPr>
                      <a:rPr lang="ru-RU"/>
                      <m:t>x</m:t>
                    </m:r>
                    <m:r>
                      <a:rPr lang="ru-RU"/>
                      <m:t>+7)=0</m:t>
                    </m:r>
                  </m:oMath>
                </a14:m>
                <a:r>
                  <a:rPr lang="ru-RU" dirty="0"/>
                  <a:t>,</a:t>
                </a:r>
              </a:p>
              <a:p>
                <a14:m>
                  <m:oMath xmlns:m="http://schemas.openxmlformats.org/officeDocument/2006/math">
                    <m:r>
                      <a:rPr lang="ru-RU"/>
                      <m:t>(3</m:t>
                    </m:r>
                    <m:r>
                      <m:rPr>
                        <m:sty m:val="p"/>
                      </m:rPr>
                      <a:rPr lang="ru-RU"/>
                      <m:t>x</m:t>
                    </m:r>
                    <m:r>
                      <a:rPr lang="ru-RU"/>
                      <m:t>+7)(</m:t>
                    </m:r>
                    <m:r>
                      <m:rPr>
                        <m:sty m:val="p"/>
                      </m:rPr>
                      <a:rPr lang="ru-RU"/>
                      <m:t>x</m:t>
                    </m:r>
                    <m:r>
                      <a:rPr lang="ru-RU" i="1"/>
                      <m:t>−</m:t>
                    </m:r>
                    <m:r>
                      <a:rPr lang="ru-RU"/>
                      <m:t>1)=0</m:t>
                    </m:r>
                  </m:oMath>
                </a14:m>
                <a:r>
                  <a:rPr lang="ru-RU" dirty="0"/>
                  <a:t>,</a:t>
                </a:r>
              </a:p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i="1"/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/>
                            <m:t>x</m:t>
                          </m:r>
                        </m:e>
                        <m:sub>
                          <m:r>
                            <a:rPr lang="ru-RU"/>
                            <m:t>1</m:t>
                          </m:r>
                        </m:sub>
                      </m:sSub>
                      <m:r>
                        <a:rPr lang="ru-RU"/>
                        <m:t>=</m:t>
                      </m:r>
                      <m:r>
                        <a:rPr lang="ru-RU" i="1"/>
                        <m:t>−</m:t>
                      </m:r>
                      <m:f>
                        <m:fPr>
                          <m:ctrlPr>
                            <a:rPr lang="ru-RU" i="1"/>
                          </m:ctrlPr>
                        </m:fPr>
                        <m:num>
                          <m:r>
                            <a:rPr lang="ru-RU"/>
                            <m:t>7</m:t>
                          </m:r>
                        </m:num>
                        <m:den>
                          <m:r>
                            <a:rPr lang="ru-RU"/>
                            <m:t>3</m:t>
                          </m:r>
                        </m:den>
                      </m:f>
                      <m:sSub>
                        <m:sSubPr>
                          <m:ctrlPr>
                            <a:rPr lang="ru-RU" i="1"/>
                          </m:ctrlPr>
                        </m:sSubPr>
                        <m:e>
                          <m:r>
                            <a:rPr lang="en-US"/>
                            <m:t>, </m:t>
                          </m:r>
                          <m:r>
                            <m:rPr>
                              <m:sty m:val="p"/>
                            </m:rPr>
                            <a:rPr lang="en-US"/>
                            <m:t>x</m:t>
                          </m:r>
                        </m:e>
                        <m:sub>
                          <m:r>
                            <a:rPr lang="ru-RU"/>
                            <m:t>2</m:t>
                          </m:r>
                        </m:sub>
                      </m:sSub>
                      <m:r>
                        <a:rPr lang="ru-RU"/>
                        <m:t>=1.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8562" y="1529383"/>
                <a:ext cx="4572000" cy="2008307"/>
              </a:xfrm>
              <a:prstGeom prst="rect">
                <a:avLst/>
              </a:prstGeom>
              <a:blipFill rotWithShape="1">
                <a:blip r:embed="rId3"/>
                <a:stretch>
                  <a:fillRect l="-1067" t="-152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018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566</TotalTime>
  <Words>1187</Words>
  <Application>Microsoft Office PowerPoint</Application>
  <PresentationFormat>Экран (4:3)</PresentationFormat>
  <Paragraphs>118</Paragraphs>
  <Slides>13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RePack by Diakov</cp:lastModifiedBy>
  <cp:revision>104</cp:revision>
  <dcterms:created xsi:type="dcterms:W3CDTF">2013-11-19T05:52:05Z</dcterms:created>
  <dcterms:modified xsi:type="dcterms:W3CDTF">2021-02-17T17:26:39Z</dcterms:modified>
</cp:coreProperties>
</file>