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notesSlides/notesSlide8.xml" ContentType="application/vnd.openxmlformats-officedocument.presentationml.notesSlide+xml"/>
  <Override PartName="/ppt/tags/tag2.xml" ContentType="application/vnd.openxmlformats-officedocument.presentationml.tags+xml"/>
  <Override PartName="/ppt/notesSlides/notesSlide9.xml" ContentType="application/vnd.openxmlformats-officedocument.presentationml.notesSlide+xml"/>
  <Override PartName="/ppt/tags/tag3.xml" ContentType="application/vnd.openxmlformats-officedocument.presentationml.tags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305" r:id="rId2"/>
    <p:sldId id="260" r:id="rId3"/>
    <p:sldId id="277" r:id="rId4"/>
    <p:sldId id="306" r:id="rId5"/>
    <p:sldId id="282" r:id="rId6"/>
    <p:sldId id="283" r:id="rId7"/>
    <p:sldId id="301" r:id="rId8"/>
    <p:sldId id="302" r:id="rId9"/>
    <p:sldId id="285" r:id="rId10"/>
    <p:sldId id="299" r:id="rId11"/>
    <p:sldId id="307" r:id="rId12"/>
    <p:sldId id="308" r:id="rId13"/>
    <p:sldId id="309" r:id="rId14"/>
    <p:sldId id="310" r:id="rId15"/>
    <p:sldId id="292" r:id="rId16"/>
    <p:sldId id="311" r:id="rId17"/>
  </p:sldIdLst>
  <p:sldSz cx="9144000" cy="6858000" type="screen4x3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7" autoAdjust="0"/>
    <p:restoredTop sz="79533" autoAdjust="0"/>
  </p:normalViewPr>
  <p:slideViewPr>
    <p:cSldViewPr>
      <p:cViewPr varScale="1">
        <p:scale>
          <a:sx n="97" d="100"/>
          <a:sy n="97" d="100"/>
        </p:scale>
        <p:origin x="-19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dirty="0">
                <a:solidFill>
                  <a:srgbClr val="FF0000"/>
                </a:solidFill>
              </a:rPr>
              <a:t>соотношение планирования и деятельности в общем процессе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соотношение планирования и деятельности в общем процессе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FD3-495C-A71C-35475203CD8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FD3-495C-A71C-35475203CD8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FD3-495C-A71C-35475203CD8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FD3-495C-A71C-35475203CD8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2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2"/>
                <c:pt idx="0">
                  <c:v>планирование и анализ</c:v>
                </c:pt>
                <c:pt idx="1">
                  <c:v>деятельность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0.78600000000000003</c:v>
                </c:pt>
                <c:pt idx="1">
                  <c:v>0.214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672-49A9-82BD-1B2D9DB48A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21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9.2481419437246942E-2"/>
          <c:y val="0.9092257217847769"/>
          <c:w val="0.74406198506220622"/>
          <c:h val="6.69647544056992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dirty="0" smtClean="0">
                <a:solidFill>
                  <a:srgbClr val="FF0000"/>
                </a:solidFill>
              </a:rPr>
              <a:t>соотношение </a:t>
            </a:r>
            <a:r>
              <a:rPr lang="ru-RU" b="1" dirty="0">
                <a:solidFill>
                  <a:srgbClr val="FF0000"/>
                </a:solidFill>
              </a:rPr>
              <a:t>планирования и деятельности в общем процессе 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соотншение планирования и деятельности в общем процессе 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4CF-46C9-A5AB-00B26EC0CCF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4CF-46C9-A5AB-00B26EC0CCF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4CF-46C9-A5AB-00B26EC0CCF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64CF-46C9-A5AB-00B26EC0CCFC}"/>
              </c:ext>
            </c:extLst>
          </c:dPt>
          <c:dLbls>
            <c:dLbl>
              <c:idx val="0"/>
              <c:layout>
                <c:manualLayout>
                  <c:x val="-0.22473937388234849"/>
                  <c:y val="-3.41305549695998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64CF-46C9-A5AB-00B26EC0CCFC}"/>
                </c:ext>
              </c:extLst>
            </c:dLbl>
            <c:dLbl>
              <c:idx val="1"/>
              <c:layout>
                <c:manualLayout>
                  <c:x val="0.21032394817215797"/>
                  <c:y val="-7.9924088876161476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64CF-46C9-A5AB-00B26EC0CCF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планирование и анализ</c:v>
                </c:pt>
                <c:pt idx="1">
                  <c:v>деятельность 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0.495</c:v>
                </c:pt>
                <c:pt idx="1">
                  <c:v>0.51500000000000001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31E-4AA4-A61B-240A38A7FC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12414733430644881"/>
          <c:y val="0.93044018347582635"/>
          <c:w val="0.75728398000998887"/>
          <c:h val="5.13147129520840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B4C739-F05B-4293-B9A8-9554AC5AEADD}" type="doc">
      <dgm:prSet loTypeId="urn:microsoft.com/office/officeart/2005/8/layout/pyramid1" loCatId="pyramid" qsTypeId="urn:microsoft.com/office/officeart/2005/8/quickstyle/3d2" qsCatId="3D" csTypeId="urn:microsoft.com/office/officeart/2005/8/colors/accent1_3" csCatId="accent1" phldr="1"/>
      <dgm:spPr/>
    </dgm:pt>
    <dgm:pt modelId="{3E156C22-469D-4557-899A-62FA5873AB6D}">
      <dgm:prSet phldrT="[Текст]"/>
      <dgm:spPr/>
      <dgm:t>
        <a:bodyPr/>
        <a:lstStyle/>
        <a:p>
          <a:r>
            <a:rPr lang="ru-RU" dirty="0" smtClean="0"/>
            <a:t>Федеральный уровень</a:t>
          </a:r>
          <a:endParaRPr lang="ru-RU" dirty="0"/>
        </a:p>
      </dgm:t>
    </dgm:pt>
    <dgm:pt modelId="{E38B9D46-C79E-4DB5-979E-5E12B753D8B1}" type="parTrans" cxnId="{84737562-440D-46FC-AC2A-2BE565B94E89}">
      <dgm:prSet/>
      <dgm:spPr/>
      <dgm:t>
        <a:bodyPr/>
        <a:lstStyle/>
        <a:p>
          <a:endParaRPr lang="ru-RU"/>
        </a:p>
      </dgm:t>
    </dgm:pt>
    <dgm:pt modelId="{0326061A-572B-4105-BF0C-EABCB368F635}" type="sibTrans" cxnId="{84737562-440D-46FC-AC2A-2BE565B94E89}">
      <dgm:prSet/>
      <dgm:spPr/>
      <dgm:t>
        <a:bodyPr/>
        <a:lstStyle/>
        <a:p>
          <a:endParaRPr lang="ru-RU"/>
        </a:p>
      </dgm:t>
    </dgm:pt>
    <dgm:pt modelId="{46B87C55-FB7E-4484-A42D-FD1AD7E677B6}">
      <dgm:prSet phldrT="[Текст]"/>
      <dgm:spPr/>
      <dgm:t>
        <a:bodyPr/>
        <a:lstStyle/>
        <a:p>
          <a:r>
            <a:rPr lang="ru-RU" dirty="0" smtClean="0"/>
            <a:t>Региональный уровень</a:t>
          </a:r>
          <a:endParaRPr lang="ru-RU" dirty="0"/>
        </a:p>
      </dgm:t>
    </dgm:pt>
    <dgm:pt modelId="{CABECE8B-A24E-47EE-9A74-4C3CB44B4AEC}" type="parTrans" cxnId="{4057BBEF-CD47-4B6F-8326-EF1B3DB55AA8}">
      <dgm:prSet/>
      <dgm:spPr/>
      <dgm:t>
        <a:bodyPr/>
        <a:lstStyle/>
        <a:p>
          <a:endParaRPr lang="ru-RU"/>
        </a:p>
      </dgm:t>
    </dgm:pt>
    <dgm:pt modelId="{34D6922C-F663-4448-8D0D-9CB610B2C1EC}" type="sibTrans" cxnId="{4057BBEF-CD47-4B6F-8326-EF1B3DB55AA8}">
      <dgm:prSet/>
      <dgm:spPr/>
      <dgm:t>
        <a:bodyPr/>
        <a:lstStyle/>
        <a:p>
          <a:endParaRPr lang="ru-RU"/>
        </a:p>
      </dgm:t>
    </dgm:pt>
    <dgm:pt modelId="{1AC21790-A7D4-4B5B-8678-A491427AA4CE}">
      <dgm:prSet phldrT="[Текст]"/>
      <dgm:spPr/>
      <dgm:t>
        <a:bodyPr/>
        <a:lstStyle/>
        <a:p>
          <a:endParaRPr lang="en-US" dirty="0" smtClean="0"/>
        </a:p>
        <a:p>
          <a:endParaRPr lang="en-US" dirty="0" smtClean="0"/>
        </a:p>
        <a:p>
          <a:r>
            <a:rPr lang="ru-RU" dirty="0" smtClean="0"/>
            <a:t>Уровень ОУ</a:t>
          </a:r>
          <a:endParaRPr lang="ru-RU" dirty="0"/>
        </a:p>
      </dgm:t>
    </dgm:pt>
    <dgm:pt modelId="{A7D78A86-E780-4A60-942C-55FF3C84AE43}" type="parTrans" cxnId="{A978AF10-4105-4819-ADCE-BD2F58CA36E4}">
      <dgm:prSet/>
      <dgm:spPr/>
      <dgm:t>
        <a:bodyPr/>
        <a:lstStyle/>
        <a:p>
          <a:endParaRPr lang="ru-RU"/>
        </a:p>
      </dgm:t>
    </dgm:pt>
    <dgm:pt modelId="{6B384FF9-A1CF-4D80-848B-FC401E74DA53}" type="sibTrans" cxnId="{A978AF10-4105-4819-ADCE-BD2F58CA36E4}">
      <dgm:prSet/>
      <dgm:spPr/>
      <dgm:t>
        <a:bodyPr/>
        <a:lstStyle/>
        <a:p>
          <a:endParaRPr lang="ru-RU"/>
        </a:p>
      </dgm:t>
    </dgm:pt>
    <dgm:pt modelId="{080FD20E-F521-497B-B720-93C564263A78}" type="pres">
      <dgm:prSet presAssocID="{9BB4C739-F05B-4293-B9A8-9554AC5AEADD}" presName="Name0" presStyleCnt="0">
        <dgm:presLayoutVars>
          <dgm:dir/>
          <dgm:animLvl val="lvl"/>
          <dgm:resizeHandles val="exact"/>
        </dgm:presLayoutVars>
      </dgm:prSet>
      <dgm:spPr/>
    </dgm:pt>
    <dgm:pt modelId="{19C0404D-2684-4970-A069-244B340E2469}" type="pres">
      <dgm:prSet presAssocID="{3E156C22-469D-4557-899A-62FA5873AB6D}" presName="Name8" presStyleCnt="0"/>
      <dgm:spPr/>
    </dgm:pt>
    <dgm:pt modelId="{D808C9AB-3061-44F8-BCAE-034F87645264}" type="pres">
      <dgm:prSet presAssocID="{3E156C22-469D-4557-899A-62FA5873AB6D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D2F404-14B1-4EA8-9CAD-398629E735F4}" type="pres">
      <dgm:prSet presAssocID="{3E156C22-469D-4557-899A-62FA5873AB6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7CAA55-5651-47E5-9A3C-0A6A3D425F40}" type="pres">
      <dgm:prSet presAssocID="{46B87C55-FB7E-4484-A42D-FD1AD7E677B6}" presName="Name8" presStyleCnt="0"/>
      <dgm:spPr/>
    </dgm:pt>
    <dgm:pt modelId="{1C8D388A-0A92-4824-8690-EAD1BC6F705B}" type="pres">
      <dgm:prSet presAssocID="{46B87C55-FB7E-4484-A42D-FD1AD7E677B6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3B2DFF-5FF2-48E0-AF13-49FEFA29B2C3}" type="pres">
      <dgm:prSet presAssocID="{46B87C55-FB7E-4484-A42D-FD1AD7E677B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0A1C9D-4030-474B-91E1-268CBA82622C}" type="pres">
      <dgm:prSet presAssocID="{1AC21790-A7D4-4B5B-8678-A491427AA4CE}" presName="Name8" presStyleCnt="0"/>
      <dgm:spPr/>
    </dgm:pt>
    <dgm:pt modelId="{F8D17BC6-6A3E-41E9-8009-70624EF64770}" type="pres">
      <dgm:prSet presAssocID="{1AC21790-A7D4-4B5B-8678-A491427AA4CE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895C1D-6C25-4E35-BFDE-1888C630524B}" type="pres">
      <dgm:prSet presAssocID="{1AC21790-A7D4-4B5B-8678-A491427AA4C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E563404-EF9A-48DF-89DF-4CBDEA78817D}" type="presOf" srcId="{1AC21790-A7D4-4B5B-8678-A491427AA4CE}" destId="{F8D17BC6-6A3E-41E9-8009-70624EF64770}" srcOrd="0" destOrd="0" presId="urn:microsoft.com/office/officeart/2005/8/layout/pyramid1"/>
    <dgm:cxn modelId="{E612F163-3A3F-44D1-BBDC-4800F779D219}" type="presOf" srcId="{3E156C22-469D-4557-899A-62FA5873AB6D}" destId="{F0D2F404-14B1-4EA8-9CAD-398629E735F4}" srcOrd="1" destOrd="0" presId="urn:microsoft.com/office/officeart/2005/8/layout/pyramid1"/>
    <dgm:cxn modelId="{1A34E99F-764E-4A26-8983-6BE761C2330A}" type="presOf" srcId="{46B87C55-FB7E-4484-A42D-FD1AD7E677B6}" destId="{3A3B2DFF-5FF2-48E0-AF13-49FEFA29B2C3}" srcOrd="1" destOrd="0" presId="urn:microsoft.com/office/officeart/2005/8/layout/pyramid1"/>
    <dgm:cxn modelId="{4057BBEF-CD47-4B6F-8326-EF1B3DB55AA8}" srcId="{9BB4C739-F05B-4293-B9A8-9554AC5AEADD}" destId="{46B87C55-FB7E-4484-A42D-FD1AD7E677B6}" srcOrd="1" destOrd="0" parTransId="{CABECE8B-A24E-47EE-9A74-4C3CB44B4AEC}" sibTransId="{34D6922C-F663-4448-8D0D-9CB610B2C1EC}"/>
    <dgm:cxn modelId="{12D5C401-B823-435C-96C2-BED4E279D8B1}" type="presOf" srcId="{9BB4C739-F05B-4293-B9A8-9554AC5AEADD}" destId="{080FD20E-F521-497B-B720-93C564263A78}" srcOrd="0" destOrd="0" presId="urn:microsoft.com/office/officeart/2005/8/layout/pyramid1"/>
    <dgm:cxn modelId="{84737562-440D-46FC-AC2A-2BE565B94E89}" srcId="{9BB4C739-F05B-4293-B9A8-9554AC5AEADD}" destId="{3E156C22-469D-4557-899A-62FA5873AB6D}" srcOrd="0" destOrd="0" parTransId="{E38B9D46-C79E-4DB5-979E-5E12B753D8B1}" sibTransId="{0326061A-572B-4105-BF0C-EABCB368F635}"/>
    <dgm:cxn modelId="{A978AF10-4105-4819-ADCE-BD2F58CA36E4}" srcId="{9BB4C739-F05B-4293-B9A8-9554AC5AEADD}" destId="{1AC21790-A7D4-4B5B-8678-A491427AA4CE}" srcOrd="2" destOrd="0" parTransId="{A7D78A86-E780-4A60-942C-55FF3C84AE43}" sibTransId="{6B384FF9-A1CF-4D80-848B-FC401E74DA53}"/>
    <dgm:cxn modelId="{B303D131-BD09-4BEE-8EF0-8863E0A42492}" type="presOf" srcId="{46B87C55-FB7E-4484-A42D-FD1AD7E677B6}" destId="{1C8D388A-0A92-4824-8690-EAD1BC6F705B}" srcOrd="0" destOrd="0" presId="urn:microsoft.com/office/officeart/2005/8/layout/pyramid1"/>
    <dgm:cxn modelId="{08B3CF6B-A3A1-4241-9A6E-205BD9F7B262}" type="presOf" srcId="{3E156C22-469D-4557-899A-62FA5873AB6D}" destId="{D808C9AB-3061-44F8-BCAE-034F87645264}" srcOrd="0" destOrd="0" presId="urn:microsoft.com/office/officeart/2005/8/layout/pyramid1"/>
    <dgm:cxn modelId="{FCB36B5E-6884-4B90-BA7C-1A509A7D06E3}" type="presOf" srcId="{1AC21790-A7D4-4B5B-8678-A491427AA4CE}" destId="{8B895C1D-6C25-4E35-BFDE-1888C630524B}" srcOrd="1" destOrd="0" presId="urn:microsoft.com/office/officeart/2005/8/layout/pyramid1"/>
    <dgm:cxn modelId="{3A5A2E01-572B-49C7-90D5-2A2E39E0C0FC}" type="presParOf" srcId="{080FD20E-F521-497B-B720-93C564263A78}" destId="{19C0404D-2684-4970-A069-244B340E2469}" srcOrd="0" destOrd="0" presId="urn:microsoft.com/office/officeart/2005/8/layout/pyramid1"/>
    <dgm:cxn modelId="{5A3633D8-8454-47EB-A9AF-C80278F0E4F7}" type="presParOf" srcId="{19C0404D-2684-4970-A069-244B340E2469}" destId="{D808C9AB-3061-44F8-BCAE-034F87645264}" srcOrd="0" destOrd="0" presId="urn:microsoft.com/office/officeart/2005/8/layout/pyramid1"/>
    <dgm:cxn modelId="{FDD88847-75CB-4DB9-839D-5DDE680930BC}" type="presParOf" srcId="{19C0404D-2684-4970-A069-244B340E2469}" destId="{F0D2F404-14B1-4EA8-9CAD-398629E735F4}" srcOrd="1" destOrd="0" presId="urn:microsoft.com/office/officeart/2005/8/layout/pyramid1"/>
    <dgm:cxn modelId="{9D10F2ED-A3C1-47DE-96C2-E99368073F13}" type="presParOf" srcId="{080FD20E-F521-497B-B720-93C564263A78}" destId="{107CAA55-5651-47E5-9A3C-0A6A3D425F40}" srcOrd="1" destOrd="0" presId="urn:microsoft.com/office/officeart/2005/8/layout/pyramid1"/>
    <dgm:cxn modelId="{B56FBEB4-7AFD-41B3-9AA2-9EB914B5D358}" type="presParOf" srcId="{107CAA55-5651-47E5-9A3C-0A6A3D425F40}" destId="{1C8D388A-0A92-4824-8690-EAD1BC6F705B}" srcOrd="0" destOrd="0" presId="urn:microsoft.com/office/officeart/2005/8/layout/pyramid1"/>
    <dgm:cxn modelId="{17B27FD9-96AB-430E-BDCF-A45FD40F0D71}" type="presParOf" srcId="{107CAA55-5651-47E5-9A3C-0A6A3D425F40}" destId="{3A3B2DFF-5FF2-48E0-AF13-49FEFA29B2C3}" srcOrd="1" destOrd="0" presId="urn:microsoft.com/office/officeart/2005/8/layout/pyramid1"/>
    <dgm:cxn modelId="{148C4823-50F7-4473-9159-7FC51C5BC804}" type="presParOf" srcId="{080FD20E-F521-497B-B720-93C564263A78}" destId="{840A1C9D-4030-474B-91E1-268CBA82622C}" srcOrd="2" destOrd="0" presId="urn:microsoft.com/office/officeart/2005/8/layout/pyramid1"/>
    <dgm:cxn modelId="{E2FB0275-6909-4076-9E45-101DCFDE90D0}" type="presParOf" srcId="{840A1C9D-4030-474B-91E1-268CBA82622C}" destId="{F8D17BC6-6A3E-41E9-8009-70624EF64770}" srcOrd="0" destOrd="0" presId="urn:microsoft.com/office/officeart/2005/8/layout/pyramid1"/>
    <dgm:cxn modelId="{9FC42523-AD36-47C7-B039-1BB963125C15}" type="presParOf" srcId="{840A1C9D-4030-474B-91E1-268CBA82622C}" destId="{8B895C1D-6C25-4E35-BFDE-1888C630524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08C9AB-3061-44F8-BCAE-034F87645264}">
      <dsp:nvSpPr>
        <dsp:cNvPr id="0" name=""/>
        <dsp:cNvSpPr/>
      </dsp:nvSpPr>
      <dsp:spPr>
        <a:xfrm>
          <a:off x="1368151" y="0"/>
          <a:ext cx="1368152" cy="1464162"/>
        </a:xfrm>
        <a:prstGeom prst="trapezoid">
          <a:avLst>
            <a:gd name="adj" fmla="val 5000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Федеральный уровень</a:t>
          </a:r>
          <a:endParaRPr lang="ru-RU" sz="1700" kern="1200" dirty="0"/>
        </a:p>
      </dsp:txBody>
      <dsp:txXfrm>
        <a:off x="1368151" y="0"/>
        <a:ext cx="1368152" cy="1464162"/>
      </dsp:txXfrm>
    </dsp:sp>
    <dsp:sp modelId="{1C8D388A-0A92-4824-8690-EAD1BC6F705B}">
      <dsp:nvSpPr>
        <dsp:cNvPr id="0" name=""/>
        <dsp:cNvSpPr/>
      </dsp:nvSpPr>
      <dsp:spPr>
        <a:xfrm>
          <a:off x="684075" y="1464162"/>
          <a:ext cx="2736304" cy="1464162"/>
        </a:xfrm>
        <a:prstGeom prst="trapezoid">
          <a:avLst>
            <a:gd name="adj" fmla="val 46721"/>
          </a:avLst>
        </a:prstGeom>
        <a:gradFill rotWithShape="0">
          <a:gsLst>
            <a:gs pos="0">
              <a:schemeClr val="accent1">
                <a:shade val="80000"/>
                <a:hueOff val="153123"/>
                <a:satOff val="-2196"/>
                <a:lumOff val="12807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153123"/>
                <a:satOff val="-2196"/>
                <a:lumOff val="12807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153123"/>
                <a:satOff val="-2196"/>
                <a:lumOff val="1280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Региональный уровень</a:t>
          </a:r>
          <a:endParaRPr lang="ru-RU" sz="1700" kern="1200" dirty="0"/>
        </a:p>
      </dsp:txBody>
      <dsp:txXfrm>
        <a:off x="1162929" y="1464162"/>
        <a:ext cx="1778597" cy="1464162"/>
      </dsp:txXfrm>
    </dsp:sp>
    <dsp:sp modelId="{F8D17BC6-6A3E-41E9-8009-70624EF64770}">
      <dsp:nvSpPr>
        <dsp:cNvPr id="0" name=""/>
        <dsp:cNvSpPr/>
      </dsp:nvSpPr>
      <dsp:spPr>
        <a:xfrm>
          <a:off x="0" y="2928325"/>
          <a:ext cx="4104456" cy="1464162"/>
        </a:xfrm>
        <a:prstGeom prst="trapezoid">
          <a:avLst>
            <a:gd name="adj" fmla="val 46721"/>
          </a:avLst>
        </a:prstGeom>
        <a:gradFill rotWithShape="0">
          <a:gsLst>
            <a:gs pos="0">
              <a:schemeClr val="accent1">
                <a:shade val="80000"/>
                <a:hueOff val="306246"/>
                <a:satOff val="-4392"/>
                <a:lumOff val="25615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306246"/>
                <a:satOff val="-4392"/>
                <a:lumOff val="25615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306246"/>
                <a:satOff val="-4392"/>
                <a:lumOff val="256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Уровень ОУ</a:t>
          </a:r>
          <a:endParaRPr lang="ru-RU" sz="1700" kern="1200" dirty="0"/>
        </a:p>
      </dsp:txBody>
      <dsp:txXfrm>
        <a:off x="718279" y="2928325"/>
        <a:ext cx="2667896" cy="14641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63E80-F3C1-40E1-ADE6-7667B802929F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D8501-3B49-49BD-834F-769B3A01D1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872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7D8501-3B49-49BD-834F-769B3A01D1A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2786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7D8501-3B49-49BD-834F-769B3A01D1A3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852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7D8501-3B49-49BD-834F-769B3A01D1A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867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7D8501-3B49-49BD-834F-769B3A01D1A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6570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7D8501-3B49-49BD-834F-769B3A01D1A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2799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7D8501-3B49-49BD-834F-769B3A01D1A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2799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7D8501-3B49-49BD-834F-769B3A01D1A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2799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7D8501-3B49-49BD-834F-769B3A01D1A3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2428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7D8501-3B49-49BD-834F-769B3A01D1A3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1273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7D8501-3B49-49BD-834F-769B3A01D1A3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852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3154-E84C-41DF-B5DA-EC6BBDAF4A27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411B-D92D-4D4A-AE7C-DA3B657800A4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F3428-DA13-4CD4-A0C1-213CC02A17F0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B6EF6-91A9-45D4-90F2-6D7F1684EEAD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FB03-7E63-4E96-8E71-64D8AAAA05E5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0540-5065-4154-B575-25F045956217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19B64-BEA0-4646-B2DC-9848AD041FF0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4C0B-81BA-44B0-9873-B784BFDAA5C9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93CF4-D6E8-4C91-A0C2-281C5183E81D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BA916-F477-4046-8D7F-52FEE71D902C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FF46-2893-462E-B2F1-225924908D8D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3BC51-48CD-4653-BB47-5F4125556576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emf"/><Relationship Id="rId11" Type="http://schemas.openxmlformats.org/officeDocument/2006/relationships/image" Target="../media/image17.jpeg"/><Relationship Id="rId5" Type="http://schemas.openxmlformats.org/officeDocument/2006/relationships/oleObject" Target="../embeddings/oleObject1.bin"/><Relationship Id="rId10" Type="http://schemas.openxmlformats.org/officeDocument/2006/relationships/image" Target="../media/image16.jpe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emf"/><Relationship Id="rId11" Type="http://schemas.openxmlformats.org/officeDocument/2006/relationships/image" Target="../media/image24.jpe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23.jpeg"/><Relationship Id="rId4" Type="http://schemas.openxmlformats.org/officeDocument/2006/relationships/notesSlide" Target="../notesSlides/notesSlide9.xml"/><Relationship Id="rId9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6.jpeg"/><Relationship Id="rId2" Type="http://schemas.openxmlformats.org/officeDocument/2006/relationships/tags" Target="../tags/tag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emf"/><Relationship Id="rId11" Type="http://schemas.openxmlformats.org/officeDocument/2006/relationships/image" Target="../media/image16.jpeg"/><Relationship Id="rId5" Type="http://schemas.openxmlformats.org/officeDocument/2006/relationships/oleObject" Target="../embeddings/oleObject3.bin"/><Relationship Id="rId10" Type="http://schemas.openxmlformats.org/officeDocument/2006/relationships/image" Target="../media/image28.jpeg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878" y="1600200"/>
            <a:ext cx="5214243" cy="4525963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339751" y="2348880"/>
            <a:ext cx="446449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Кейс</a:t>
            </a:r>
            <a:r>
              <a:rPr lang="en-US" sz="2800" b="1" dirty="0"/>
              <a:t> </a:t>
            </a:r>
            <a:r>
              <a:rPr lang="ru-RU" sz="2800" b="1" dirty="0"/>
              <a:t>проекта </a:t>
            </a:r>
          </a:p>
          <a:p>
            <a:pPr algn="ctr"/>
            <a:r>
              <a:rPr lang="ru-RU" b="1" dirty="0"/>
              <a:t>«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Внедрении навигации безопасности в групповом помещении»</a:t>
            </a:r>
            <a:endParaRPr lang="ru-RU" b="1" dirty="0"/>
          </a:p>
          <a:p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770200" y="5373216"/>
            <a:ext cx="37849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МБДОУ д</a:t>
            </a:r>
            <a:r>
              <a:rPr lang="en-US" sz="1600" dirty="0" smtClean="0"/>
              <a:t>/</a:t>
            </a:r>
            <a:r>
              <a:rPr lang="ru-RU" sz="1600" dirty="0" smtClean="0"/>
              <a:t>с №76 «</a:t>
            </a:r>
            <a:r>
              <a:rPr lang="ru-RU" sz="1600" dirty="0" err="1" smtClean="0"/>
              <a:t>Везелица</a:t>
            </a:r>
            <a:r>
              <a:rPr lang="ru-RU" sz="1600" dirty="0" smtClean="0"/>
              <a:t>», г. Белгород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23394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6891" y="3141471"/>
            <a:ext cx="585267" cy="40237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46366"/>
            <a:ext cx="8370533" cy="1274174"/>
          </a:xfrm>
          <a:prstGeom prst="rect">
            <a:avLst/>
          </a:prstGeom>
        </p:spPr>
      </p:pic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1907704" y="1031875"/>
            <a:ext cx="5459290" cy="33655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400" dirty="0" smtClean="0"/>
              <a:t>Карта текущего состояния</a:t>
            </a:r>
            <a:endParaRPr lang="ru-RU" sz="2400" dirty="0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6158" y="5733256"/>
            <a:ext cx="2020298" cy="942449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3100304" y="3861185"/>
            <a:ext cx="503237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dirty="0" smtClean="0">
                <a:solidFill>
                  <a:prstClr val="black"/>
                </a:solidFill>
                <a:cs typeface="Arial" charset="0"/>
              </a:rPr>
              <a:t>1-3 </a:t>
            </a:r>
            <a:r>
              <a:rPr lang="ru-RU" sz="1000" dirty="0">
                <a:solidFill>
                  <a:prstClr val="black"/>
                </a:solidFill>
                <a:cs typeface="Arial" charset="0"/>
              </a:rPr>
              <a:t>мин.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359191" y="5835148"/>
            <a:ext cx="2675336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b="1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Экономия: 58 мин.</a:t>
            </a:r>
          </a:p>
          <a:p>
            <a:pPr algn="ctr"/>
            <a:r>
              <a:rPr lang="ru-RU" sz="1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ВВП: 110 мин</a:t>
            </a:r>
          </a:p>
          <a:p>
            <a:pPr algn="ctr"/>
            <a:r>
              <a:rPr lang="ru-RU" sz="1400" b="1" cap="none" spc="0" dirty="0" err="1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Кэф</a:t>
            </a:r>
            <a:r>
              <a:rPr lang="ru-RU" sz="1400" b="1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.:  63%</a:t>
            </a:r>
            <a:endParaRPr lang="ru-RU" sz="14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123233"/>
              </p:ext>
            </p:extLst>
          </p:nvPr>
        </p:nvGraphicFramePr>
        <p:xfrm>
          <a:off x="827584" y="2460958"/>
          <a:ext cx="1393825" cy="3124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70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679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03459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воспитатель</a:t>
                      </a:r>
                      <a:endParaRPr lang="ru-RU" sz="1400" dirty="0"/>
                    </a:p>
                  </a:txBody>
                  <a:tcPr marL="91474" marR="91474" marT="45719" marB="45719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374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</a:rPr>
                        <a:t>Нарисовали цветовые кодировки на траекторию открывания дверей</a:t>
                      </a:r>
                      <a:endParaRPr lang="ru-RU" altLang="ru-RU" sz="1800" b="1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74" marR="91474" marT="45719" marB="45719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7246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002060"/>
                          </a:solidFill>
                        </a:rPr>
                        <a:t>5-8 мин.</a:t>
                      </a:r>
                    </a:p>
                  </a:txBody>
                  <a:tcPr marL="91474" marR="91474" marT="45719" marB="45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 marL="91474" marR="91474" marT="45719" marB="45719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4341824"/>
              </p:ext>
            </p:extLst>
          </p:nvPr>
        </p:nvGraphicFramePr>
        <p:xfrm>
          <a:off x="2659425" y="2460958"/>
          <a:ext cx="1393825" cy="3124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70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679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03459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воспитатель</a:t>
                      </a:r>
                      <a:endParaRPr lang="ru-RU" sz="1400" dirty="0"/>
                    </a:p>
                  </a:txBody>
                  <a:tcPr marL="91474" marR="91474" marT="45719" marB="45719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374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Размещение на окнах картинок об опасности нахождения у открытого окна</a:t>
                      </a:r>
                      <a:endParaRPr lang="ru-RU" sz="12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74" marR="91474" marT="45719" marB="45719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7246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002060"/>
                          </a:solidFill>
                        </a:rPr>
                        <a:t>5-8 мин.</a:t>
                      </a:r>
                    </a:p>
                  </a:txBody>
                  <a:tcPr marL="91474" marR="91474" marT="45719" marB="45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 marL="91474" marR="91474" marT="45719" marB="45719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021257"/>
              </p:ext>
            </p:extLst>
          </p:nvPr>
        </p:nvGraphicFramePr>
        <p:xfrm>
          <a:off x="4566498" y="2460958"/>
          <a:ext cx="1393825" cy="3124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70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679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03459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воспитатель</a:t>
                      </a:r>
                      <a:endParaRPr lang="ru-RU" sz="1400" dirty="0"/>
                    </a:p>
                  </a:txBody>
                  <a:tcPr marL="91474" marR="91474" marT="45719" marB="45719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374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 на розетках знаков электробезопасности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74" marR="91474" marT="45719" marB="45719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7246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002060"/>
                          </a:solidFill>
                        </a:rPr>
                        <a:t>6-8 мин.</a:t>
                      </a:r>
                    </a:p>
                  </a:txBody>
                  <a:tcPr marL="91474" marR="91474" marT="45719" marB="45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</a:p>
                  </a:txBody>
                  <a:tcPr marL="91474" marR="91474" marT="45719" marB="45719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7925239"/>
              </p:ext>
            </p:extLst>
          </p:nvPr>
        </p:nvGraphicFramePr>
        <p:xfrm>
          <a:off x="6367383" y="2460958"/>
          <a:ext cx="1393825" cy="3124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70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679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03459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воспитатель</a:t>
                      </a:r>
                      <a:endParaRPr lang="ru-RU" sz="1400" dirty="0"/>
                    </a:p>
                  </a:txBody>
                  <a:tcPr marL="91474" marR="91474" marT="45719" marB="45719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374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</a:rPr>
                        <a:t>Сформировать культуру безопасного поведения в групповом помещении с помощью визуализации</a:t>
                      </a:r>
                      <a:endParaRPr lang="ru-RU" altLang="ru-RU" sz="1800" b="1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74" marR="91474" marT="45719" marB="45719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7246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002060"/>
                          </a:solidFill>
                        </a:rPr>
                        <a:t>5-8 мин.</a:t>
                      </a:r>
                    </a:p>
                  </a:txBody>
                  <a:tcPr marL="91474" marR="91474" marT="45719" marB="45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 marL="91474" marR="91474" marT="45719" marB="45719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22" name="Стрелка вправо 21"/>
          <p:cNvSpPr/>
          <p:nvPr/>
        </p:nvSpPr>
        <p:spPr>
          <a:xfrm>
            <a:off x="395536" y="3717156"/>
            <a:ext cx="288925" cy="215900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2267744" y="3717156"/>
            <a:ext cx="288925" cy="215900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Стрелка вправо 23"/>
          <p:cNvSpPr/>
          <p:nvPr/>
        </p:nvSpPr>
        <p:spPr>
          <a:xfrm>
            <a:off x="4211960" y="3717156"/>
            <a:ext cx="288925" cy="215900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Стрелка вправо 26"/>
          <p:cNvSpPr/>
          <p:nvPr/>
        </p:nvSpPr>
        <p:spPr>
          <a:xfrm>
            <a:off x="6070265" y="3717156"/>
            <a:ext cx="288925" cy="215900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Штриховая стрелка вправо 25"/>
          <p:cNvSpPr/>
          <p:nvPr/>
        </p:nvSpPr>
        <p:spPr>
          <a:xfrm>
            <a:off x="238217" y="3681437"/>
            <a:ext cx="479425" cy="287337"/>
          </a:xfrm>
          <a:prstGeom prst="striped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9" name="Штриховая стрелка вправо 28"/>
          <p:cNvSpPr/>
          <p:nvPr/>
        </p:nvSpPr>
        <p:spPr>
          <a:xfrm>
            <a:off x="2213819" y="3681437"/>
            <a:ext cx="479425" cy="287337"/>
          </a:xfrm>
          <a:prstGeom prst="striped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31" name="Штриховая стрелка вправо 30"/>
          <p:cNvSpPr/>
          <p:nvPr/>
        </p:nvSpPr>
        <p:spPr>
          <a:xfrm>
            <a:off x="4087073" y="3707213"/>
            <a:ext cx="479425" cy="287337"/>
          </a:xfrm>
          <a:prstGeom prst="striped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32" name="Штриховая стрелка вправо 31"/>
          <p:cNvSpPr/>
          <p:nvPr/>
        </p:nvSpPr>
        <p:spPr>
          <a:xfrm>
            <a:off x="5968516" y="3717727"/>
            <a:ext cx="479425" cy="287337"/>
          </a:xfrm>
          <a:prstGeom prst="striped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02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74904" y="6448251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smtClean="0"/>
              <a:pPr/>
              <a:t>11</a:t>
            </a:fld>
            <a:endParaRPr lang="ru-RU" sz="140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5133" y="-52479"/>
            <a:ext cx="8229600" cy="1143000"/>
          </a:xfrm>
        </p:spPr>
        <p:txBody>
          <a:bodyPr>
            <a:normAutofit/>
          </a:bodyPr>
          <a:lstStyle/>
          <a:p>
            <a:pPr lvl="0" eaLnBrk="0" fontAlgn="base" hangingPunct="0">
              <a:spcAft>
                <a:spcPct val="0"/>
              </a:spcAft>
              <a:defRPr/>
            </a:pPr>
            <a:r>
              <a:rPr lang="ru-RU" sz="2000" b="1" dirty="0">
                <a:solidFill>
                  <a:prstClr val="black"/>
                </a:solidFill>
                <a:latin typeface="Franklin Gothic Medium" pitchFamily="34" charset="0"/>
                <a:ea typeface="+mn-ea"/>
                <a:cs typeface="Arial" charset="0"/>
              </a:rPr>
              <a:t>Введение в предметную </a:t>
            </a:r>
            <a:r>
              <a:rPr lang="ru-RU" sz="2000" b="1" dirty="0" smtClean="0">
                <a:solidFill>
                  <a:prstClr val="black"/>
                </a:solidFill>
                <a:latin typeface="Franklin Gothic Medium" pitchFamily="34" charset="0"/>
                <a:ea typeface="+mn-ea"/>
                <a:cs typeface="Arial" charset="0"/>
              </a:rPr>
              <a:t>область(описание </a:t>
            </a:r>
            <a:r>
              <a:rPr lang="ru-RU" sz="2000" b="1" dirty="0">
                <a:solidFill>
                  <a:prstClr val="black"/>
                </a:solidFill>
                <a:latin typeface="Franklin Gothic Medium" pitchFamily="34" charset="0"/>
                <a:ea typeface="+mn-ea"/>
                <a:cs typeface="Arial" charset="0"/>
              </a:rPr>
              <a:t>ситуации «как есть</a:t>
            </a:r>
            <a:r>
              <a:rPr lang="ru-RU" sz="2000" b="1" dirty="0" smtClean="0">
                <a:solidFill>
                  <a:prstClr val="black"/>
                </a:solidFill>
                <a:latin typeface="Franklin Gothic Medium" pitchFamily="34" charset="0"/>
                <a:ea typeface="+mn-ea"/>
                <a:cs typeface="Arial" charset="0"/>
              </a:rPr>
              <a:t>»)</a:t>
            </a:r>
            <a:r>
              <a:rPr lang="ru-RU" sz="3000" b="1" dirty="0">
                <a:solidFill>
                  <a:prstClr val="black"/>
                </a:solidFill>
                <a:latin typeface="Franklin Gothic Medium" pitchFamily="34" charset="0"/>
                <a:ea typeface="+mn-ea"/>
                <a:cs typeface="Arial" charset="0"/>
              </a:rPr>
              <a:t/>
            </a:r>
            <a:br>
              <a:rPr lang="ru-RU" sz="3000" b="1" dirty="0">
                <a:solidFill>
                  <a:prstClr val="black"/>
                </a:solidFill>
                <a:latin typeface="Franklin Gothic Medium" pitchFamily="34" charset="0"/>
                <a:ea typeface="+mn-ea"/>
                <a:cs typeface="Arial" charset="0"/>
              </a:rPr>
            </a:br>
            <a:endParaRPr lang="ru-RU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4973" y="205614"/>
            <a:ext cx="9128124" cy="728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altLang="ru-RU" sz="1600" dirty="0">
                <a:latin typeface="Franklin Gothic Medium" panose="020B0603020102020204" pitchFamily="34" charset="0"/>
              </a:rPr>
              <a:t>Карта </a:t>
            </a:r>
            <a:r>
              <a:rPr lang="ru-RU" altLang="ru-RU" sz="1600" dirty="0" smtClean="0">
                <a:latin typeface="Franklin Gothic Medium" panose="020B0603020102020204" pitchFamily="34" charset="0"/>
              </a:rPr>
              <a:t>будущего состояния </a:t>
            </a:r>
            <a:r>
              <a:rPr lang="ru-RU" altLang="ru-RU" sz="1600" dirty="0">
                <a:latin typeface="Franklin Gothic Medium" panose="020B0603020102020204" pitchFamily="34" charset="0"/>
              </a:rPr>
              <a:t>процесса</a:t>
            </a:r>
            <a:br>
              <a:rPr lang="ru-RU" altLang="ru-RU" sz="1600" dirty="0">
                <a:latin typeface="Franklin Gothic Medium" panose="020B0603020102020204" pitchFamily="34" charset="0"/>
              </a:rPr>
            </a:br>
            <a:r>
              <a:rPr lang="ru-RU" altLang="ru-RU" sz="1800" b="1" dirty="0">
                <a:latin typeface="Franklin Gothic Medium" panose="020B0603020102020204" pitchFamily="34" charset="0"/>
              </a:rPr>
              <a:t>«</a:t>
            </a:r>
            <a:r>
              <a:rPr lang="ru-RU" sz="1800" b="1" dirty="0">
                <a:latin typeface="Franklin Gothic Medium" pitchFamily="34" charset="0"/>
                <a:cs typeface="Times New Roman" panose="02020603050405020304" pitchFamily="18" charset="0"/>
              </a:rPr>
              <a:t>Внедрении навигации безопасности в групповом помещении</a:t>
            </a:r>
            <a:r>
              <a:rPr lang="ru-RU" sz="1600" b="1" cap="all" dirty="0">
                <a:latin typeface="Franklin Gothic Medium" pitchFamily="34" charset="0"/>
              </a:rPr>
              <a:t>»</a:t>
            </a:r>
            <a:endParaRPr lang="ru-RU" altLang="ru-RU" sz="1600" dirty="0">
              <a:latin typeface="Franklin Gothic Medium" panose="020B0603020102020204" pitchFamily="34" charset="0"/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1301329" y="1906686"/>
            <a:ext cx="28892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7773304" y="3123219"/>
            <a:ext cx="359608" cy="149825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b="1" dirty="0"/>
              <a:t>ВЫХОД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8179465" y="3420660"/>
            <a:ext cx="857031" cy="6749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/>
              <a:t>52 </a:t>
            </a:r>
            <a:r>
              <a:rPr lang="ru-RU" dirty="0" smtClean="0"/>
              <a:t>мин</a:t>
            </a:r>
            <a:endParaRPr lang="ru-RU" dirty="0"/>
          </a:p>
        </p:txBody>
      </p:sp>
      <p:sp>
        <p:nvSpPr>
          <p:cNvPr id="50" name="Стрелка вправо 49"/>
          <p:cNvSpPr/>
          <p:nvPr/>
        </p:nvSpPr>
        <p:spPr>
          <a:xfrm>
            <a:off x="2240183" y="1801910"/>
            <a:ext cx="244475" cy="2571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aphicFrame>
        <p:nvGraphicFramePr>
          <p:cNvPr id="55" name="Таблица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742683"/>
              </p:ext>
            </p:extLst>
          </p:nvPr>
        </p:nvGraphicFramePr>
        <p:xfrm>
          <a:off x="611560" y="1268607"/>
          <a:ext cx="1636343" cy="14325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6363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4971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Воспитатель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7423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Оформление зон безопасности в групповом помещении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527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мин. –  10 мин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58" name="Таблица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6618690"/>
              </p:ext>
            </p:extLst>
          </p:nvPr>
        </p:nvGraphicFramePr>
        <p:xfrm>
          <a:off x="2471773" y="1343051"/>
          <a:ext cx="2070063" cy="13716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0700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84102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Воспитатель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1273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1200" b="0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Внедрение визуализации безопасного поведения во время еды в групповом помещении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4102"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мин. –  7 мин.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61" name="Таблица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387263"/>
              </p:ext>
            </p:extLst>
          </p:nvPr>
        </p:nvGraphicFramePr>
        <p:xfrm>
          <a:off x="4861722" y="1357178"/>
          <a:ext cx="1870518" cy="13716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8705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5130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Воспитатель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6097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Внедрение визуализации безопасного пользования ножницами в групповом помещении</a:t>
                      </a:r>
                      <a:endParaRPr lang="ru-RU" sz="1200" b="1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53141"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мин. –  7 мин.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62" name="Стрелка вправо 61"/>
          <p:cNvSpPr/>
          <p:nvPr/>
        </p:nvSpPr>
        <p:spPr>
          <a:xfrm>
            <a:off x="4610794" y="1744853"/>
            <a:ext cx="249238" cy="3048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aphicFrame>
        <p:nvGraphicFramePr>
          <p:cNvPr id="63" name="Таблица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380557"/>
              </p:ext>
            </p:extLst>
          </p:nvPr>
        </p:nvGraphicFramePr>
        <p:xfrm>
          <a:off x="7016513" y="1329630"/>
          <a:ext cx="1804738" cy="15544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8047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2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Воспитатель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306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Внедрение  визуализации безопасного поведения при открывании дверей в групповом помещении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4022"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мин. –  7 мин.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64" name="Стрелка вправо 63"/>
          <p:cNvSpPr/>
          <p:nvPr/>
        </p:nvSpPr>
        <p:spPr>
          <a:xfrm>
            <a:off x="420518" y="3650492"/>
            <a:ext cx="204787" cy="2825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aphicFrame>
        <p:nvGraphicFramePr>
          <p:cNvPr id="73" name="Таблица 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3939004"/>
              </p:ext>
            </p:extLst>
          </p:nvPr>
        </p:nvGraphicFramePr>
        <p:xfrm>
          <a:off x="652913" y="3133914"/>
          <a:ext cx="2511481" cy="1598307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51148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4202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Воспитатель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3354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Внедрение визуализации безопасного поведения при нахождении у окна</a:t>
                      </a:r>
                    </a:p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12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Завершение игры,</a:t>
                      </a:r>
                    </a:p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12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Расстановка игр, игрушек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8147"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мин. –  7 мин.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76" name="Стрелка вправо 75"/>
          <p:cNvSpPr/>
          <p:nvPr/>
        </p:nvSpPr>
        <p:spPr>
          <a:xfrm>
            <a:off x="6801197" y="1797239"/>
            <a:ext cx="219075" cy="2524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615258" y="850669"/>
            <a:ext cx="562378" cy="3825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900" b="1" dirty="0" smtClean="0"/>
              <a:t>ШАГ</a:t>
            </a:r>
            <a:r>
              <a:rPr lang="ru-RU" sz="1100" b="1" dirty="0" smtClean="0"/>
              <a:t> </a:t>
            </a:r>
            <a:r>
              <a:rPr lang="ru-RU" b="1" dirty="0"/>
              <a:t>1</a:t>
            </a:r>
          </a:p>
        </p:txBody>
      </p:sp>
      <p:sp>
        <p:nvSpPr>
          <p:cNvPr id="88" name="Прямоугольник 87"/>
          <p:cNvSpPr/>
          <p:nvPr/>
        </p:nvSpPr>
        <p:spPr>
          <a:xfrm>
            <a:off x="2667926" y="908942"/>
            <a:ext cx="552450" cy="420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900" b="1" dirty="0"/>
              <a:t>ШАГ </a:t>
            </a:r>
            <a:r>
              <a:rPr lang="ru-RU" sz="1400" b="1" dirty="0"/>
              <a:t>2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4854339" y="931965"/>
            <a:ext cx="565150" cy="412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900" b="1" dirty="0"/>
              <a:t>ШАГ </a:t>
            </a:r>
            <a:r>
              <a:rPr lang="ru-RU" sz="1400" b="1" dirty="0"/>
              <a:t>3</a:t>
            </a:r>
          </a:p>
        </p:txBody>
      </p:sp>
      <p:sp>
        <p:nvSpPr>
          <p:cNvPr id="93" name="Прямоугольник 92"/>
          <p:cNvSpPr/>
          <p:nvPr/>
        </p:nvSpPr>
        <p:spPr>
          <a:xfrm>
            <a:off x="7016513" y="908942"/>
            <a:ext cx="622300" cy="4079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900" b="1" dirty="0"/>
              <a:t>ШАГ </a:t>
            </a:r>
            <a:r>
              <a:rPr lang="ru-RU" sz="1400" b="1" dirty="0"/>
              <a:t>4</a:t>
            </a:r>
          </a:p>
        </p:txBody>
      </p:sp>
      <p:sp>
        <p:nvSpPr>
          <p:cNvPr id="97" name="Прямоугольник 96"/>
          <p:cNvSpPr/>
          <p:nvPr/>
        </p:nvSpPr>
        <p:spPr>
          <a:xfrm>
            <a:off x="652912" y="2987491"/>
            <a:ext cx="622300" cy="4079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900" b="1" dirty="0"/>
              <a:t>ШАГ </a:t>
            </a:r>
            <a:r>
              <a:rPr lang="ru-RU" sz="1400" b="1" dirty="0"/>
              <a:t>5</a:t>
            </a:r>
            <a:endParaRPr lang="ru-RU" sz="9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8960" y="1053182"/>
            <a:ext cx="726325" cy="16255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0472" y="1750649"/>
            <a:ext cx="274344" cy="359695"/>
          </a:xfrm>
          <a:prstGeom prst="rect">
            <a:avLst/>
          </a:prstGeom>
        </p:spPr>
      </p:pic>
      <p:sp>
        <p:nvSpPr>
          <p:cNvPr id="36" name="Пятно 1 60"/>
          <p:cNvSpPr/>
          <p:nvPr/>
        </p:nvSpPr>
        <p:spPr>
          <a:xfrm>
            <a:off x="4444975" y="5564865"/>
            <a:ext cx="522288" cy="433388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ru-RU" sz="1000" b="1" dirty="0" smtClean="0">
                <a:solidFill>
                  <a:schemeClr val="bg1"/>
                </a:solidFill>
                <a:cs typeface="Arial" pitchFamily="34" charset="0"/>
              </a:rPr>
              <a:t>7</a:t>
            </a:r>
            <a:endParaRPr lang="ru-RU" sz="1000" b="1" dirty="0">
              <a:solidFill>
                <a:schemeClr val="bg1"/>
              </a:solidFill>
              <a:cs typeface="Arial" pitchFamily="34" charset="0"/>
            </a:endParaRPr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7500991"/>
              </p:ext>
            </p:extLst>
          </p:nvPr>
        </p:nvGraphicFramePr>
        <p:xfrm>
          <a:off x="5087367" y="5052539"/>
          <a:ext cx="3419556" cy="118867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4195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ru-RU" altLang="ru-RU" sz="12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12" marB="45712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12" marB="45712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r>
                        <a:rPr lang="ru-RU" altLang="ru-RU" sz="12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7. </a:t>
                      </a:r>
                      <a:r>
                        <a:rPr lang="ru-RU" sz="1200" dirty="0" smtClean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Низкий уровень сформированности знаний у детей правил безопасного поведения в групповом помещении</a:t>
                      </a:r>
                      <a:endParaRPr lang="ru-RU" sz="12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12" marB="45712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46" name="Стрелка вправо 45"/>
          <p:cNvSpPr/>
          <p:nvPr/>
        </p:nvSpPr>
        <p:spPr>
          <a:xfrm>
            <a:off x="3215591" y="3679212"/>
            <a:ext cx="204787" cy="2825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aphicFrame>
        <p:nvGraphicFramePr>
          <p:cNvPr id="47" name="Таблица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19948"/>
              </p:ext>
            </p:extLst>
          </p:nvPr>
        </p:nvGraphicFramePr>
        <p:xfrm>
          <a:off x="3453606" y="3332045"/>
          <a:ext cx="1989754" cy="1393099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98975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1472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Воспитатель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247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Внедрение визуализации безопасного поведения возле электрических розеток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5819"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мин. –  7 мин.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48" name="Прямоугольник 47"/>
          <p:cNvSpPr/>
          <p:nvPr/>
        </p:nvSpPr>
        <p:spPr>
          <a:xfrm>
            <a:off x="3453606" y="2925104"/>
            <a:ext cx="622300" cy="4079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900" b="1" dirty="0" smtClean="0"/>
              <a:t>ШАГ </a:t>
            </a:r>
            <a:r>
              <a:rPr lang="ru-RU" sz="1400" b="1" dirty="0" smtClean="0"/>
              <a:t>6</a:t>
            </a:r>
            <a:endParaRPr lang="ru-RU" sz="900" b="1" dirty="0"/>
          </a:p>
        </p:txBody>
      </p:sp>
      <p:sp>
        <p:nvSpPr>
          <p:cNvPr id="49" name="Стрелка вправо 48"/>
          <p:cNvSpPr/>
          <p:nvPr/>
        </p:nvSpPr>
        <p:spPr>
          <a:xfrm>
            <a:off x="7502061" y="3591109"/>
            <a:ext cx="234950" cy="28733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54" name="Стрелка вправо 53"/>
          <p:cNvSpPr/>
          <p:nvPr/>
        </p:nvSpPr>
        <p:spPr>
          <a:xfrm>
            <a:off x="5505234" y="3702648"/>
            <a:ext cx="204787" cy="2825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aphicFrame>
        <p:nvGraphicFramePr>
          <p:cNvPr id="56" name="Таблица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703731"/>
              </p:ext>
            </p:extLst>
          </p:nvPr>
        </p:nvGraphicFramePr>
        <p:xfrm>
          <a:off x="5812415" y="3320044"/>
          <a:ext cx="1689645" cy="14293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6896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032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Воспитатель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0746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Уровень сформированности знаний детей правил безопасного поведения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3200"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мин. –  7 мин.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57" name="Прямоугольник 56"/>
          <p:cNvSpPr/>
          <p:nvPr/>
        </p:nvSpPr>
        <p:spPr>
          <a:xfrm>
            <a:off x="5789061" y="2912057"/>
            <a:ext cx="622300" cy="4079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900" b="1" dirty="0"/>
              <a:t>ШАГ </a:t>
            </a:r>
            <a:r>
              <a:rPr lang="ru-RU" sz="1400" b="1" dirty="0" smtClean="0"/>
              <a:t>7</a:t>
            </a:r>
            <a:endParaRPr lang="ru-RU" sz="900" b="1" dirty="0"/>
          </a:p>
        </p:txBody>
      </p:sp>
      <p:sp>
        <p:nvSpPr>
          <p:cNvPr id="53" name="Пятно 1 60"/>
          <p:cNvSpPr/>
          <p:nvPr/>
        </p:nvSpPr>
        <p:spPr>
          <a:xfrm>
            <a:off x="7055629" y="3036328"/>
            <a:ext cx="631825" cy="487363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ru-RU" sz="1400" b="1" dirty="0" smtClean="0">
                <a:solidFill>
                  <a:schemeClr val="bg1"/>
                </a:solidFill>
                <a:cs typeface="Arial" pitchFamily="34" charset="0"/>
              </a:rPr>
              <a:t>7</a:t>
            </a:r>
            <a:endParaRPr lang="ru-RU" sz="14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75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4" name="Object 24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05" name="Заголовок 1"/>
          <p:cNvSpPr>
            <a:spLocks noGrp="1"/>
          </p:cNvSpPr>
          <p:nvPr>
            <p:ph type="title"/>
          </p:nvPr>
        </p:nvSpPr>
        <p:spPr>
          <a:xfrm>
            <a:off x="244475" y="757014"/>
            <a:ext cx="8648700" cy="439738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Достигнутые результаты (было и стало) </a:t>
            </a:r>
          </a:p>
        </p:txBody>
      </p:sp>
      <p:sp>
        <p:nvSpPr>
          <p:cNvPr id="6" name="Прямоугольник 5">
            <a:extLst/>
          </p:cNvPr>
          <p:cNvSpPr/>
          <p:nvPr/>
        </p:nvSpPr>
        <p:spPr>
          <a:xfrm>
            <a:off x="259015" y="1272123"/>
            <a:ext cx="8636000" cy="546799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" name="TextBox 14">
            <a:extLst/>
          </p:cNvPr>
          <p:cNvSpPr txBox="1"/>
          <p:nvPr/>
        </p:nvSpPr>
        <p:spPr>
          <a:xfrm>
            <a:off x="313600" y="1272123"/>
            <a:ext cx="1635125" cy="307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2"/>
                </a:solidFill>
                <a:latin typeface="+mn-lt"/>
              </a:rPr>
              <a:t>Факторы успеха</a:t>
            </a:r>
          </a:p>
        </p:txBody>
      </p:sp>
      <p:sp>
        <p:nvSpPr>
          <p:cNvPr id="21" name="TextBox 20">
            <a:extLst/>
          </p:cNvPr>
          <p:cNvSpPr txBox="1"/>
          <p:nvPr/>
        </p:nvSpPr>
        <p:spPr>
          <a:xfrm>
            <a:off x="292026" y="4774976"/>
            <a:ext cx="2635961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latin typeface="+mn-lt"/>
              </a:rPr>
              <a:t>Устранили потери времени в процессе: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 smtClean="0">
              <a:latin typeface="+mn-lt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Сокращение </a:t>
            </a:r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временных затрат в процессе обучения правилам безопасного поведения в групповом помещении.</a:t>
            </a:r>
          </a:p>
        </p:txBody>
      </p:sp>
      <p:sp>
        <p:nvSpPr>
          <p:cNvPr id="23" name="TextBox 22">
            <a:extLst/>
          </p:cNvPr>
          <p:cNvSpPr txBox="1"/>
          <p:nvPr/>
        </p:nvSpPr>
        <p:spPr>
          <a:xfrm>
            <a:off x="3516726" y="4653136"/>
            <a:ext cx="2016224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 smtClean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latin typeface="+mn-lt"/>
              </a:rPr>
              <a:t>Организовали: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dirty="0">
              <a:solidFill>
                <a:schemeClr val="accent2"/>
              </a:solidFill>
              <a:latin typeface="+mn-lt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Обеспечена </a:t>
            </a:r>
            <a:r>
              <a:rPr lang="ru-RU" altLang="ru-RU" sz="1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визуализация безопасности в групповом помещении.</a:t>
            </a:r>
          </a:p>
          <a:p>
            <a:pPr marL="228600" indent="-228600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14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/>
          </p:cNvPr>
          <p:cNvSpPr txBox="1"/>
          <p:nvPr/>
        </p:nvSpPr>
        <p:spPr>
          <a:xfrm>
            <a:off x="6264949" y="4753971"/>
            <a:ext cx="2525712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+mn-lt"/>
              </a:rPr>
              <a:t>Сформировалась команда единомышленников: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300" dirty="0" smtClean="0">
              <a:solidFill>
                <a:srgbClr val="FF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300" dirty="0" smtClean="0">
                <a:solidFill>
                  <a:srgbClr val="FF0000"/>
                </a:solidFill>
              </a:rPr>
              <a:t>Дети повысили уровень знаний по безопасному поведению в групповом помещении</a:t>
            </a:r>
            <a:endParaRPr lang="ru-RU" sz="1200" dirty="0">
              <a:solidFill>
                <a:schemeClr val="accent2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48264" y="6381328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smtClean="0"/>
              <a:pPr/>
              <a:t>12</a:t>
            </a:fld>
            <a:endParaRPr lang="ru-RU" sz="1400" dirty="0"/>
          </a:p>
        </p:txBody>
      </p:sp>
      <p:sp>
        <p:nvSpPr>
          <p:cNvPr id="3" name="Плюс 2"/>
          <p:cNvSpPr/>
          <p:nvPr/>
        </p:nvSpPr>
        <p:spPr>
          <a:xfrm>
            <a:off x="2483768" y="2989426"/>
            <a:ext cx="435372" cy="432048"/>
          </a:xfrm>
          <a:prstGeom prst="mathPlu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5984007" y="2998450"/>
            <a:ext cx="435372" cy="432048"/>
          </a:xfrm>
          <a:prstGeom prst="mathPlu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440" name="Picture 296" descr="C:\Users\Александр\Desktop\В журнал МИР ДОШКОЛЯТ\Пед состав\Новая папка\изображение_viber_2021-04-27_10-48-1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628800"/>
            <a:ext cx="934480" cy="166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41" name="Picture 297" descr="C:\Users\Александр\Desktop\В журнал МИР ДОШКОЛЯТ\Пед состав\Новая папка\изображение_viber_2021-04-27_10-48-19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306732"/>
            <a:ext cx="1973051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42" name="Picture 298" descr="C:\Users\Александр\Desktop\В журнал МИР ДОШКОЛЯТ\Пед состав\Новая папка\изображение_viber_2021-04-27_10-49-16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3117" y="1628800"/>
            <a:ext cx="934480" cy="166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44" name="Picture 300" descr="C:\Users\Александр\Desktop\В журнал МИР ДОШКОЛЯТ\Пед состав\Новая папка\изображение_viber_2021-04-27_10-40-43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0694" y="2337048"/>
            <a:ext cx="85725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45" name="Picture 301" descr="C:\Users\Александр\Desktop\В журнал МИР ДОШКОЛЯТ\Пед состав\Новая папка\изображение_viber_2021-04-27_10-40-41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6798" y="2337048"/>
            <a:ext cx="85725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46" name="Picture 302" descr="C:\Users\Александр\Desktop\В журнал МИР ДОШКОЛЯТ\Пед состав\Новая папка\изображение_viber_2021-04-27_10-51-50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337048"/>
            <a:ext cx="85725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верх 4"/>
          <p:cNvSpPr/>
          <p:nvPr/>
        </p:nvSpPr>
        <p:spPr>
          <a:xfrm>
            <a:off x="1403648" y="4437112"/>
            <a:ext cx="422382" cy="38886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верх 21"/>
          <p:cNvSpPr/>
          <p:nvPr/>
        </p:nvSpPr>
        <p:spPr>
          <a:xfrm>
            <a:off x="4293634" y="4437112"/>
            <a:ext cx="422382" cy="38886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>
            <a:off x="7389978" y="4437112"/>
            <a:ext cx="422382" cy="38886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449" name="Picture 305" descr="C:\Users\Александр\Desktop\В журнал МИР ДОШКОЛЯТ\Пед состав\Новая папка\изображение_viber_2021-04-27_10-13-07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70" y="1874053"/>
            <a:ext cx="1533274" cy="2275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441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728" name="Object 24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Прямоугольник 21">
            <a:extLst/>
          </p:cNvPr>
          <p:cNvSpPr/>
          <p:nvPr/>
        </p:nvSpPr>
        <p:spPr>
          <a:xfrm>
            <a:off x="244475" y="3971975"/>
            <a:ext cx="8636000" cy="23902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2730" name="Заголовок 1"/>
          <p:cNvSpPr>
            <a:spLocks noGrp="1"/>
          </p:cNvSpPr>
          <p:nvPr>
            <p:ph type="title"/>
          </p:nvPr>
        </p:nvSpPr>
        <p:spPr>
          <a:xfrm>
            <a:off x="244475" y="620688"/>
            <a:ext cx="8648700" cy="439738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Достигнутые результаты (было и стало) </a:t>
            </a:r>
          </a:p>
        </p:txBody>
      </p:sp>
      <p:sp>
        <p:nvSpPr>
          <p:cNvPr id="6" name="Прямоугольник 5">
            <a:extLst/>
          </p:cNvPr>
          <p:cNvSpPr/>
          <p:nvPr/>
        </p:nvSpPr>
        <p:spPr>
          <a:xfrm>
            <a:off x="339042" y="1143996"/>
            <a:ext cx="8636000" cy="244919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" name="TextBox 13">
            <a:extLst/>
          </p:cNvPr>
          <p:cNvSpPr txBox="1"/>
          <p:nvPr/>
        </p:nvSpPr>
        <p:spPr>
          <a:xfrm>
            <a:off x="296863" y="1249047"/>
            <a:ext cx="2022475" cy="307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2"/>
                </a:solidFill>
                <a:latin typeface="+mn-lt"/>
              </a:rPr>
              <a:t>Результаты проекта </a:t>
            </a:r>
          </a:p>
        </p:txBody>
      </p:sp>
      <p:sp>
        <p:nvSpPr>
          <p:cNvPr id="72738" name="TextBox 16"/>
          <p:cNvSpPr txBox="1">
            <a:spLocks noChangeArrowheads="1"/>
          </p:cNvSpPr>
          <p:nvPr/>
        </p:nvSpPr>
        <p:spPr bwMode="auto">
          <a:xfrm>
            <a:off x="6601301" y="1898248"/>
            <a:ext cx="227917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rgbClr val="002060"/>
                </a:solidFill>
              </a:rPr>
              <a:t>Обеспечена </a:t>
            </a:r>
            <a:r>
              <a:rPr lang="ru-RU" sz="1400" dirty="0">
                <a:solidFill>
                  <a:srgbClr val="002060"/>
                </a:solidFill>
              </a:rPr>
              <a:t>визуализация безопасности в групповом помещении.</a:t>
            </a:r>
          </a:p>
        </p:txBody>
      </p:sp>
      <p:sp>
        <p:nvSpPr>
          <p:cNvPr id="72740" name="TextBox 18"/>
          <p:cNvSpPr txBox="1">
            <a:spLocks noChangeArrowheads="1"/>
          </p:cNvSpPr>
          <p:nvPr/>
        </p:nvSpPr>
        <p:spPr bwMode="auto">
          <a:xfrm>
            <a:off x="975697" y="1676159"/>
            <a:ext cx="10398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FF0000"/>
                </a:solidFill>
              </a:rPr>
              <a:t>БЫЛО</a:t>
            </a:r>
          </a:p>
        </p:txBody>
      </p:sp>
      <p:sp>
        <p:nvSpPr>
          <p:cNvPr id="72741" name="TextBox 19"/>
          <p:cNvSpPr txBox="1">
            <a:spLocks noChangeArrowheads="1"/>
          </p:cNvSpPr>
          <p:nvPr/>
        </p:nvSpPr>
        <p:spPr bwMode="auto">
          <a:xfrm>
            <a:off x="7106430" y="1647672"/>
            <a:ext cx="10398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92D050"/>
                </a:solidFill>
              </a:rPr>
              <a:t>СТАЛО</a:t>
            </a:r>
          </a:p>
        </p:txBody>
      </p:sp>
      <p:sp>
        <p:nvSpPr>
          <p:cNvPr id="72743" name="TextBox 24"/>
          <p:cNvSpPr txBox="1">
            <a:spLocks noChangeArrowheads="1"/>
          </p:cNvSpPr>
          <p:nvPr/>
        </p:nvSpPr>
        <p:spPr bwMode="auto">
          <a:xfrm>
            <a:off x="975696" y="4084410"/>
            <a:ext cx="1039813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FF0000"/>
                </a:solidFill>
              </a:rPr>
              <a:t>БЫЛО</a:t>
            </a:r>
          </a:p>
        </p:txBody>
      </p:sp>
      <p:sp>
        <p:nvSpPr>
          <p:cNvPr id="72748" name="TextBox 29"/>
          <p:cNvSpPr txBox="1">
            <a:spLocks noChangeArrowheads="1"/>
          </p:cNvSpPr>
          <p:nvPr/>
        </p:nvSpPr>
        <p:spPr bwMode="auto">
          <a:xfrm>
            <a:off x="7106430" y="4012249"/>
            <a:ext cx="10398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92D050"/>
                </a:solidFill>
              </a:rPr>
              <a:t>СТАЛО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74904" y="6356350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smtClean="0"/>
              <a:pPr/>
              <a:t>13</a:t>
            </a:fld>
            <a:endParaRPr lang="ru-RU" sz="1400"/>
          </a:p>
        </p:txBody>
      </p:sp>
      <p:sp>
        <p:nvSpPr>
          <p:cNvPr id="23" name="TextBox 24"/>
          <p:cNvSpPr txBox="1">
            <a:spLocks noChangeArrowheads="1"/>
          </p:cNvSpPr>
          <p:nvPr/>
        </p:nvSpPr>
        <p:spPr bwMode="auto">
          <a:xfrm>
            <a:off x="339042" y="4351360"/>
            <a:ext cx="233072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solidFill>
                  <a:srgbClr val="002060"/>
                </a:solidFill>
              </a:defRPr>
            </a:lvl1pPr>
          </a:lstStyle>
          <a:p>
            <a:r>
              <a:rPr lang="ru-RU" sz="1400" dirty="0"/>
              <a:t>Неэффективное использование времени для объяснения правил безопасного поведения в группе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27" name="TextBox 17"/>
          <p:cNvSpPr txBox="1">
            <a:spLocks noChangeArrowheads="1"/>
          </p:cNvSpPr>
          <p:nvPr/>
        </p:nvSpPr>
        <p:spPr bwMode="auto">
          <a:xfrm>
            <a:off x="6156176" y="4223317"/>
            <a:ext cx="266429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dirty="0" smtClean="0">
                <a:solidFill>
                  <a:srgbClr val="002060"/>
                </a:solidFill>
              </a:rPr>
              <a:t>Сокращение </a:t>
            </a:r>
            <a:r>
              <a:rPr lang="ru-RU" sz="1400" dirty="0">
                <a:solidFill>
                  <a:srgbClr val="002060"/>
                </a:solidFill>
              </a:rPr>
              <a:t>временных затрат в процессе обучения правилам безопасного поведения в групповом помещении.</a:t>
            </a:r>
          </a:p>
        </p:txBody>
      </p:sp>
      <p:sp>
        <p:nvSpPr>
          <p:cNvPr id="26" name="TextBox 24"/>
          <p:cNvSpPr txBox="1">
            <a:spLocks noChangeArrowheads="1"/>
          </p:cNvSpPr>
          <p:nvPr/>
        </p:nvSpPr>
        <p:spPr bwMode="auto">
          <a:xfrm>
            <a:off x="332224" y="1908968"/>
            <a:ext cx="243617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solidFill>
                  <a:srgbClr val="002060"/>
                </a:solidFill>
              </a:defRPr>
            </a:lvl1pPr>
          </a:lstStyle>
          <a:p>
            <a:r>
              <a:rPr lang="ru-RU" sz="1400" dirty="0"/>
              <a:t>Отсутствие системы визуализации безопасности в групповом помещении.</a:t>
            </a:r>
          </a:p>
        </p:txBody>
      </p:sp>
      <p:pic>
        <p:nvPicPr>
          <p:cNvPr id="20" name="Picture 2" descr="C:\Users\Александр\Desktop\В журнал МИР ДОШКОЛЯТ\изображение_viber_2021-04-21_15-15-35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3352" b="33314"/>
          <a:stretch/>
        </p:blipFill>
        <p:spPr bwMode="auto">
          <a:xfrm>
            <a:off x="2503704" y="1338389"/>
            <a:ext cx="1812568" cy="2079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C:\Users\Александр\Desktop\В журнал МИР ДОШКОЛЯТ\изображение_viber_2021-04-21_15-14-46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052962"/>
            <a:ext cx="1052625" cy="1871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50" name="Picture 282" descr="C:\Users\Александр\Desktop\В журнал МИР ДОШКОЛЯТ\Пед состав\изображение_viber_2021-04-26_16-20-16.jpg1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6" y="1319604"/>
            <a:ext cx="1180111" cy="2097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51" name="Picture 283" descr="C:\Users\Александр\Desktop\В журнал МИР ДОШКОЛЯТ\Пед состав\изображение_viber_2021-04-26_16-20-16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7477" y="1319604"/>
            <a:ext cx="1180110" cy="2097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52" name="Picture 284" descr="C:\Users\Александр\Desktop\В журнал МИР ДОШКОЛЯТ\Пед состав\14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3726" y="4063661"/>
            <a:ext cx="1063316" cy="1860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53" name="Picture 285" descr="C:\Users\Александр\Desktop\В журнал МИР ДОШКОЛЯТ\Пед состав\123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274" y="4052962"/>
            <a:ext cx="1052625" cy="1871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51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728" name="Object 24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Прямоугольник 21">
            <a:extLst/>
          </p:cNvPr>
          <p:cNvSpPr/>
          <p:nvPr/>
        </p:nvSpPr>
        <p:spPr>
          <a:xfrm>
            <a:off x="244475" y="3971975"/>
            <a:ext cx="8636000" cy="23902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2730" name="Заголовок 1"/>
          <p:cNvSpPr>
            <a:spLocks noGrp="1"/>
          </p:cNvSpPr>
          <p:nvPr>
            <p:ph type="title"/>
          </p:nvPr>
        </p:nvSpPr>
        <p:spPr>
          <a:xfrm>
            <a:off x="244475" y="620688"/>
            <a:ext cx="8648700" cy="439738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Достигнутые результаты (было и стало) </a:t>
            </a:r>
          </a:p>
        </p:txBody>
      </p:sp>
      <p:sp>
        <p:nvSpPr>
          <p:cNvPr id="6" name="Прямоугольник 5">
            <a:extLst/>
          </p:cNvPr>
          <p:cNvSpPr/>
          <p:nvPr/>
        </p:nvSpPr>
        <p:spPr>
          <a:xfrm>
            <a:off x="339042" y="1143996"/>
            <a:ext cx="8636000" cy="244919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" name="TextBox 13">
            <a:extLst/>
          </p:cNvPr>
          <p:cNvSpPr txBox="1"/>
          <p:nvPr/>
        </p:nvSpPr>
        <p:spPr>
          <a:xfrm>
            <a:off x="296863" y="1249047"/>
            <a:ext cx="2022475" cy="307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2"/>
                </a:solidFill>
                <a:latin typeface="+mn-lt"/>
              </a:rPr>
              <a:t>Результаты проекта </a:t>
            </a:r>
          </a:p>
        </p:txBody>
      </p:sp>
      <p:sp>
        <p:nvSpPr>
          <p:cNvPr id="72738" name="TextBox 16"/>
          <p:cNvSpPr txBox="1">
            <a:spLocks noChangeArrowheads="1"/>
          </p:cNvSpPr>
          <p:nvPr/>
        </p:nvSpPr>
        <p:spPr bwMode="auto">
          <a:xfrm>
            <a:off x="7106429" y="1898248"/>
            <a:ext cx="1774045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rgbClr val="002060"/>
                </a:solidFill>
              </a:rPr>
              <a:t>Обеспечена </a:t>
            </a:r>
            <a:r>
              <a:rPr lang="ru-RU" sz="1400" dirty="0">
                <a:solidFill>
                  <a:srgbClr val="002060"/>
                </a:solidFill>
              </a:rPr>
              <a:t>визуализация безопасности в групповом помещении.</a:t>
            </a:r>
          </a:p>
        </p:txBody>
      </p:sp>
      <p:sp>
        <p:nvSpPr>
          <p:cNvPr id="72740" name="TextBox 18"/>
          <p:cNvSpPr txBox="1">
            <a:spLocks noChangeArrowheads="1"/>
          </p:cNvSpPr>
          <p:nvPr/>
        </p:nvSpPr>
        <p:spPr bwMode="auto">
          <a:xfrm>
            <a:off x="975697" y="1676159"/>
            <a:ext cx="10398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FF0000"/>
                </a:solidFill>
              </a:rPr>
              <a:t>БЫЛО</a:t>
            </a:r>
          </a:p>
        </p:txBody>
      </p:sp>
      <p:sp>
        <p:nvSpPr>
          <p:cNvPr id="72741" name="TextBox 19"/>
          <p:cNvSpPr txBox="1">
            <a:spLocks noChangeArrowheads="1"/>
          </p:cNvSpPr>
          <p:nvPr/>
        </p:nvSpPr>
        <p:spPr bwMode="auto">
          <a:xfrm>
            <a:off x="7488323" y="1606771"/>
            <a:ext cx="10398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92D050"/>
                </a:solidFill>
              </a:rPr>
              <a:t>СТАЛО</a:t>
            </a:r>
          </a:p>
        </p:txBody>
      </p:sp>
      <p:sp>
        <p:nvSpPr>
          <p:cNvPr id="72743" name="TextBox 24"/>
          <p:cNvSpPr txBox="1">
            <a:spLocks noChangeArrowheads="1"/>
          </p:cNvSpPr>
          <p:nvPr/>
        </p:nvSpPr>
        <p:spPr bwMode="auto">
          <a:xfrm>
            <a:off x="975696" y="4084410"/>
            <a:ext cx="1039813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FF0000"/>
                </a:solidFill>
              </a:rPr>
              <a:t>БЫЛО</a:t>
            </a:r>
          </a:p>
        </p:txBody>
      </p:sp>
      <p:sp>
        <p:nvSpPr>
          <p:cNvPr id="72748" name="TextBox 29"/>
          <p:cNvSpPr txBox="1">
            <a:spLocks noChangeArrowheads="1"/>
          </p:cNvSpPr>
          <p:nvPr/>
        </p:nvSpPr>
        <p:spPr bwMode="auto">
          <a:xfrm>
            <a:off x="7106430" y="4012249"/>
            <a:ext cx="10398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92D050"/>
                </a:solidFill>
              </a:rPr>
              <a:t>СТАЛО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74904" y="6356350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smtClean="0"/>
              <a:pPr/>
              <a:t>14</a:t>
            </a:fld>
            <a:endParaRPr lang="ru-RU" sz="1400"/>
          </a:p>
        </p:txBody>
      </p:sp>
      <p:sp>
        <p:nvSpPr>
          <p:cNvPr id="23" name="TextBox 24"/>
          <p:cNvSpPr txBox="1">
            <a:spLocks noChangeArrowheads="1"/>
          </p:cNvSpPr>
          <p:nvPr/>
        </p:nvSpPr>
        <p:spPr bwMode="auto">
          <a:xfrm>
            <a:off x="339042" y="4351360"/>
            <a:ext cx="233072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solidFill>
                  <a:srgbClr val="002060"/>
                </a:solidFill>
              </a:defRPr>
            </a:lvl1pPr>
          </a:lstStyle>
          <a:p>
            <a:r>
              <a:rPr lang="ru-RU" sz="1400" dirty="0"/>
              <a:t>Неэффективное использование времени для объяснения правил безопасного поведения в группе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27" name="TextBox 17"/>
          <p:cNvSpPr txBox="1">
            <a:spLocks noChangeArrowheads="1"/>
          </p:cNvSpPr>
          <p:nvPr/>
        </p:nvSpPr>
        <p:spPr bwMode="auto">
          <a:xfrm>
            <a:off x="6156176" y="4223317"/>
            <a:ext cx="266429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dirty="0" smtClean="0">
                <a:solidFill>
                  <a:srgbClr val="002060"/>
                </a:solidFill>
              </a:rPr>
              <a:t>Сокращение </a:t>
            </a:r>
            <a:r>
              <a:rPr lang="ru-RU" sz="1400" dirty="0">
                <a:solidFill>
                  <a:srgbClr val="002060"/>
                </a:solidFill>
              </a:rPr>
              <a:t>временных затрат в процессе обучения правилам безопасного поведения в групповом помещении.</a:t>
            </a:r>
          </a:p>
        </p:txBody>
      </p:sp>
      <p:sp>
        <p:nvSpPr>
          <p:cNvPr id="26" name="TextBox 24"/>
          <p:cNvSpPr txBox="1">
            <a:spLocks noChangeArrowheads="1"/>
          </p:cNvSpPr>
          <p:nvPr/>
        </p:nvSpPr>
        <p:spPr bwMode="auto">
          <a:xfrm>
            <a:off x="332224" y="1908968"/>
            <a:ext cx="243617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solidFill>
                  <a:srgbClr val="002060"/>
                </a:solidFill>
              </a:defRPr>
            </a:lvl1pPr>
          </a:lstStyle>
          <a:p>
            <a:r>
              <a:rPr lang="ru-RU" sz="1400" dirty="0"/>
              <a:t>Отсутствие системы визуализации безопасности в групповом помещении.</a:t>
            </a:r>
          </a:p>
        </p:txBody>
      </p:sp>
      <p:pic>
        <p:nvPicPr>
          <p:cNvPr id="9218" name="Picture 2" descr="C:\Users\Александр\Desktop\В журнал МИР ДОШКОЛЯТ\Пед состав\Новая папка\изображение_viber_2021-04-27_10-10-2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555468"/>
            <a:ext cx="1944216" cy="1093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Александр\Desktop\В журнал МИР ДОШКОЛЯТ\Пед состав\Новая папка\изображение_viber_2021-04-27_10-13-0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403033"/>
            <a:ext cx="1219827" cy="1809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Александр\Desktop\В журнал МИР ДОШКОЛЯТ\Пед состав\Новая папка\изображение_viber_2021-04-27_10-14-36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3430" y="1403033"/>
            <a:ext cx="1357458" cy="1809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7" name="Picture 11" descr="C:\Users\Александр\Desktop\В журнал МИР ДОШКОЛЯТ\Пед состав\Новая папка\изображение_viber_2021-04-27_10-40-41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800" y="4084410"/>
            <a:ext cx="1169224" cy="2078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C:\Users\Александр\Desktop\В журнал МИР ДОШКОЛЯТ\Пед состав\Новая папка\изображение_viber_2021-04-27_10-40-43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959" y="4084410"/>
            <a:ext cx="1202209" cy="2078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3491880" y="3971975"/>
            <a:ext cx="0" cy="2390229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713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4564063" y="1522413"/>
            <a:ext cx="0" cy="5180012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H="1">
            <a:off x="158750" y="2470150"/>
            <a:ext cx="4373563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flipH="1">
            <a:off x="114300" y="4437063"/>
            <a:ext cx="4460875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flipH="1">
            <a:off x="4664075" y="4437063"/>
            <a:ext cx="4371975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Заголовок 1"/>
          <p:cNvSpPr txBox="1">
            <a:spLocks/>
          </p:cNvSpPr>
          <p:nvPr/>
        </p:nvSpPr>
        <p:spPr>
          <a:xfrm>
            <a:off x="114300" y="-73496"/>
            <a:ext cx="9053513" cy="766192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 algn="ctr">
              <a:defRPr/>
            </a:pPr>
            <a:r>
              <a:rPr lang="ru-RU" sz="2500" dirty="0">
                <a:solidFill>
                  <a:srgbClr val="464646"/>
                </a:solidFill>
              </a:rPr>
              <a:t>Достигнутые результаты (было и стало) </a:t>
            </a:r>
            <a:endParaRPr lang="ru-RU" sz="3000" dirty="0">
              <a:solidFill>
                <a:srgbClr val="464646"/>
              </a:solidFill>
            </a:endParaRP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 flipH="1">
            <a:off x="4664075" y="2470150"/>
            <a:ext cx="4373563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>
            <a:extLst/>
          </p:cNvPr>
          <p:cNvSpPr/>
          <p:nvPr/>
        </p:nvSpPr>
        <p:spPr>
          <a:xfrm>
            <a:off x="0" y="476672"/>
            <a:ext cx="9144000" cy="6336703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1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9488" y="6448251"/>
            <a:ext cx="437008" cy="365125"/>
          </a:xfrm>
        </p:spPr>
        <p:txBody>
          <a:bodyPr/>
          <a:lstStyle/>
          <a:p>
            <a:r>
              <a:rPr lang="ru-RU" sz="1400" dirty="0" smtClean="0"/>
              <a:t>16</a:t>
            </a:r>
            <a:endParaRPr lang="ru-RU" sz="1400" dirty="0"/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0148" y="523419"/>
            <a:ext cx="15175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FF0000"/>
                </a:solidFill>
              </a:rPr>
              <a:t>БЫЛО</a:t>
            </a:r>
          </a:p>
        </p:txBody>
      </p:sp>
      <p:sp>
        <p:nvSpPr>
          <p:cNvPr id="37" name="TextBox 52"/>
          <p:cNvSpPr txBox="1">
            <a:spLocks noChangeArrowheads="1"/>
          </p:cNvSpPr>
          <p:nvPr/>
        </p:nvSpPr>
        <p:spPr bwMode="auto">
          <a:xfrm>
            <a:off x="4569197" y="523419"/>
            <a:ext cx="12763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92D050"/>
                </a:solidFill>
              </a:rPr>
              <a:t>СТАЛО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028384" y="277081"/>
            <a:ext cx="1057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9352" name="Picture 1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268" y="2708920"/>
            <a:ext cx="105410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TextBox 5"/>
          <p:cNvSpPr txBox="1">
            <a:spLocks noChangeArrowheads="1"/>
          </p:cNvSpPr>
          <p:nvPr/>
        </p:nvSpPr>
        <p:spPr bwMode="auto">
          <a:xfrm>
            <a:off x="45361" y="871334"/>
            <a:ext cx="441478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dirty="0" smtClean="0">
                <a:solidFill>
                  <a:schemeClr val="tx1"/>
                </a:solidFill>
                <a:latin typeface="Franklin Gothic Medium" pitchFamily="34" charset="0"/>
              </a:rPr>
              <a:t>Время, затраченное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dirty="0" smtClean="0">
                <a:solidFill>
                  <a:schemeClr val="tx1"/>
                </a:solidFill>
                <a:latin typeface="Franklin Gothic Medium" pitchFamily="34" charset="0"/>
              </a:rPr>
              <a:t>на планирование и анализ  в общем процессе</a:t>
            </a:r>
            <a:endParaRPr lang="en-US" altLang="ru-RU" sz="1600" dirty="0" smtClean="0">
              <a:solidFill>
                <a:schemeClr val="tx1"/>
              </a:solidFill>
              <a:latin typeface="Franklin Gothic Medium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600" dirty="0" smtClean="0">
                <a:solidFill>
                  <a:schemeClr val="tx1"/>
                </a:solidFill>
                <a:latin typeface="Franklin Gothic Medium" pitchFamily="34" charset="0"/>
              </a:rPr>
              <a:t>110 </a:t>
            </a:r>
            <a:r>
              <a:rPr lang="ru-RU" altLang="ru-RU" sz="1600" dirty="0">
                <a:solidFill>
                  <a:schemeClr val="tx1"/>
                </a:solidFill>
                <a:latin typeface="Franklin Gothic Medium" pitchFamily="34" charset="0"/>
              </a:rPr>
              <a:t>мин </a:t>
            </a:r>
          </a:p>
        </p:txBody>
      </p:sp>
      <p:sp>
        <p:nvSpPr>
          <p:cNvPr id="43" name="TextBox 5"/>
          <p:cNvSpPr txBox="1">
            <a:spLocks noChangeArrowheads="1"/>
          </p:cNvSpPr>
          <p:nvPr/>
        </p:nvSpPr>
        <p:spPr bwMode="auto">
          <a:xfrm>
            <a:off x="4579177" y="861973"/>
            <a:ext cx="441478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dirty="0" smtClean="0">
                <a:solidFill>
                  <a:schemeClr val="tx1"/>
                </a:solidFill>
                <a:latin typeface="Franklin Gothic Medium" pitchFamily="34" charset="0"/>
              </a:rPr>
              <a:t>Время, затраченное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dirty="0" smtClean="0">
                <a:solidFill>
                  <a:schemeClr val="tx1"/>
                </a:solidFill>
                <a:latin typeface="Franklin Gothic Medium" pitchFamily="34" charset="0"/>
              </a:rPr>
              <a:t>на планирование и анализ  в общем процессе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dirty="0" smtClean="0">
                <a:solidFill>
                  <a:schemeClr val="tx1"/>
                </a:solidFill>
                <a:latin typeface="Franklin Gothic Medium" pitchFamily="34" charset="0"/>
              </a:rPr>
              <a:t>52 мин</a:t>
            </a:r>
            <a:endParaRPr lang="ru-RU" altLang="ru-RU" sz="1600" dirty="0">
              <a:solidFill>
                <a:schemeClr val="tx1"/>
              </a:solidFill>
              <a:latin typeface="Franklin Gothic Medium" pitchFamily="34" charset="0"/>
            </a:endParaRPr>
          </a:p>
        </p:txBody>
      </p:sp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val="2777706465"/>
              </p:ext>
            </p:extLst>
          </p:nvPr>
        </p:nvGraphicFramePr>
        <p:xfrm>
          <a:off x="45361" y="2276872"/>
          <a:ext cx="4526639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3622690657"/>
              </p:ext>
            </p:extLst>
          </p:nvPr>
        </p:nvGraphicFramePr>
        <p:xfrm>
          <a:off x="4532314" y="2276872"/>
          <a:ext cx="4553074" cy="4176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29546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399" y="2"/>
            <a:ext cx="9172399" cy="6867344"/>
          </a:xfrm>
        </p:spPr>
      </p:pic>
    </p:spTree>
    <p:extLst>
      <p:ext uri="{BB962C8B-B14F-4D97-AF65-F5344CB8AC3E}">
        <p14:creationId xmlns:p14="http://schemas.microsoft.com/office/powerpoint/2010/main" val="2036035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255587" y="116632"/>
            <a:ext cx="8637587" cy="727770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проекта: 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«Внедрении навигации безопасности в групповом помещении»</a:t>
            </a:r>
            <a:endParaRPr lang="ru-RU" sz="3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/>
          </p:cNvPr>
          <p:cNvSpPr/>
          <p:nvPr/>
        </p:nvSpPr>
        <p:spPr>
          <a:xfrm>
            <a:off x="397167" y="1309688"/>
            <a:ext cx="8553907" cy="97551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>
            <a:extLst/>
          </p:cNvPr>
          <p:cNvSpPr/>
          <p:nvPr/>
        </p:nvSpPr>
        <p:spPr>
          <a:xfrm>
            <a:off x="404713" y="2697163"/>
            <a:ext cx="8464650" cy="159593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TextBox 6">
            <a:extLst/>
          </p:cNvPr>
          <p:cNvSpPr txBox="1"/>
          <p:nvPr/>
        </p:nvSpPr>
        <p:spPr>
          <a:xfrm>
            <a:off x="3582762" y="1018447"/>
            <a:ext cx="1792820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accent2"/>
                </a:solidFill>
                <a:latin typeface="+mn-lt"/>
              </a:rPr>
              <a:t>Общая информация </a:t>
            </a:r>
          </a:p>
        </p:txBody>
      </p:sp>
      <p:sp>
        <p:nvSpPr>
          <p:cNvPr id="8" name="Прямоугольник 7">
            <a:extLst/>
          </p:cNvPr>
          <p:cNvSpPr/>
          <p:nvPr/>
        </p:nvSpPr>
        <p:spPr>
          <a:xfrm>
            <a:off x="409043" y="4384480"/>
            <a:ext cx="8483597" cy="10762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TextBox 8">
            <a:extLst/>
          </p:cNvPr>
          <p:cNvSpPr txBox="1"/>
          <p:nvPr/>
        </p:nvSpPr>
        <p:spPr>
          <a:xfrm>
            <a:off x="3359635" y="2420164"/>
            <a:ext cx="2239074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accent2"/>
                </a:solidFill>
              </a:rPr>
              <a:t>Обоснование выбора процесса</a:t>
            </a:r>
            <a:endParaRPr lang="ru-RU" sz="1200" dirty="0">
              <a:solidFill>
                <a:schemeClr val="accent2"/>
              </a:solidFill>
            </a:endParaRPr>
          </a:p>
        </p:txBody>
      </p:sp>
      <p:sp>
        <p:nvSpPr>
          <p:cNvPr id="10" name="TextBox 9">
            <a:extLst/>
          </p:cNvPr>
          <p:cNvSpPr txBox="1"/>
          <p:nvPr/>
        </p:nvSpPr>
        <p:spPr>
          <a:xfrm>
            <a:off x="416127" y="4230591"/>
            <a:ext cx="1597122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accent2"/>
                </a:solidFill>
                <a:latin typeface="+mn-lt"/>
              </a:rPr>
              <a:t>Цели проекта </a:t>
            </a:r>
            <a:endParaRPr lang="ru-RU" sz="14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1" name="TextBox 12"/>
          <p:cNvSpPr txBox="1">
            <a:spLocks noChangeArrowheads="1"/>
          </p:cNvSpPr>
          <p:nvPr/>
        </p:nvSpPr>
        <p:spPr bwMode="auto">
          <a:xfrm>
            <a:off x="1650040" y="1326406"/>
            <a:ext cx="56582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002060"/>
                </a:solidFill>
              </a:rPr>
              <a:t>Наименование органа местного  самоуправления: г. Белгород</a:t>
            </a:r>
          </a:p>
          <a:p>
            <a:r>
              <a:rPr lang="ru-RU" sz="1200" dirty="0" smtClean="0">
                <a:solidFill>
                  <a:srgbClr val="002060"/>
                </a:solidFill>
              </a:rPr>
              <a:t>Наименование отдела : МБДОУ д/с № 76</a:t>
            </a:r>
            <a:endParaRPr lang="ru-RU" sz="1200" dirty="0">
              <a:solidFill>
                <a:srgbClr val="002060"/>
              </a:solidFill>
            </a:endParaRPr>
          </a:p>
          <a:p>
            <a:r>
              <a:rPr lang="ru-RU" sz="1200" dirty="0" smtClean="0">
                <a:solidFill>
                  <a:srgbClr val="002060"/>
                </a:solidFill>
              </a:rPr>
              <a:t>Границы процесса:</a:t>
            </a:r>
            <a:r>
              <a:rPr lang="ru-RU" sz="1200" dirty="0">
                <a:solidFill>
                  <a:srgbClr val="002060"/>
                </a:solidFill>
              </a:rPr>
              <a:t> от </a:t>
            </a:r>
            <a:r>
              <a:rPr lang="ru-RU" sz="1200" dirty="0" smtClean="0">
                <a:solidFill>
                  <a:srgbClr val="002060"/>
                </a:solidFill>
              </a:rPr>
              <a:t>утреннего группового сбора </a:t>
            </a:r>
          </a:p>
          <a:p>
            <a:r>
              <a:rPr lang="ru-RU" sz="1200" dirty="0" smtClean="0">
                <a:solidFill>
                  <a:srgbClr val="002060"/>
                </a:solidFill>
              </a:rPr>
              <a:t>Дата начала  </a:t>
            </a:r>
            <a:r>
              <a:rPr lang="ru-RU" sz="1200" dirty="0" smtClean="0">
                <a:solidFill>
                  <a:srgbClr val="FF0000"/>
                </a:solidFill>
              </a:rPr>
              <a:t>проекта:</a:t>
            </a:r>
            <a:r>
              <a:rPr lang="en-US" sz="1200" dirty="0" smtClean="0">
                <a:solidFill>
                  <a:srgbClr val="FF0000"/>
                </a:solidFill>
              </a:rPr>
              <a:t> 0</a:t>
            </a:r>
            <a:r>
              <a:rPr lang="ru-RU" sz="1200" dirty="0" smtClean="0">
                <a:solidFill>
                  <a:srgbClr val="FF0000"/>
                </a:solidFill>
              </a:rPr>
              <a:t>1.01.2021    </a:t>
            </a:r>
            <a:r>
              <a:rPr lang="ru-RU" sz="1200" dirty="0" smtClean="0">
                <a:solidFill>
                  <a:srgbClr val="002060"/>
                </a:solidFill>
              </a:rPr>
              <a:t>        Дата окончания </a:t>
            </a:r>
            <a:r>
              <a:rPr lang="ru-RU" sz="1200" dirty="0" smtClean="0">
                <a:solidFill>
                  <a:srgbClr val="FF0000"/>
                </a:solidFill>
              </a:rPr>
              <a:t>проекта: 31.05.2021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495548" y="3118257"/>
            <a:ext cx="822882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9250" indent="-349250">
              <a:buFont typeface="Arial" charset="0"/>
              <a:buAutoNum type="arabicPeriod"/>
            </a:pPr>
            <a:r>
              <a:rPr lang="ru-RU" sz="1400" dirty="0" smtClean="0">
                <a:solidFill>
                  <a:srgbClr val="002060"/>
                </a:solidFill>
              </a:rPr>
              <a:t>Отсутствие системы визуализации безопасности в групповом помещении.</a:t>
            </a:r>
          </a:p>
          <a:p>
            <a:pPr marL="349250" indent="-349250">
              <a:buFont typeface="Arial" charset="0"/>
              <a:buAutoNum type="arabicPeriod"/>
            </a:pPr>
            <a:r>
              <a:rPr lang="ru-RU" sz="1400" dirty="0" smtClean="0">
                <a:solidFill>
                  <a:srgbClr val="002060"/>
                </a:solidFill>
              </a:rPr>
              <a:t>Неэффективное использование времени для объяснения правил безопасного поведения в группе.</a:t>
            </a:r>
          </a:p>
          <a:p>
            <a:pPr marL="349250" indent="-349250">
              <a:buFont typeface="Arial" charset="0"/>
              <a:buAutoNum type="arabicPeriod"/>
            </a:pPr>
            <a:r>
              <a:rPr lang="ru-RU" sz="1400" dirty="0" smtClean="0">
                <a:solidFill>
                  <a:srgbClr val="002060"/>
                </a:solidFill>
              </a:rPr>
              <a:t>Низкий уровень знаний детей безопасного поведения в групповом помещении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6128" y="4384481"/>
            <a:ext cx="830824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2060"/>
                </a:solidFill>
                <a:latin typeface="+mn-lt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+mn-lt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rgbClr val="002060"/>
                </a:solidFill>
              </a:rPr>
              <a:t>Оптимизация </a:t>
            </a:r>
            <a:r>
              <a:rPr lang="ru-RU" sz="1400" dirty="0" smtClean="0"/>
              <a:t>и визуализация правил безопасного поведения в групповом помещении</a:t>
            </a:r>
            <a:r>
              <a:rPr lang="en-US" sz="1400" dirty="0" smtClean="0"/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в ДОУ д/с №76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6" name="Прямоугольник 15">
            <a:extLst/>
          </p:cNvPr>
          <p:cNvSpPr/>
          <p:nvPr/>
        </p:nvSpPr>
        <p:spPr>
          <a:xfrm>
            <a:off x="397168" y="5503813"/>
            <a:ext cx="8495472" cy="127134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" name="TextBox 16">
            <a:extLst/>
          </p:cNvPr>
          <p:cNvSpPr txBox="1"/>
          <p:nvPr/>
        </p:nvSpPr>
        <p:spPr>
          <a:xfrm>
            <a:off x="416128" y="5157193"/>
            <a:ext cx="1411836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accent2"/>
                </a:solidFill>
                <a:latin typeface="+mn-lt"/>
              </a:rPr>
              <a:t>Эффекты </a:t>
            </a:r>
            <a:r>
              <a:rPr lang="ru-RU" sz="1200" dirty="0">
                <a:solidFill>
                  <a:schemeClr val="accent2"/>
                </a:solidFill>
                <a:latin typeface="+mn-lt"/>
              </a:rPr>
              <a:t>проекта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82753" y="5561562"/>
            <a:ext cx="8119523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rgbClr val="002060"/>
                </a:solidFill>
              </a:rPr>
              <a:t>1. Обеспечена визуализация безопасности в групповом помещении.</a:t>
            </a:r>
          </a:p>
          <a:p>
            <a:pPr>
              <a:defRPr/>
            </a:pPr>
            <a:r>
              <a:rPr lang="ru-RU" sz="1400" dirty="0" smtClean="0">
                <a:solidFill>
                  <a:srgbClr val="002060"/>
                </a:solidFill>
              </a:rPr>
              <a:t>2. Сокращение временных затрат в процессе обучения правилам </a:t>
            </a:r>
            <a:r>
              <a:rPr lang="ru-RU" sz="1400" dirty="0">
                <a:solidFill>
                  <a:srgbClr val="002060"/>
                </a:solidFill>
              </a:rPr>
              <a:t>безопасного поведения в групповом помещении</a:t>
            </a:r>
            <a:r>
              <a:rPr lang="ru-RU" sz="1400" dirty="0" smtClean="0">
                <a:solidFill>
                  <a:srgbClr val="002060"/>
                </a:solidFill>
              </a:rPr>
              <a:t>.</a:t>
            </a:r>
          </a:p>
          <a:p>
            <a:pPr>
              <a:defRPr/>
            </a:pPr>
            <a:r>
              <a:rPr lang="ru-RU" sz="1400" dirty="0" smtClean="0">
                <a:solidFill>
                  <a:srgbClr val="002060"/>
                </a:solidFill>
              </a:rPr>
              <a:t>3. Повысили уровень знаний детей по </a:t>
            </a:r>
            <a:r>
              <a:rPr lang="ru-RU" sz="1400" dirty="0">
                <a:solidFill>
                  <a:srgbClr val="002060"/>
                </a:solidFill>
              </a:rPr>
              <a:t>безопасному поведению в групповом помещении</a:t>
            </a:r>
            <a:r>
              <a:rPr lang="ru-RU" sz="1400" dirty="0" smtClean="0">
                <a:solidFill>
                  <a:srgbClr val="002060"/>
                </a:solidFill>
              </a:rPr>
              <a:t>.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74904" y="6448251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smtClean="0"/>
              <a:pPr/>
              <a:t>2</a:t>
            </a:fld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90184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/>
          </p:cNvPr>
          <p:cNvSpPr/>
          <p:nvPr/>
        </p:nvSpPr>
        <p:spPr>
          <a:xfrm>
            <a:off x="262738" y="1267717"/>
            <a:ext cx="8637588" cy="244385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lvl="0" algn="ctr">
              <a:buClr>
                <a:srgbClr val="002960"/>
              </a:buClr>
              <a:defRPr/>
            </a:pPr>
            <a:endParaRPr lang="ru-RU" altLang="ru-RU" sz="1200" b="1" kern="0" dirty="0" smtClean="0">
              <a:solidFill>
                <a:srgbClr val="00295C"/>
              </a:solidFill>
              <a:latin typeface="Arial" charset="0"/>
              <a:cs typeface="Arial" charset="0"/>
            </a:endParaRPr>
          </a:p>
          <a:p>
            <a:pPr lvl="0" algn="ctr">
              <a:buClr>
                <a:srgbClr val="002960"/>
              </a:buClr>
              <a:defRPr/>
            </a:pPr>
            <a:endParaRPr lang="ru-RU" altLang="ru-RU" sz="1200" b="1" kern="0" dirty="0">
              <a:solidFill>
                <a:srgbClr val="00295C"/>
              </a:solidFill>
              <a:latin typeface="Arial" charset="0"/>
              <a:cs typeface="Arial" charset="0"/>
            </a:endParaRPr>
          </a:p>
          <a:p>
            <a:pPr lvl="0" algn="ctr">
              <a:buClr>
                <a:srgbClr val="002960"/>
              </a:buClr>
              <a:defRPr/>
            </a:pPr>
            <a:endParaRPr lang="ru-RU" altLang="ru-RU" sz="1200" b="1" kern="0" dirty="0" smtClean="0">
              <a:solidFill>
                <a:srgbClr val="00295C"/>
              </a:solidFill>
              <a:latin typeface="Arial" charset="0"/>
              <a:cs typeface="Arial" charset="0"/>
            </a:endParaRPr>
          </a:p>
          <a:p>
            <a:pPr lvl="0" algn="ctr">
              <a:buClr>
                <a:srgbClr val="002960"/>
              </a:buClr>
              <a:defRPr/>
            </a:pPr>
            <a:endParaRPr lang="ru-RU" altLang="ru-RU" sz="1200" b="1" kern="0" dirty="0">
              <a:solidFill>
                <a:srgbClr val="00295C"/>
              </a:solidFill>
              <a:latin typeface="Arial" charset="0"/>
              <a:cs typeface="Arial" charset="0"/>
            </a:endParaRPr>
          </a:p>
          <a:p>
            <a:pPr lvl="0" algn="ctr">
              <a:buClr>
                <a:srgbClr val="002960"/>
              </a:buClr>
              <a:defRPr/>
            </a:pPr>
            <a:endParaRPr lang="ru-RU" altLang="ru-RU" sz="1200" b="1" kern="0" dirty="0" smtClean="0">
              <a:solidFill>
                <a:srgbClr val="00295C"/>
              </a:solidFill>
              <a:latin typeface="Arial" charset="0"/>
              <a:cs typeface="Arial" charset="0"/>
            </a:endParaRPr>
          </a:p>
          <a:p>
            <a:pPr lvl="0" algn="ctr">
              <a:buClr>
                <a:srgbClr val="002960"/>
              </a:buClr>
              <a:defRPr/>
            </a:pPr>
            <a:endParaRPr lang="ru-RU" altLang="ru-RU" sz="1200" b="1" kern="0" dirty="0">
              <a:solidFill>
                <a:srgbClr val="00295C"/>
              </a:solidFill>
              <a:latin typeface="Arial" charset="0"/>
              <a:cs typeface="Arial" charset="0"/>
            </a:endParaRPr>
          </a:p>
          <a:p>
            <a:pPr lvl="0" algn="ctr">
              <a:buClr>
                <a:srgbClr val="002960"/>
              </a:buClr>
              <a:defRPr/>
            </a:pPr>
            <a:endParaRPr lang="ru-RU" altLang="ru-RU" sz="1200" b="1" kern="0" dirty="0" smtClean="0">
              <a:solidFill>
                <a:srgbClr val="00295C"/>
              </a:solidFill>
              <a:latin typeface="Arial" charset="0"/>
              <a:cs typeface="Arial" charset="0"/>
            </a:endParaRPr>
          </a:p>
          <a:p>
            <a:pPr lvl="0" algn="ctr">
              <a:buClr>
                <a:srgbClr val="002960"/>
              </a:buClr>
              <a:defRPr/>
            </a:pPr>
            <a:endParaRPr lang="ru-RU" altLang="ru-RU" sz="1200" b="1" kern="0" dirty="0">
              <a:solidFill>
                <a:srgbClr val="00295C"/>
              </a:solidFill>
              <a:latin typeface="Arial" charset="0"/>
              <a:cs typeface="Arial" charset="0"/>
            </a:endParaRPr>
          </a:p>
          <a:p>
            <a:pPr lvl="0" algn="ctr">
              <a:buClr>
                <a:srgbClr val="002960"/>
              </a:buClr>
              <a:defRPr/>
            </a:pPr>
            <a:r>
              <a:rPr lang="ru-RU" altLang="ru-RU" sz="1200" b="1" kern="0" dirty="0" smtClean="0">
                <a:solidFill>
                  <a:srgbClr val="00295C"/>
                </a:solidFill>
                <a:latin typeface="Arial" charset="0"/>
                <a:cs typeface="Arial" charset="0"/>
              </a:rPr>
              <a:t>                         </a:t>
            </a:r>
          </a:p>
          <a:p>
            <a:pPr lvl="0" algn="ctr">
              <a:buClr>
                <a:srgbClr val="002960"/>
              </a:buClr>
              <a:defRPr/>
            </a:pPr>
            <a:r>
              <a:rPr lang="ru-RU" altLang="ru-RU" sz="1200" b="1" kern="0" dirty="0">
                <a:solidFill>
                  <a:srgbClr val="00295C"/>
                </a:solidFill>
                <a:latin typeface="Arial" charset="0"/>
                <a:cs typeface="Arial" charset="0"/>
              </a:rPr>
              <a:t> </a:t>
            </a:r>
            <a:r>
              <a:rPr lang="ru-RU" altLang="ru-RU" sz="1200" b="1" kern="0" dirty="0" smtClean="0">
                <a:solidFill>
                  <a:srgbClr val="00295C"/>
                </a:solidFill>
                <a:latin typeface="Arial" charset="0"/>
                <a:cs typeface="Arial" charset="0"/>
              </a:rPr>
              <a:t>                                                                                          </a:t>
            </a:r>
          </a:p>
          <a:p>
            <a:pPr lvl="0" algn="ctr">
              <a:buClr>
                <a:srgbClr val="002960"/>
              </a:buClr>
              <a:defRPr/>
            </a:pPr>
            <a:r>
              <a:rPr lang="ru-RU" altLang="ru-RU" sz="1200" b="1" kern="0" dirty="0">
                <a:solidFill>
                  <a:srgbClr val="00295C"/>
                </a:solidFill>
                <a:latin typeface="Arial" charset="0"/>
                <a:cs typeface="Arial" charset="0"/>
              </a:rPr>
              <a:t> </a:t>
            </a:r>
            <a:r>
              <a:rPr lang="ru-RU" altLang="ru-RU" sz="1200" b="1" kern="0" dirty="0" smtClean="0">
                <a:solidFill>
                  <a:srgbClr val="00295C"/>
                </a:solidFill>
                <a:latin typeface="Arial" charset="0"/>
                <a:cs typeface="Arial" charset="0"/>
              </a:rPr>
              <a:t>                                                                                           Чеснокова</a:t>
            </a:r>
            <a:r>
              <a:rPr lang="ru-RU" altLang="ru-RU" sz="1200" b="1" kern="0" dirty="0">
                <a:solidFill>
                  <a:srgbClr val="00295C"/>
                </a:solidFill>
                <a:latin typeface="Arial" charset="0"/>
                <a:cs typeface="Arial" charset="0"/>
              </a:rPr>
              <a:t> </a:t>
            </a:r>
            <a:endParaRPr lang="ru-RU" altLang="ru-RU" sz="1200" b="1" kern="0" dirty="0" smtClean="0">
              <a:solidFill>
                <a:srgbClr val="00295C"/>
              </a:solidFill>
              <a:latin typeface="Arial" charset="0"/>
              <a:cs typeface="Arial" charset="0"/>
            </a:endParaRPr>
          </a:p>
          <a:p>
            <a:pPr lvl="0" algn="ctr">
              <a:buClr>
                <a:srgbClr val="002960"/>
              </a:buClr>
              <a:defRPr/>
            </a:pPr>
            <a:r>
              <a:rPr lang="ru-RU" altLang="ru-RU" sz="1200" b="1" kern="0" dirty="0">
                <a:solidFill>
                  <a:srgbClr val="00295C"/>
                </a:solidFill>
                <a:latin typeface="Arial" charset="0"/>
                <a:cs typeface="Arial" charset="0"/>
              </a:rPr>
              <a:t> </a:t>
            </a:r>
            <a:r>
              <a:rPr lang="ru-RU" altLang="ru-RU" sz="1200" b="1" kern="0" dirty="0" smtClean="0">
                <a:solidFill>
                  <a:srgbClr val="00295C"/>
                </a:solidFill>
                <a:latin typeface="Arial" charset="0"/>
                <a:cs typeface="Arial" charset="0"/>
              </a:rPr>
              <a:t>                                                                                                Ольга Александровна  </a:t>
            </a:r>
            <a:endParaRPr lang="ru-RU" altLang="ru-RU" sz="1200" b="1" kern="0" dirty="0">
              <a:solidFill>
                <a:srgbClr val="00295C"/>
              </a:solidFill>
              <a:latin typeface="Arial" charset="0"/>
              <a:cs typeface="Arial" charset="0"/>
            </a:endParaRPr>
          </a:p>
          <a:p>
            <a:pPr lvl="0" algn="ctr">
              <a:buClr>
                <a:srgbClr val="002960"/>
              </a:buClr>
              <a:defRPr/>
            </a:pPr>
            <a:r>
              <a:rPr lang="ru-RU" altLang="ru-RU" sz="1200" b="1" kern="0" dirty="0" smtClean="0">
                <a:solidFill>
                  <a:srgbClr val="00295C"/>
                </a:solidFill>
                <a:latin typeface="Arial" charset="0"/>
                <a:cs typeface="Arial" charset="0"/>
              </a:rPr>
              <a:t>                                                                                                  старший  воспитатель</a:t>
            </a:r>
            <a:endParaRPr lang="ru-RU" altLang="ru-RU" sz="1200" b="1" kern="0" dirty="0">
              <a:solidFill>
                <a:srgbClr val="00295C"/>
              </a:solidFill>
              <a:latin typeface="Arial" charset="0"/>
              <a:cs typeface="Arial" charset="0"/>
            </a:endParaRPr>
          </a:p>
        </p:txBody>
      </p:sp>
      <p:sp>
        <p:nvSpPr>
          <p:cNvPr id="32" name="TextBox 31">
            <a:extLst/>
          </p:cNvPr>
          <p:cNvSpPr txBox="1"/>
          <p:nvPr/>
        </p:nvSpPr>
        <p:spPr>
          <a:xfrm>
            <a:off x="868362" y="1388980"/>
            <a:ext cx="1644650" cy="52228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accent2"/>
                </a:solidFill>
                <a:latin typeface="+mn-lt"/>
              </a:rPr>
              <a:t>Руководство проектом</a:t>
            </a:r>
          </a:p>
        </p:txBody>
      </p:sp>
      <p:sp>
        <p:nvSpPr>
          <p:cNvPr id="39" name="TextBox 38">
            <a:extLst/>
          </p:cNvPr>
          <p:cNvSpPr txBox="1"/>
          <p:nvPr/>
        </p:nvSpPr>
        <p:spPr>
          <a:xfrm>
            <a:off x="323850" y="3989388"/>
            <a:ext cx="2189162" cy="307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accent2"/>
                </a:solidFill>
                <a:latin typeface="+mn-lt"/>
              </a:rPr>
              <a:t>Рабочая группа проекта</a:t>
            </a:r>
          </a:p>
        </p:txBody>
      </p:sp>
      <p:sp>
        <p:nvSpPr>
          <p:cNvPr id="68616" name="Заголовок 2"/>
          <p:cNvSpPr>
            <a:spLocks noGrp="1"/>
          </p:cNvSpPr>
          <p:nvPr>
            <p:ph type="title"/>
          </p:nvPr>
        </p:nvSpPr>
        <p:spPr>
          <a:xfrm>
            <a:off x="244475" y="332656"/>
            <a:ext cx="8648700" cy="4397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Команда проекта </a:t>
            </a:r>
          </a:p>
        </p:txBody>
      </p:sp>
      <p:sp>
        <p:nvSpPr>
          <p:cNvPr id="19" name="Rectangle 53"/>
          <p:cNvSpPr txBox="1">
            <a:spLocks noChangeArrowheads="1"/>
          </p:cNvSpPr>
          <p:nvPr/>
        </p:nvSpPr>
        <p:spPr bwMode="auto">
          <a:xfrm>
            <a:off x="2513012" y="3085870"/>
            <a:ext cx="2635051" cy="55399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>
              <a:buClr>
                <a:srgbClr val="002960"/>
              </a:buClr>
              <a:defRPr/>
            </a:pPr>
            <a:r>
              <a:rPr lang="ru-RU" altLang="ru-RU" sz="1200" b="1" kern="0" dirty="0">
                <a:solidFill>
                  <a:srgbClr val="00295C"/>
                </a:solidFill>
                <a:latin typeface="Arial" charset="0"/>
                <a:cs typeface="Arial" charset="0"/>
              </a:rPr>
              <a:t>Исаенко</a:t>
            </a:r>
          </a:p>
          <a:p>
            <a:pPr lvl="0" algn="ctr" defTabSz="914400">
              <a:buClr>
                <a:srgbClr val="002960"/>
              </a:buClr>
              <a:defRPr/>
            </a:pPr>
            <a:r>
              <a:rPr lang="ru-RU" altLang="ru-RU" sz="1200" b="1" kern="0" dirty="0">
                <a:solidFill>
                  <a:srgbClr val="00295C"/>
                </a:solidFill>
                <a:latin typeface="Arial" charset="0"/>
                <a:cs typeface="Arial" charset="0"/>
              </a:rPr>
              <a:t> Юлия Михайловна </a:t>
            </a:r>
          </a:p>
          <a:p>
            <a:pPr lvl="0" algn="ctr" defTabSz="914400">
              <a:buClr>
                <a:srgbClr val="002960"/>
              </a:buClr>
              <a:defRPr/>
            </a:pPr>
            <a:r>
              <a:rPr lang="ru-RU" altLang="ru-RU" sz="1200" b="1" kern="0" dirty="0">
                <a:solidFill>
                  <a:srgbClr val="00295C"/>
                </a:solidFill>
                <a:latin typeface="Arial" charset="0"/>
                <a:cs typeface="Arial" charset="0"/>
              </a:rPr>
              <a:t> заведующий</a:t>
            </a:r>
            <a:endParaRPr lang="ru-RU" altLang="ru-RU" sz="1200" kern="0" dirty="0">
              <a:solidFill>
                <a:srgbClr val="00295C"/>
              </a:solidFill>
              <a:latin typeface="Arial" charset="0"/>
              <a:cs typeface="Arial" charset="0"/>
            </a:endParaRPr>
          </a:p>
        </p:txBody>
      </p:sp>
      <p:sp>
        <p:nvSpPr>
          <p:cNvPr id="20" name="Rectangle 165"/>
          <p:cNvSpPr txBox="1">
            <a:spLocks noChangeArrowheads="1"/>
          </p:cNvSpPr>
          <p:nvPr/>
        </p:nvSpPr>
        <p:spPr bwMode="auto">
          <a:xfrm>
            <a:off x="2901761" y="1311986"/>
            <a:ext cx="1538288" cy="1539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marL="342900" indent="-342900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587" lvl="1" indent="0" algn="ctr">
              <a:buClr>
                <a:srgbClr val="002960"/>
              </a:buClr>
              <a:buSzPct val="125000"/>
              <a:defRPr/>
            </a:pPr>
            <a:r>
              <a:rPr lang="ru-RU" altLang="ru-RU" sz="1000" kern="0" dirty="0" smtClean="0">
                <a:solidFill>
                  <a:srgbClr val="00295C"/>
                </a:solidFill>
              </a:rPr>
              <a:t>Заказчик проекта</a:t>
            </a:r>
            <a:endParaRPr lang="en-US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22" name="Rectangle 165"/>
          <p:cNvSpPr txBox="1">
            <a:spLocks noChangeArrowheads="1"/>
          </p:cNvSpPr>
          <p:nvPr/>
        </p:nvSpPr>
        <p:spPr bwMode="auto">
          <a:xfrm>
            <a:off x="5148063" y="1252568"/>
            <a:ext cx="2155825" cy="1539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marL="342900" indent="-342900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619125" lvl="4" indent="0">
              <a:buClr>
                <a:srgbClr val="002960"/>
              </a:buClr>
              <a:buSzPct val="89000"/>
              <a:defRPr/>
            </a:pPr>
            <a:r>
              <a:rPr lang="ru-RU" altLang="ru-RU" sz="1000" kern="0" dirty="0" smtClean="0">
                <a:solidFill>
                  <a:srgbClr val="00295C"/>
                </a:solidFill>
              </a:rPr>
              <a:t>Руководитель проекта</a:t>
            </a:r>
            <a:endParaRPr lang="en-US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38" name="Rectangle 53"/>
          <p:cNvSpPr txBox="1">
            <a:spLocks noChangeArrowheads="1"/>
          </p:cNvSpPr>
          <p:nvPr/>
        </p:nvSpPr>
        <p:spPr bwMode="auto">
          <a:xfrm>
            <a:off x="2513012" y="5487811"/>
            <a:ext cx="2297308" cy="7232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b="1" dirty="0" smtClean="0">
                <a:solidFill>
                  <a:srgbClr val="1F497D">
                    <a:lumMod val="75000"/>
                  </a:srgbClr>
                </a:solidFill>
                <a:cs typeface="Arial" panose="020B0604020202020204" pitchFamily="34" charset="0"/>
              </a:rPr>
              <a:t>Пархоменко 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b="1" dirty="0" smtClean="0">
                <a:solidFill>
                  <a:srgbClr val="1F497D">
                    <a:lumMod val="75000"/>
                  </a:srgbClr>
                </a:solidFill>
                <a:cs typeface="Arial" panose="020B0604020202020204" pitchFamily="34" charset="0"/>
              </a:rPr>
              <a:t>Лиана Сергеевна, воспитатель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100" b="1" dirty="0">
              <a:solidFill>
                <a:srgbClr val="1F497D">
                  <a:lumMod val="75000"/>
                </a:srgbClr>
              </a:solidFill>
              <a:cs typeface="Arial" panose="020B0604020202020204" pitchFamily="34" charset="0"/>
            </a:endParaRPr>
          </a:p>
        </p:txBody>
      </p:sp>
      <p:sp>
        <p:nvSpPr>
          <p:cNvPr id="42" name="Rectangle 53"/>
          <p:cNvSpPr txBox="1">
            <a:spLocks noChangeArrowheads="1"/>
          </p:cNvSpPr>
          <p:nvPr/>
        </p:nvSpPr>
        <p:spPr bwMode="auto">
          <a:xfrm>
            <a:off x="5148063" y="5487811"/>
            <a:ext cx="2808312" cy="55399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b="1" dirty="0" smtClean="0">
                <a:solidFill>
                  <a:srgbClr val="1F497D">
                    <a:lumMod val="75000"/>
                  </a:srgbClr>
                </a:solidFill>
                <a:cs typeface="Arial" panose="020B0604020202020204" pitchFamily="34" charset="0"/>
              </a:rPr>
              <a:t>Бочанова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b="1" dirty="0" smtClean="0">
                <a:solidFill>
                  <a:srgbClr val="1F497D">
                    <a:lumMod val="75000"/>
                  </a:srgbClr>
                </a:solidFill>
                <a:cs typeface="Arial" panose="020B0604020202020204" pitchFamily="34" charset="0"/>
              </a:rPr>
              <a:t> Наталья Александровна,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b="1" dirty="0" smtClean="0">
                <a:solidFill>
                  <a:srgbClr val="1F497D">
                    <a:lumMod val="75000"/>
                  </a:srgbClr>
                </a:solidFill>
                <a:cs typeface="Arial" panose="020B0604020202020204" pitchFamily="34" charset="0"/>
              </a:rPr>
              <a:t>воспитатель</a:t>
            </a:r>
            <a:endParaRPr lang="ru-RU" sz="1200" b="1" dirty="0">
              <a:solidFill>
                <a:srgbClr val="1F497D">
                  <a:lumMod val="75000"/>
                </a:srgbClr>
              </a:solidFill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6376243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b="1" smtClean="0">
                <a:solidFill>
                  <a:schemeClr val="tx1"/>
                </a:solidFill>
              </a:rPr>
              <a:pPr/>
              <a:t>3</a:t>
            </a:fld>
            <a:endParaRPr lang="ru-RU" sz="1400" b="1" dirty="0">
              <a:solidFill>
                <a:schemeClr val="tx1"/>
              </a:solidFill>
            </a:endParaRPr>
          </a:p>
        </p:txBody>
      </p:sp>
      <p:pic>
        <p:nvPicPr>
          <p:cNvPr id="7" name="Picture 4" descr="C:\Users\user3\Downloads\эмблема МБДОУ 7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362" y="2137905"/>
            <a:ext cx="1564328" cy="1501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:\Users\Александр\Desktop\В журнал МИР ДОШКОЛЯТ\Пед состав\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705" y="1547449"/>
            <a:ext cx="914400" cy="134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C:\Users\Александр\Desktop\В журнал МИР ДОШКОЛЯТ\Пед состав\Чеснокова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384" y="1547449"/>
            <a:ext cx="926572" cy="1355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5" name="Picture 9" descr="C:\Users\Александр\Desktop\В журнал МИР ДОШКОЛЯТ\Пед состав\Б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383" y="3963633"/>
            <a:ext cx="1039545" cy="1524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7" name="Picture 11" descr="C:\Users\Александр\Desktop\В журнал МИР ДОШКОЛЯТ\Пед состав\1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516" y="3963042"/>
            <a:ext cx="1236299" cy="152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545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74904" y="6448251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smtClean="0"/>
              <a:pPr/>
              <a:t>4</a:t>
            </a:fld>
            <a:endParaRPr lang="ru-RU" sz="140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5133" y="-52479"/>
            <a:ext cx="8229600" cy="1143000"/>
          </a:xfrm>
        </p:spPr>
        <p:txBody>
          <a:bodyPr>
            <a:normAutofit/>
          </a:bodyPr>
          <a:lstStyle/>
          <a:p>
            <a:pPr lvl="0" eaLnBrk="0" fontAlgn="base" hangingPunct="0">
              <a:spcAft>
                <a:spcPct val="0"/>
              </a:spcAft>
              <a:defRPr/>
            </a:pPr>
            <a:r>
              <a:rPr lang="ru-RU" sz="2000" b="1" dirty="0">
                <a:solidFill>
                  <a:prstClr val="black"/>
                </a:solidFill>
                <a:latin typeface="Franklin Gothic Medium" pitchFamily="34" charset="0"/>
                <a:ea typeface="+mn-ea"/>
                <a:cs typeface="Arial" charset="0"/>
              </a:rPr>
              <a:t>Введение в предметную </a:t>
            </a:r>
            <a:r>
              <a:rPr lang="ru-RU" sz="2000" b="1" dirty="0" smtClean="0">
                <a:solidFill>
                  <a:prstClr val="black"/>
                </a:solidFill>
                <a:latin typeface="Franklin Gothic Medium" pitchFamily="34" charset="0"/>
                <a:ea typeface="+mn-ea"/>
                <a:cs typeface="Arial" charset="0"/>
              </a:rPr>
              <a:t>область(описание </a:t>
            </a:r>
            <a:r>
              <a:rPr lang="ru-RU" sz="2000" b="1" dirty="0">
                <a:solidFill>
                  <a:prstClr val="black"/>
                </a:solidFill>
                <a:latin typeface="Franklin Gothic Medium" pitchFamily="34" charset="0"/>
                <a:ea typeface="+mn-ea"/>
                <a:cs typeface="Arial" charset="0"/>
              </a:rPr>
              <a:t>ситуации «как есть</a:t>
            </a:r>
            <a:r>
              <a:rPr lang="ru-RU" sz="2000" b="1" dirty="0" smtClean="0">
                <a:solidFill>
                  <a:prstClr val="black"/>
                </a:solidFill>
                <a:latin typeface="Franklin Gothic Medium" pitchFamily="34" charset="0"/>
                <a:ea typeface="+mn-ea"/>
                <a:cs typeface="Arial" charset="0"/>
              </a:rPr>
              <a:t>»)</a:t>
            </a:r>
            <a:r>
              <a:rPr lang="ru-RU" sz="3000" b="1" dirty="0">
                <a:solidFill>
                  <a:prstClr val="black"/>
                </a:solidFill>
                <a:latin typeface="Franklin Gothic Medium" pitchFamily="34" charset="0"/>
                <a:ea typeface="+mn-ea"/>
                <a:cs typeface="Arial" charset="0"/>
              </a:rPr>
              <a:t/>
            </a:r>
            <a:br>
              <a:rPr lang="ru-RU" sz="3000" b="1" dirty="0">
                <a:solidFill>
                  <a:prstClr val="black"/>
                </a:solidFill>
                <a:latin typeface="Franklin Gothic Medium" pitchFamily="34" charset="0"/>
                <a:ea typeface="+mn-ea"/>
                <a:cs typeface="Arial" charset="0"/>
              </a:rPr>
            </a:br>
            <a:endParaRPr lang="ru-RU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4973" y="205614"/>
            <a:ext cx="9128124" cy="728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altLang="ru-RU" sz="1600" dirty="0">
                <a:latin typeface="Franklin Gothic Medium" panose="020B0603020102020204" pitchFamily="34" charset="0"/>
              </a:rPr>
              <a:t>Карта текущего состояния процесса</a:t>
            </a:r>
            <a:br>
              <a:rPr lang="ru-RU" altLang="ru-RU" sz="1600" dirty="0">
                <a:latin typeface="Franklin Gothic Medium" panose="020B0603020102020204" pitchFamily="34" charset="0"/>
              </a:rPr>
            </a:br>
            <a:r>
              <a:rPr lang="ru-RU" altLang="ru-RU" sz="1800" b="1" dirty="0">
                <a:latin typeface="Franklin Gothic Medium" panose="020B0603020102020204" pitchFamily="34" charset="0"/>
              </a:rPr>
              <a:t>«</a:t>
            </a:r>
            <a:r>
              <a:rPr lang="ru-RU" sz="1800" b="1" dirty="0">
                <a:latin typeface="Franklin Gothic Medium" pitchFamily="34" charset="0"/>
                <a:cs typeface="Times New Roman" panose="02020603050405020304" pitchFamily="18" charset="0"/>
              </a:rPr>
              <a:t>Внедрении навигации безопасности в групповом помещении</a:t>
            </a:r>
            <a:r>
              <a:rPr lang="ru-RU" sz="1600" b="1" cap="all" dirty="0">
                <a:latin typeface="Franklin Gothic Medium" pitchFamily="34" charset="0"/>
              </a:rPr>
              <a:t>»</a:t>
            </a:r>
            <a:endParaRPr lang="ru-RU" altLang="ru-RU" sz="1600" dirty="0">
              <a:latin typeface="Franklin Gothic Medium" panose="020B0603020102020204" pitchFamily="34" charset="0"/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1301329" y="1906686"/>
            <a:ext cx="28892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6" name="Пятно 1 60"/>
          <p:cNvSpPr/>
          <p:nvPr/>
        </p:nvSpPr>
        <p:spPr>
          <a:xfrm>
            <a:off x="274937" y="5846733"/>
            <a:ext cx="522288" cy="433388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ru-RU" sz="1200" b="1" dirty="0">
                <a:solidFill>
                  <a:schemeClr val="bg1"/>
                </a:solidFill>
                <a:cs typeface="Arial" pitchFamily="34" charset="0"/>
              </a:rPr>
              <a:t>3</a:t>
            </a:r>
          </a:p>
        </p:txBody>
      </p:sp>
      <p:sp>
        <p:nvSpPr>
          <p:cNvPr id="17" name="Пятно 1 60"/>
          <p:cNvSpPr/>
          <p:nvPr/>
        </p:nvSpPr>
        <p:spPr>
          <a:xfrm>
            <a:off x="264618" y="6329893"/>
            <a:ext cx="542925" cy="3905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ru-RU" sz="1200" b="1" dirty="0" smtClean="0">
                <a:solidFill>
                  <a:schemeClr val="bg1"/>
                </a:solidFill>
                <a:cs typeface="Arial" pitchFamily="34" charset="0"/>
              </a:rPr>
              <a:t>4</a:t>
            </a:r>
            <a:endParaRPr lang="ru-RU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4658209"/>
              </p:ext>
            </p:extLst>
          </p:nvPr>
        </p:nvGraphicFramePr>
        <p:xfrm>
          <a:off x="844010" y="4705968"/>
          <a:ext cx="3419556" cy="24688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4195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39569"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endParaRPr lang="ru-RU" altLang="ru-RU" sz="12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r>
                        <a:rPr lang="ru-RU" sz="1200" b="0" dirty="0" smtClean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Большие затраты времени на объяснение правил безопасного поведения в группе</a:t>
                      </a:r>
                      <a:endParaRPr lang="en-US" sz="1200" b="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12" marB="45712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3975">
                <a:tc>
                  <a:txBody>
                    <a:bodyPr/>
                    <a:lstStyle/>
                    <a:p>
                      <a:pPr algn="just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r>
                        <a:rPr lang="ru-RU" altLang="ru-RU" sz="12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ru-RU" sz="1200" dirty="0" smtClean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сформированы навыки правил поведения во время приёма пищи</a:t>
                      </a:r>
                    </a:p>
                  </a:txBody>
                  <a:tcPr marL="91450" marR="91450" marT="45712" marB="45712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3975">
                <a:tc>
                  <a:txBody>
                    <a:bodyPr/>
                    <a:lstStyle/>
                    <a:p>
                      <a:pPr algn="just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r>
                        <a:rPr lang="ru-RU" altLang="ru-RU" sz="12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ru-RU" sz="1200" dirty="0" smtClean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Несоблюдение детьми правил безопасного поведения при работе с ножницами</a:t>
                      </a:r>
                      <a:endParaRPr lang="ru-RU" sz="12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12" marB="45712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95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altLang="ru-RU" sz="12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 </a:t>
                      </a:r>
                      <a:r>
                        <a:rPr lang="ru-RU" sz="1200" dirty="0" smtClean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Невнимательность детей при передвижении по групповому помещению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ru-RU" altLang="ru-RU" sz="1200" b="0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50" marR="91450" marT="45712" marB="45712"/>
                </a:tc>
                <a:extLst>
                  <a:ext uri="{0D108BD9-81ED-4DB2-BD59-A6C34878D82A}">
                    <a16:rowId xmlns:a16="http://schemas.microsoft.com/office/drawing/2014/main" xmlns="" val="1353592006"/>
                  </a:ext>
                </a:extLst>
              </a:tr>
              <a:tr h="235195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ru-RU" altLang="ru-RU" sz="1200" b="0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50" marR="91450" marT="45712" marB="45712"/>
                </a:tc>
                <a:extLst>
                  <a:ext uri="{0D108BD9-81ED-4DB2-BD59-A6C34878D82A}">
                    <a16:rowId xmlns:a16="http://schemas.microsoft.com/office/drawing/2014/main" xmlns="" val="374733098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7773304" y="3123219"/>
            <a:ext cx="359608" cy="149825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b="1" dirty="0"/>
              <a:t>ВЫХОД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8179465" y="3420660"/>
            <a:ext cx="857031" cy="6749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110 мин</a:t>
            </a:r>
            <a:endParaRPr lang="ru-RU" dirty="0"/>
          </a:p>
        </p:txBody>
      </p:sp>
      <p:sp>
        <p:nvSpPr>
          <p:cNvPr id="50" name="Стрелка вправо 49"/>
          <p:cNvSpPr/>
          <p:nvPr/>
        </p:nvSpPr>
        <p:spPr>
          <a:xfrm>
            <a:off x="2240183" y="1801910"/>
            <a:ext cx="244475" cy="2571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51" name="Пятно 1 60"/>
          <p:cNvSpPr/>
          <p:nvPr/>
        </p:nvSpPr>
        <p:spPr>
          <a:xfrm>
            <a:off x="328913" y="4810144"/>
            <a:ext cx="468312" cy="450850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ru-RU" sz="1200" b="1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52" name="Пятно 1 60"/>
          <p:cNvSpPr/>
          <p:nvPr/>
        </p:nvSpPr>
        <p:spPr>
          <a:xfrm>
            <a:off x="274937" y="5298388"/>
            <a:ext cx="522288" cy="433388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ru-RU" sz="1200" b="1" dirty="0">
                <a:solidFill>
                  <a:schemeClr val="bg1"/>
                </a:solidFill>
                <a:cs typeface="Arial" pitchFamily="34" charset="0"/>
              </a:rPr>
              <a:t>2</a:t>
            </a:r>
          </a:p>
        </p:txBody>
      </p:sp>
      <p:graphicFrame>
        <p:nvGraphicFramePr>
          <p:cNvPr id="55" name="Таблица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1622985"/>
              </p:ext>
            </p:extLst>
          </p:nvPr>
        </p:nvGraphicFramePr>
        <p:xfrm>
          <a:off x="611560" y="1268607"/>
          <a:ext cx="1636343" cy="14325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6363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4971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Воспитатель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7423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Оформление зон безопасности в групповом помещении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527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15мин. –  20 мин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58" name="Таблица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002920"/>
              </p:ext>
            </p:extLst>
          </p:nvPr>
        </p:nvGraphicFramePr>
        <p:xfrm>
          <a:off x="2471773" y="1343051"/>
          <a:ext cx="2070063" cy="13716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0700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84102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Воспитатель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1273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1200" b="0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Внедрение визуализации безопасного поведения во время еды в групповом помещении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4102"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мин. –  15 мин.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61" name="Таблица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201909"/>
              </p:ext>
            </p:extLst>
          </p:nvPr>
        </p:nvGraphicFramePr>
        <p:xfrm>
          <a:off x="4861722" y="1357178"/>
          <a:ext cx="1870518" cy="13716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8705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5130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Воспитатель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6097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Внедрение визуализации безопасного пользования ножницами в групповом помещении</a:t>
                      </a:r>
                      <a:endParaRPr lang="ru-RU" sz="1200" b="1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53141"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мин. –  15 мин.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62" name="Стрелка вправо 61"/>
          <p:cNvSpPr/>
          <p:nvPr/>
        </p:nvSpPr>
        <p:spPr>
          <a:xfrm>
            <a:off x="4610794" y="1744853"/>
            <a:ext cx="249238" cy="3048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aphicFrame>
        <p:nvGraphicFramePr>
          <p:cNvPr id="63" name="Таблица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1699594"/>
              </p:ext>
            </p:extLst>
          </p:nvPr>
        </p:nvGraphicFramePr>
        <p:xfrm>
          <a:off x="7016513" y="1329630"/>
          <a:ext cx="1804738" cy="15544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8047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2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Воспитатель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306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Внедрение визуализации безопасного поведения при открывании дверей в групповом помещении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4022"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мин. –  15 мин.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64" name="Стрелка вправо 63"/>
          <p:cNvSpPr/>
          <p:nvPr/>
        </p:nvSpPr>
        <p:spPr>
          <a:xfrm>
            <a:off x="420518" y="3650492"/>
            <a:ext cx="204787" cy="2825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aphicFrame>
        <p:nvGraphicFramePr>
          <p:cNvPr id="73" name="Таблица 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9301249"/>
              </p:ext>
            </p:extLst>
          </p:nvPr>
        </p:nvGraphicFramePr>
        <p:xfrm>
          <a:off x="652913" y="3133914"/>
          <a:ext cx="2511481" cy="1326009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51148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4202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Воспитатель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3354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Внедрение визуализации безопасного поведения при нахождении у окна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8147"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/>
                        <a:t>10 </a:t>
                      </a:r>
                      <a:r>
                        <a:rPr lang="ru-RU" sz="1200" dirty="0" smtClean="0"/>
                        <a:t>мин. –  15 мин.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76" name="Стрелка вправо 75"/>
          <p:cNvSpPr/>
          <p:nvPr/>
        </p:nvSpPr>
        <p:spPr>
          <a:xfrm>
            <a:off x="6801197" y="1797239"/>
            <a:ext cx="219075" cy="2524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615258" y="850669"/>
            <a:ext cx="562378" cy="3825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900" b="1" dirty="0" smtClean="0"/>
              <a:t>ШАГ</a:t>
            </a:r>
            <a:r>
              <a:rPr lang="ru-RU" sz="1100" b="1" dirty="0" smtClean="0"/>
              <a:t> </a:t>
            </a:r>
            <a:r>
              <a:rPr lang="ru-RU" b="1" dirty="0"/>
              <a:t>1</a:t>
            </a:r>
          </a:p>
        </p:txBody>
      </p:sp>
      <p:sp>
        <p:nvSpPr>
          <p:cNvPr id="85" name="Пятно 1 60"/>
          <p:cNvSpPr/>
          <p:nvPr/>
        </p:nvSpPr>
        <p:spPr>
          <a:xfrm>
            <a:off x="1706013" y="928483"/>
            <a:ext cx="646113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ru-RU" sz="1400" b="1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88" name="Прямоугольник 87"/>
          <p:cNvSpPr/>
          <p:nvPr/>
        </p:nvSpPr>
        <p:spPr>
          <a:xfrm>
            <a:off x="2667926" y="908942"/>
            <a:ext cx="552450" cy="420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900" b="1" dirty="0"/>
              <a:t>ШАГ </a:t>
            </a:r>
            <a:r>
              <a:rPr lang="ru-RU" sz="1400" b="1" dirty="0"/>
              <a:t>2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4854339" y="931965"/>
            <a:ext cx="565150" cy="412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900" b="1" dirty="0"/>
              <a:t>ШАГ </a:t>
            </a:r>
            <a:r>
              <a:rPr lang="ru-RU" sz="1400" b="1" dirty="0"/>
              <a:t>3</a:t>
            </a:r>
          </a:p>
        </p:txBody>
      </p:sp>
      <p:sp>
        <p:nvSpPr>
          <p:cNvPr id="93" name="Прямоугольник 92"/>
          <p:cNvSpPr/>
          <p:nvPr/>
        </p:nvSpPr>
        <p:spPr>
          <a:xfrm>
            <a:off x="7016513" y="908942"/>
            <a:ext cx="622300" cy="4079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900" b="1" dirty="0"/>
              <a:t>ШАГ </a:t>
            </a:r>
            <a:r>
              <a:rPr lang="ru-RU" sz="1400" b="1" dirty="0"/>
              <a:t>4</a:t>
            </a:r>
          </a:p>
        </p:txBody>
      </p:sp>
      <p:sp>
        <p:nvSpPr>
          <p:cNvPr id="97" name="Прямоугольник 96"/>
          <p:cNvSpPr/>
          <p:nvPr/>
        </p:nvSpPr>
        <p:spPr>
          <a:xfrm>
            <a:off x="652912" y="2987491"/>
            <a:ext cx="622300" cy="4079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900" b="1" dirty="0"/>
              <a:t>ШАГ </a:t>
            </a:r>
            <a:r>
              <a:rPr lang="ru-RU" sz="1400" b="1" dirty="0"/>
              <a:t>5</a:t>
            </a:r>
            <a:endParaRPr lang="ru-RU" sz="9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8960" y="1053182"/>
            <a:ext cx="726325" cy="16255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0472" y="1750649"/>
            <a:ext cx="274344" cy="359695"/>
          </a:xfrm>
          <a:prstGeom prst="rect">
            <a:avLst/>
          </a:prstGeom>
        </p:spPr>
      </p:pic>
      <p:sp>
        <p:nvSpPr>
          <p:cNvPr id="71" name="Пятно 1 60"/>
          <p:cNvSpPr/>
          <p:nvPr/>
        </p:nvSpPr>
        <p:spPr>
          <a:xfrm>
            <a:off x="3816295" y="992618"/>
            <a:ext cx="585770" cy="556639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ru-RU" sz="1400" b="1" dirty="0">
                <a:solidFill>
                  <a:schemeClr val="bg1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72" name="Пятно 1 60"/>
          <p:cNvSpPr/>
          <p:nvPr/>
        </p:nvSpPr>
        <p:spPr>
          <a:xfrm>
            <a:off x="5949168" y="979371"/>
            <a:ext cx="559202" cy="50729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ru-RU" sz="1400" b="1" dirty="0">
                <a:solidFill>
                  <a:schemeClr val="bg1"/>
                </a:solidFill>
                <a:cs typeface="Arial" pitchFamily="34" charset="0"/>
              </a:rPr>
              <a:t>3</a:t>
            </a:r>
          </a:p>
        </p:txBody>
      </p:sp>
      <p:sp>
        <p:nvSpPr>
          <p:cNvPr id="74" name="Пятно 1 60"/>
          <p:cNvSpPr/>
          <p:nvPr/>
        </p:nvSpPr>
        <p:spPr>
          <a:xfrm>
            <a:off x="8450867" y="887657"/>
            <a:ext cx="536925" cy="545651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ru-RU" sz="1400" b="1" dirty="0" smtClean="0">
                <a:solidFill>
                  <a:schemeClr val="bg1"/>
                </a:solidFill>
                <a:cs typeface="Arial" pitchFamily="34" charset="0"/>
              </a:rPr>
              <a:t>4</a:t>
            </a:r>
            <a:endParaRPr lang="ru-RU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6" name="Пятно 1 60"/>
          <p:cNvSpPr/>
          <p:nvPr/>
        </p:nvSpPr>
        <p:spPr>
          <a:xfrm>
            <a:off x="4579035" y="6197425"/>
            <a:ext cx="522288" cy="433388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ru-RU" sz="1000" b="1" dirty="0" smtClean="0">
                <a:solidFill>
                  <a:schemeClr val="bg1"/>
                </a:solidFill>
                <a:cs typeface="Arial" pitchFamily="34" charset="0"/>
              </a:rPr>
              <a:t>7</a:t>
            </a:r>
            <a:endParaRPr lang="ru-RU" sz="1000" b="1" dirty="0">
              <a:solidFill>
                <a:schemeClr val="bg1"/>
              </a:solidFill>
              <a:cs typeface="Arial" pitchFamily="34" charset="0"/>
            </a:endParaRPr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5432281"/>
              </p:ext>
            </p:extLst>
          </p:nvPr>
        </p:nvGraphicFramePr>
        <p:xfrm>
          <a:off x="5087367" y="4781282"/>
          <a:ext cx="3419556" cy="210307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4195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61922"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endParaRPr lang="ru-RU" altLang="ru-RU" sz="12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5"/>
                        <a:tabLst/>
                        <a:defRPr/>
                      </a:pPr>
                      <a:r>
                        <a:rPr lang="ru-RU" alt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сформированы представления у детей правил безопасного поведения при нахождении у открытого окна</a:t>
                      </a:r>
                    </a:p>
                  </a:txBody>
                  <a:tcPr marL="91450" marR="91450" marT="45712" marB="45712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556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altLang="ru-RU" sz="12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6.  </a:t>
                      </a:r>
                      <a:r>
                        <a:rPr lang="ru-RU" sz="1200" dirty="0" smtClean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сформированы представления у детей правил безопасного поведения возле электрических розеток</a:t>
                      </a:r>
                      <a:endParaRPr lang="en-US" sz="12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12" marB="45712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just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r>
                        <a:rPr lang="ru-RU" altLang="ru-RU" sz="12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7. </a:t>
                      </a:r>
                      <a:r>
                        <a:rPr lang="ru-RU" sz="1200" dirty="0" smtClean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Низкий уровень сформированности знаний у детей правил безопасного поведения в групповом помещении</a:t>
                      </a:r>
                      <a:endParaRPr lang="ru-RU" sz="12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12" marB="45712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39" name="Пятно 1 60"/>
          <p:cNvSpPr/>
          <p:nvPr/>
        </p:nvSpPr>
        <p:spPr>
          <a:xfrm>
            <a:off x="4583590" y="5064232"/>
            <a:ext cx="468312" cy="450850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ru-RU" sz="1000" b="1" dirty="0" smtClean="0">
                <a:solidFill>
                  <a:schemeClr val="bg1"/>
                </a:solidFill>
                <a:cs typeface="Arial" pitchFamily="34" charset="0"/>
              </a:rPr>
              <a:t>5</a:t>
            </a:r>
            <a:endParaRPr lang="ru-RU" sz="1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0" name="Пятно 1 60"/>
          <p:cNvSpPr/>
          <p:nvPr/>
        </p:nvSpPr>
        <p:spPr>
          <a:xfrm>
            <a:off x="4579035" y="5630039"/>
            <a:ext cx="522288" cy="433388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ru-RU" sz="1000" b="1" dirty="0" smtClean="0">
                <a:solidFill>
                  <a:schemeClr val="bg1"/>
                </a:solidFill>
                <a:cs typeface="Arial" pitchFamily="34" charset="0"/>
              </a:rPr>
              <a:t>6</a:t>
            </a:r>
            <a:endParaRPr lang="ru-RU" sz="1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6" name="Стрелка вправо 45"/>
          <p:cNvSpPr/>
          <p:nvPr/>
        </p:nvSpPr>
        <p:spPr>
          <a:xfrm>
            <a:off x="3215591" y="3679212"/>
            <a:ext cx="204787" cy="2825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aphicFrame>
        <p:nvGraphicFramePr>
          <p:cNvPr id="47" name="Таблица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359831"/>
              </p:ext>
            </p:extLst>
          </p:nvPr>
        </p:nvGraphicFramePr>
        <p:xfrm>
          <a:off x="3453606" y="3332045"/>
          <a:ext cx="1989754" cy="1393099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98975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1472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Воспитатель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247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Внедрение визуализации безопасного поведения возле электрических розеток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5819"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/>
                        <a:t>10 </a:t>
                      </a:r>
                      <a:r>
                        <a:rPr lang="ru-RU" sz="1200" dirty="0" smtClean="0"/>
                        <a:t>мин. –  15 мин.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48" name="Прямоугольник 47"/>
          <p:cNvSpPr/>
          <p:nvPr/>
        </p:nvSpPr>
        <p:spPr>
          <a:xfrm>
            <a:off x="3453606" y="2925104"/>
            <a:ext cx="622300" cy="4079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900" b="1" dirty="0" smtClean="0"/>
              <a:t>ШАГ </a:t>
            </a:r>
            <a:r>
              <a:rPr lang="ru-RU" sz="1400" b="1" dirty="0" smtClean="0"/>
              <a:t>6</a:t>
            </a:r>
            <a:endParaRPr lang="ru-RU" sz="900" b="1" dirty="0"/>
          </a:p>
        </p:txBody>
      </p:sp>
      <p:sp>
        <p:nvSpPr>
          <p:cNvPr id="49" name="Стрелка вправо 48"/>
          <p:cNvSpPr/>
          <p:nvPr/>
        </p:nvSpPr>
        <p:spPr>
          <a:xfrm>
            <a:off x="7502061" y="3591109"/>
            <a:ext cx="234950" cy="28733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54" name="Стрелка вправо 53"/>
          <p:cNvSpPr/>
          <p:nvPr/>
        </p:nvSpPr>
        <p:spPr>
          <a:xfrm>
            <a:off x="5505234" y="3702648"/>
            <a:ext cx="204787" cy="2825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aphicFrame>
        <p:nvGraphicFramePr>
          <p:cNvPr id="56" name="Таблица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1278182"/>
              </p:ext>
            </p:extLst>
          </p:nvPr>
        </p:nvGraphicFramePr>
        <p:xfrm>
          <a:off x="5812415" y="3320044"/>
          <a:ext cx="1689645" cy="14293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6896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032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Воспитатель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0746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Уровень сформированности знаний детей правил безопасного поведения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3200"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/>
                        <a:t>10 </a:t>
                      </a:r>
                      <a:r>
                        <a:rPr lang="ru-RU" sz="1200" dirty="0" smtClean="0"/>
                        <a:t>мин. –  15 мин.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57" name="Прямоугольник 56"/>
          <p:cNvSpPr/>
          <p:nvPr/>
        </p:nvSpPr>
        <p:spPr>
          <a:xfrm>
            <a:off x="5789061" y="2912057"/>
            <a:ext cx="622300" cy="4079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900" b="1" dirty="0"/>
              <a:t>ШАГ </a:t>
            </a:r>
            <a:r>
              <a:rPr lang="ru-RU" sz="1400" b="1" dirty="0" smtClean="0"/>
              <a:t>7</a:t>
            </a:r>
            <a:endParaRPr lang="ru-RU" sz="900" b="1" dirty="0"/>
          </a:p>
        </p:txBody>
      </p:sp>
      <p:sp>
        <p:nvSpPr>
          <p:cNvPr id="45" name="Пятно 1 60"/>
          <p:cNvSpPr/>
          <p:nvPr/>
        </p:nvSpPr>
        <p:spPr>
          <a:xfrm>
            <a:off x="2415482" y="2925047"/>
            <a:ext cx="631825" cy="487363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ru-RU" sz="1400" b="1" dirty="0">
                <a:solidFill>
                  <a:schemeClr val="bg1"/>
                </a:solidFill>
                <a:cs typeface="Arial" pitchFamily="34" charset="0"/>
              </a:rPr>
              <a:t>5</a:t>
            </a:r>
          </a:p>
        </p:txBody>
      </p:sp>
      <p:sp>
        <p:nvSpPr>
          <p:cNvPr id="43" name="Пятно 1 60"/>
          <p:cNvSpPr/>
          <p:nvPr/>
        </p:nvSpPr>
        <p:spPr>
          <a:xfrm>
            <a:off x="4885992" y="3090172"/>
            <a:ext cx="631825" cy="487363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ru-RU" sz="1400" b="1" dirty="0" smtClean="0">
                <a:solidFill>
                  <a:schemeClr val="bg1"/>
                </a:solidFill>
                <a:cs typeface="Arial" pitchFamily="34" charset="0"/>
              </a:rPr>
              <a:t>6</a:t>
            </a:r>
            <a:endParaRPr lang="ru-RU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3" name="Пятно 1 60"/>
          <p:cNvSpPr/>
          <p:nvPr/>
        </p:nvSpPr>
        <p:spPr>
          <a:xfrm>
            <a:off x="7055629" y="3036328"/>
            <a:ext cx="631825" cy="487363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ru-RU" sz="1400" b="1" dirty="0" smtClean="0">
                <a:solidFill>
                  <a:schemeClr val="bg1"/>
                </a:solidFill>
                <a:cs typeface="Arial" pitchFamily="34" charset="0"/>
              </a:rPr>
              <a:t>7</a:t>
            </a:r>
            <a:endParaRPr lang="ru-RU" sz="14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74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1125538"/>
            <a:ext cx="3167062" cy="358775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400" dirty="0" smtClean="0"/>
              <a:t>Пирамида проблем</a:t>
            </a:r>
            <a:endParaRPr lang="ru-RU" sz="24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95288" y="115888"/>
            <a:ext cx="8686800" cy="865187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 algn="ctr">
              <a:defRPr/>
            </a:pPr>
            <a:r>
              <a:rPr lang="ru-RU" sz="3000" b="1" dirty="0" smtClean="0">
                <a:solidFill>
                  <a:srgbClr val="464646"/>
                </a:solidFill>
              </a:rPr>
              <a:t>Введение в предметную область</a:t>
            </a:r>
            <a:br>
              <a:rPr lang="ru-RU" sz="3000" b="1" dirty="0" smtClean="0">
                <a:solidFill>
                  <a:srgbClr val="464646"/>
                </a:solidFill>
              </a:rPr>
            </a:br>
            <a:r>
              <a:rPr lang="ru-RU" sz="3000" b="1" dirty="0" smtClean="0">
                <a:solidFill>
                  <a:srgbClr val="464646"/>
                </a:solidFill>
              </a:rPr>
              <a:t>(описание ситуации «как есть»)</a:t>
            </a:r>
            <a:endParaRPr lang="ru-RU" sz="3000" b="1" dirty="0">
              <a:solidFill>
                <a:srgbClr val="464646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97198422"/>
              </p:ext>
            </p:extLst>
          </p:nvPr>
        </p:nvGraphicFramePr>
        <p:xfrm>
          <a:off x="200700" y="1823468"/>
          <a:ext cx="4104456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148064" y="1485593"/>
            <a:ext cx="3672408" cy="50475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Большие затраты времени на объяснение правил безопасного поведения в группе</a:t>
            </a:r>
            <a:endParaRPr lang="en-US" sz="1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сформированы навыки правил поведения во время приёма пищи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Несоблюдение детьми правил безопасного поведения при работе с ножницами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Невнимательность детей при передвижении по групповому помещению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сформированы представления у детей правил безопасного поведения при нахождении у открытого окна</a:t>
            </a:r>
            <a:endParaRPr lang="en-US" sz="1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сформированы представления у детей правил безопасного поведения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возле электрических розеток</a:t>
            </a:r>
            <a:endParaRPr lang="en-US" sz="1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Низкий уровень сформированности знаний у детей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 безопасного поведения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групповом помещении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ятно 1 88">
            <a:extLst/>
          </p:cNvPr>
          <p:cNvSpPr/>
          <p:nvPr/>
        </p:nvSpPr>
        <p:spPr>
          <a:xfrm>
            <a:off x="4645882" y="2888940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</a:rPr>
              <a:t>3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973638" y="1125538"/>
            <a:ext cx="3168650" cy="358775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 algn="ctr">
              <a:defRPr/>
            </a:pPr>
            <a:r>
              <a:rPr lang="ru-RU" sz="2400" dirty="0" smtClean="0">
                <a:solidFill>
                  <a:srgbClr val="464646"/>
                </a:solidFill>
              </a:rPr>
              <a:t>Перечень проблем:</a:t>
            </a:r>
            <a:endParaRPr lang="ru-RU" sz="2400" dirty="0">
              <a:solidFill>
                <a:srgbClr val="464646"/>
              </a:solidFill>
            </a:endParaRPr>
          </a:p>
        </p:txBody>
      </p:sp>
      <p:sp>
        <p:nvSpPr>
          <p:cNvPr id="15" name="Пятно 1 88">
            <a:extLst/>
          </p:cNvPr>
          <p:cNvSpPr/>
          <p:nvPr/>
        </p:nvSpPr>
        <p:spPr>
          <a:xfrm>
            <a:off x="4589967" y="3374561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prstClr val="white"/>
                </a:solidFill>
              </a:rPr>
              <a:t>4</a:t>
            </a:r>
            <a:endParaRPr lang="ru-RU" sz="1400" b="1" dirty="0">
              <a:solidFill>
                <a:prstClr val="white"/>
              </a:solidFill>
            </a:endParaRPr>
          </a:p>
        </p:txBody>
      </p:sp>
      <p:sp>
        <p:nvSpPr>
          <p:cNvPr id="16" name="Пятно 1 88">
            <a:extLst/>
          </p:cNvPr>
          <p:cNvSpPr/>
          <p:nvPr/>
        </p:nvSpPr>
        <p:spPr>
          <a:xfrm>
            <a:off x="4532953" y="4063615"/>
            <a:ext cx="56451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prstClr val="white"/>
                </a:solidFill>
              </a:rPr>
              <a:t>5</a:t>
            </a:r>
            <a:endParaRPr lang="ru-RU" sz="1400" b="1" dirty="0">
              <a:solidFill>
                <a:prstClr val="white"/>
              </a:solidFill>
            </a:endParaRPr>
          </a:p>
        </p:txBody>
      </p:sp>
      <p:sp>
        <p:nvSpPr>
          <p:cNvPr id="24" name="Пятно 1 88">
            <a:extLst/>
          </p:cNvPr>
          <p:cNvSpPr/>
          <p:nvPr/>
        </p:nvSpPr>
        <p:spPr>
          <a:xfrm>
            <a:off x="4645883" y="2276872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</a:rPr>
              <a:t>2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20125" y="6572250"/>
            <a:ext cx="531813" cy="285750"/>
          </a:xfrm>
        </p:spPr>
        <p:txBody>
          <a:bodyPr/>
          <a:lstStyle/>
          <a:p>
            <a:pPr algn="ctr">
              <a:defRPr/>
            </a:pPr>
            <a:fld id="{665F7093-1B63-4552-81E3-3AEB9A14D1DF}" type="slidenum">
              <a:rPr lang="ru-RU" b="1" smtClean="0">
                <a:solidFill>
                  <a:srgbClr val="474B78">
                    <a:lumMod val="50000"/>
                  </a:srgbClr>
                </a:solidFill>
              </a:rPr>
              <a:pPr algn="ctr">
                <a:defRPr/>
              </a:pPr>
              <a:t>5</a:t>
            </a:fld>
            <a:endParaRPr lang="ru-RU" b="1" dirty="0">
              <a:solidFill>
                <a:srgbClr val="474B78">
                  <a:lumMod val="50000"/>
                </a:srgbClr>
              </a:solidFill>
            </a:endParaRPr>
          </a:p>
        </p:txBody>
      </p:sp>
      <p:sp>
        <p:nvSpPr>
          <p:cNvPr id="21" name="Пятно 1 88">
            <a:extLst/>
          </p:cNvPr>
          <p:cNvSpPr/>
          <p:nvPr/>
        </p:nvSpPr>
        <p:spPr>
          <a:xfrm>
            <a:off x="4645883" y="1628800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</a:rPr>
              <a:t>1</a:t>
            </a:r>
          </a:p>
        </p:txBody>
      </p:sp>
      <p:sp>
        <p:nvSpPr>
          <p:cNvPr id="23" name="Пятно 1 88">
            <a:extLst/>
          </p:cNvPr>
          <p:cNvSpPr/>
          <p:nvPr/>
        </p:nvSpPr>
        <p:spPr>
          <a:xfrm>
            <a:off x="863931" y="4935976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1</a:t>
            </a:r>
          </a:p>
        </p:txBody>
      </p:sp>
      <p:sp>
        <p:nvSpPr>
          <p:cNvPr id="29" name="Пятно 1 88">
            <a:extLst/>
          </p:cNvPr>
          <p:cNvSpPr/>
          <p:nvPr/>
        </p:nvSpPr>
        <p:spPr>
          <a:xfrm>
            <a:off x="1402428" y="4930893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2</a:t>
            </a:r>
          </a:p>
        </p:txBody>
      </p:sp>
      <p:sp>
        <p:nvSpPr>
          <p:cNvPr id="30" name="Пятно 1 88">
            <a:extLst/>
          </p:cNvPr>
          <p:cNvSpPr/>
          <p:nvPr/>
        </p:nvSpPr>
        <p:spPr>
          <a:xfrm>
            <a:off x="1905039" y="4930893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3</a:t>
            </a:r>
          </a:p>
        </p:txBody>
      </p:sp>
      <p:sp>
        <p:nvSpPr>
          <p:cNvPr id="31" name="Пятно 1 88">
            <a:extLst/>
          </p:cNvPr>
          <p:cNvSpPr/>
          <p:nvPr/>
        </p:nvSpPr>
        <p:spPr>
          <a:xfrm>
            <a:off x="2407650" y="4904322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4</a:t>
            </a:r>
          </a:p>
        </p:txBody>
      </p:sp>
      <p:sp>
        <p:nvSpPr>
          <p:cNvPr id="32" name="Пятно 1 88">
            <a:extLst/>
          </p:cNvPr>
          <p:cNvSpPr/>
          <p:nvPr/>
        </p:nvSpPr>
        <p:spPr>
          <a:xfrm>
            <a:off x="2910261" y="4865719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5</a:t>
            </a:r>
          </a:p>
        </p:txBody>
      </p:sp>
      <p:sp>
        <p:nvSpPr>
          <p:cNvPr id="18" name="Пятно 1 88">
            <a:extLst/>
          </p:cNvPr>
          <p:cNvSpPr/>
          <p:nvPr/>
        </p:nvSpPr>
        <p:spPr>
          <a:xfrm>
            <a:off x="4549272" y="5045505"/>
            <a:ext cx="56451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prstClr val="white"/>
                </a:solidFill>
              </a:rPr>
              <a:t>6</a:t>
            </a:r>
            <a:endParaRPr lang="ru-RU" sz="1400" b="1" dirty="0">
              <a:solidFill>
                <a:prstClr val="white"/>
              </a:solidFill>
            </a:endParaRPr>
          </a:p>
        </p:txBody>
      </p:sp>
      <p:sp>
        <p:nvSpPr>
          <p:cNvPr id="22" name="Пятно 1 88">
            <a:extLst/>
          </p:cNvPr>
          <p:cNvSpPr/>
          <p:nvPr/>
        </p:nvSpPr>
        <p:spPr>
          <a:xfrm>
            <a:off x="4544371" y="5949280"/>
            <a:ext cx="56451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prstClr val="white"/>
                </a:solidFill>
              </a:rPr>
              <a:t>7</a:t>
            </a:r>
            <a:endParaRPr lang="ru-RU" sz="1400" b="1" dirty="0">
              <a:solidFill>
                <a:prstClr val="white"/>
              </a:solidFill>
            </a:endParaRPr>
          </a:p>
        </p:txBody>
      </p:sp>
      <p:sp>
        <p:nvSpPr>
          <p:cNvPr id="25" name="Пятно 1 88">
            <a:extLst/>
          </p:cNvPr>
          <p:cNvSpPr/>
          <p:nvPr/>
        </p:nvSpPr>
        <p:spPr>
          <a:xfrm>
            <a:off x="1525831" y="5316495"/>
            <a:ext cx="56451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prstClr val="white"/>
                </a:solidFill>
              </a:rPr>
              <a:t>6</a:t>
            </a:r>
            <a:endParaRPr lang="ru-RU" sz="1400" b="1" dirty="0">
              <a:solidFill>
                <a:prstClr val="white"/>
              </a:solidFill>
            </a:endParaRPr>
          </a:p>
        </p:txBody>
      </p:sp>
      <p:sp>
        <p:nvSpPr>
          <p:cNvPr id="26" name="Пятно 1 88">
            <a:extLst/>
          </p:cNvPr>
          <p:cNvSpPr/>
          <p:nvPr/>
        </p:nvSpPr>
        <p:spPr>
          <a:xfrm>
            <a:off x="2135515" y="5316495"/>
            <a:ext cx="56451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prstClr val="white"/>
                </a:solidFill>
              </a:rPr>
              <a:t>7</a:t>
            </a:r>
            <a:endParaRPr lang="ru-RU" sz="14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274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Номер слайда 3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662988" y="6570606"/>
            <a:ext cx="450850" cy="285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fld id="{F6EFED9C-3036-4EBC-806E-ED89E0143B16}" type="slidenum">
              <a:rPr lang="ru-RU" altLang="ru-RU" b="1" smtClean="0">
                <a:solidFill>
                  <a:srgbClr val="23263C"/>
                </a:solidFill>
                <a:latin typeface="Franklin Gothic Book" pitchFamily="34" charset="0"/>
              </a:rPr>
              <a:pPr algn="ctr"/>
              <a:t>6</a:t>
            </a:fld>
            <a:endParaRPr lang="ru-RU" altLang="ru-RU" b="1" dirty="0" smtClean="0">
              <a:solidFill>
                <a:srgbClr val="23263C"/>
              </a:solidFill>
              <a:latin typeface="Franklin Gothic Book" pitchFamily="34" charset="0"/>
            </a:endParaRPr>
          </a:p>
        </p:txBody>
      </p:sp>
      <p:sp>
        <p:nvSpPr>
          <p:cNvPr id="25605" name="Text Box 14"/>
          <p:cNvSpPr txBox="1">
            <a:spLocks noChangeArrowheads="1"/>
          </p:cNvSpPr>
          <p:nvPr/>
        </p:nvSpPr>
        <p:spPr bwMode="auto">
          <a:xfrm>
            <a:off x="7029302" y="797617"/>
            <a:ext cx="1811931" cy="427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200" b="1" dirty="0" smtClean="0">
                <a:solidFill>
                  <a:schemeClr val="tx2"/>
                </a:solidFill>
              </a:rPr>
              <a:t>Вклад в достижение цели, мин.</a:t>
            </a:r>
            <a:endParaRPr lang="ru-RU" altLang="ru-RU" sz="1200" b="1" dirty="0">
              <a:solidFill>
                <a:schemeClr val="tx2"/>
              </a:solidFill>
            </a:endParaRPr>
          </a:p>
        </p:txBody>
      </p:sp>
      <p:sp>
        <p:nvSpPr>
          <p:cNvPr id="25607" name="Text Box 14"/>
          <p:cNvSpPr txBox="1">
            <a:spLocks noChangeArrowheads="1"/>
          </p:cNvSpPr>
          <p:nvPr/>
        </p:nvSpPr>
        <p:spPr bwMode="auto">
          <a:xfrm>
            <a:off x="5170481" y="797617"/>
            <a:ext cx="159385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chemeClr val="tx2"/>
                </a:solidFill>
              </a:rPr>
              <a:t>Решение</a:t>
            </a:r>
          </a:p>
        </p:txBody>
      </p:sp>
      <p:sp>
        <p:nvSpPr>
          <p:cNvPr id="25608" name="TextBox 41"/>
          <p:cNvSpPr txBox="1">
            <a:spLocks noChangeArrowheads="1"/>
          </p:cNvSpPr>
          <p:nvPr/>
        </p:nvSpPr>
        <p:spPr bwMode="auto">
          <a:xfrm>
            <a:off x="4526" y="1708704"/>
            <a:ext cx="2110011" cy="27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200" b="1" dirty="0">
              <a:solidFill>
                <a:prstClr val="black"/>
              </a:solidFill>
            </a:endParaRPr>
          </a:p>
        </p:txBody>
      </p:sp>
      <p:sp>
        <p:nvSpPr>
          <p:cNvPr id="25609" name="TextBox 41"/>
          <p:cNvSpPr txBox="1">
            <a:spLocks noChangeArrowheads="1"/>
          </p:cNvSpPr>
          <p:nvPr/>
        </p:nvSpPr>
        <p:spPr bwMode="auto">
          <a:xfrm>
            <a:off x="2528376" y="1652842"/>
            <a:ext cx="2304257" cy="64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навигации безопасности в групповом помещении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10" name="TextBox 41"/>
          <p:cNvSpPr txBox="1">
            <a:spLocks noChangeArrowheads="1"/>
          </p:cNvSpPr>
          <p:nvPr/>
        </p:nvSpPr>
        <p:spPr bwMode="auto">
          <a:xfrm>
            <a:off x="7808676" y="1812016"/>
            <a:ext cx="1032557" cy="266869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400" b="1" dirty="0" smtClean="0">
                <a:solidFill>
                  <a:schemeClr val="tx2"/>
                </a:solidFill>
              </a:rPr>
              <a:t>10</a:t>
            </a:r>
            <a:endParaRPr lang="ru-RU" altLang="ru-RU" sz="1400" b="1" dirty="0">
              <a:solidFill>
                <a:schemeClr val="tx2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99691" y="1412776"/>
            <a:ext cx="8788870" cy="1224136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9" name="Стрелка: вправо 3"/>
          <p:cNvSpPr/>
          <p:nvPr/>
        </p:nvSpPr>
        <p:spPr>
          <a:xfrm>
            <a:off x="2241309" y="1812015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0" name="Стрелка: вправо 3"/>
          <p:cNvSpPr/>
          <p:nvPr/>
        </p:nvSpPr>
        <p:spPr>
          <a:xfrm>
            <a:off x="7364771" y="1848294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222125" y="797617"/>
            <a:ext cx="167481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chemeClr val="tx2"/>
                </a:solidFill>
              </a:rPr>
              <a:t>Проблема</a:t>
            </a:r>
          </a:p>
        </p:txBody>
      </p:sp>
      <p:sp>
        <p:nvSpPr>
          <p:cNvPr id="31" name="TextBox 41"/>
          <p:cNvSpPr txBox="1">
            <a:spLocks noChangeArrowheads="1"/>
          </p:cNvSpPr>
          <p:nvPr/>
        </p:nvSpPr>
        <p:spPr bwMode="auto">
          <a:xfrm>
            <a:off x="5171131" y="1443724"/>
            <a:ext cx="2073388" cy="1064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050" b="1" dirty="0" smtClean="0">
                <a:solidFill>
                  <a:srgbClr val="000000"/>
                </a:solidFill>
              </a:rPr>
              <a:t>Применение различных внешних элементов привлечения внимания детей: визуализация безопасности в групповом помещении</a:t>
            </a:r>
            <a:endParaRPr lang="ru-RU" altLang="ru-RU" sz="1400" b="1" dirty="0">
              <a:solidFill>
                <a:srgbClr val="000000"/>
              </a:solidFill>
            </a:endParaRPr>
          </a:p>
        </p:txBody>
      </p:sp>
      <p:sp>
        <p:nvSpPr>
          <p:cNvPr id="33" name="Стрелка: вправо 3"/>
          <p:cNvSpPr/>
          <p:nvPr/>
        </p:nvSpPr>
        <p:spPr>
          <a:xfrm>
            <a:off x="4954947" y="1812016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Text Box 14"/>
          <p:cNvSpPr txBox="1">
            <a:spLocks noChangeArrowheads="1"/>
          </p:cNvSpPr>
          <p:nvPr/>
        </p:nvSpPr>
        <p:spPr bwMode="auto">
          <a:xfrm>
            <a:off x="2720498" y="797617"/>
            <a:ext cx="167481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 dirty="0" smtClean="0">
                <a:solidFill>
                  <a:schemeClr val="tx2"/>
                </a:solidFill>
              </a:rPr>
              <a:t>Первопричина</a:t>
            </a:r>
            <a:endParaRPr lang="ru-RU" altLang="ru-RU" sz="1400" b="1" dirty="0">
              <a:solidFill>
                <a:schemeClr val="tx2"/>
              </a:solidFill>
            </a:endParaRPr>
          </a:p>
        </p:txBody>
      </p:sp>
      <p:sp>
        <p:nvSpPr>
          <p:cNvPr id="35" name="Заголовок 1"/>
          <p:cNvSpPr txBox="1">
            <a:spLocks/>
          </p:cNvSpPr>
          <p:nvPr/>
        </p:nvSpPr>
        <p:spPr>
          <a:xfrm>
            <a:off x="201613" y="188640"/>
            <a:ext cx="8686800" cy="421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Анализ проблем «5 почему?»</a:t>
            </a:r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36" name="TextBox 41"/>
          <p:cNvSpPr txBox="1">
            <a:spLocks noChangeArrowheads="1"/>
          </p:cNvSpPr>
          <p:nvPr/>
        </p:nvSpPr>
        <p:spPr bwMode="auto">
          <a:xfrm>
            <a:off x="249885" y="2990139"/>
            <a:ext cx="2024730" cy="863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сформированы навыки правил поведения во время приёма пищи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99691" y="2780928"/>
            <a:ext cx="8779104" cy="1478900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43" name="Стрелка: вправо 3"/>
          <p:cNvSpPr/>
          <p:nvPr/>
        </p:nvSpPr>
        <p:spPr>
          <a:xfrm>
            <a:off x="2225573" y="3311785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Стрелка: вправо 3"/>
          <p:cNvSpPr/>
          <p:nvPr/>
        </p:nvSpPr>
        <p:spPr>
          <a:xfrm>
            <a:off x="7352434" y="3370210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9" name="Стрелка: вправо 3"/>
          <p:cNvSpPr/>
          <p:nvPr/>
        </p:nvSpPr>
        <p:spPr>
          <a:xfrm>
            <a:off x="4937093" y="3351988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" name="TextBox 41"/>
          <p:cNvSpPr txBox="1">
            <a:spLocks noChangeArrowheads="1"/>
          </p:cNvSpPr>
          <p:nvPr/>
        </p:nvSpPr>
        <p:spPr bwMode="auto">
          <a:xfrm>
            <a:off x="290192" y="4729186"/>
            <a:ext cx="2202942" cy="1017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Несоблюдение детьми правил безопасного поведения при работе с ножницами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1200" b="1" dirty="0">
              <a:solidFill>
                <a:srgbClr val="000000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99691" y="4310916"/>
            <a:ext cx="8765428" cy="2214428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57" name="Стрелка: вправо 3"/>
          <p:cNvSpPr/>
          <p:nvPr/>
        </p:nvSpPr>
        <p:spPr>
          <a:xfrm>
            <a:off x="2353751" y="5129365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" name="Стрелка: вправо 3"/>
          <p:cNvSpPr/>
          <p:nvPr/>
        </p:nvSpPr>
        <p:spPr>
          <a:xfrm>
            <a:off x="7335810" y="5061959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3" name="Стрелка: вправо 3"/>
          <p:cNvSpPr/>
          <p:nvPr/>
        </p:nvSpPr>
        <p:spPr>
          <a:xfrm>
            <a:off x="4916015" y="5077362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8" name="TextBox 41"/>
          <p:cNvSpPr txBox="1">
            <a:spLocks noChangeArrowheads="1"/>
          </p:cNvSpPr>
          <p:nvPr/>
        </p:nvSpPr>
        <p:spPr bwMode="auto">
          <a:xfrm>
            <a:off x="7727060" y="3302606"/>
            <a:ext cx="1032557" cy="266869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400" b="1" dirty="0" smtClean="0">
                <a:solidFill>
                  <a:schemeClr val="tx2"/>
                </a:solidFill>
              </a:rPr>
              <a:t>5-8</a:t>
            </a:r>
            <a:endParaRPr lang="ru-RU" altLang="ru-RU" sz="1400" b="1" dirty="0">
              <a:solidFill>
                <a:schemeClr val="tx2"/>
              </a:solidFill>
            </a:endParaRPr>
          </a:p>
        </p:txBody>
      </p:sp>
      <p:sp>
        <p:nvSpPr>
          <p:cNvPr id="60" name="TextBox 41"/>
          <p:cNvSpPr txBox="1">
            <a:spLocks noChangeArrowheads="1"/>
          </p:cNvSpPr>
          <p:nvPr/>
        </p:nvSpPr>
        <p:spPr bwMode="auto">
          <a:xfrm>
            <a:off x="5142425" y="4792427"/>
            <a:ext cx="2206238" cy="1171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цветных иллюстраций с изображением визуализированных правил при работе с ножницами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1000" b="1" dirty="0">
              <a:solidFill>
                <a:srgbClr val="000000"/>
              </a:solidFill>
            </a:endParaRPr>
          </a:p>
        </p:txBody>
      </p:sp>
      <p:sp>
        <p:nvSpPr>
          <p:cNvPr id="88" name="TextBox 41"/>
          <p:cNvSpPr txBox="1">
            <a:spLocks noChangeArrowheads="1"/>
          </p:cNvSpPr>
          <p:nvPr/>
        </p:nvSpPr>
        <p:spPr bwMode="auto">
          <a:xfrm>
            <a:off x="7755091" y="5063230"/>
            <a:ext cx="1032557" cy="266869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400" b="1" dirty="0" smtClean="0">
                <a:solidFill>
                  <a:schemeClr val="tx2"/>
                </a:solidFill>
              </a:rPr>
              <a:t>5-8</a:t>
            </a:r>
            <a:endParaRPr lang="ru-RU" altLang="ru-RU" sz="1400" b="1" dirty="0">
              <a:solidFill>
                <a:schemeClr val="tx2"/>
              </a:solidFill>
            </a:endParaRPr>
          </a:p>
        </p:txBody>
      </p:sp>
      <p:sp>
        <p:nvSpPr>
          <p:cNvPr id="46" name="TextBox 48"/>
          <p:cNvSpPr txBox="1">
            <a:spLocks noChangeArrowheads="1"/>
          </p:cNvSpPr>
          <p:nvPr/>
        </p:nvSpPr>
        <p:spPr bwMode="auto">
          <a:xfrm>
            <a:off x="312496" y="1489992"/>
            <a:ext cx="2016125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None/>
            </a:pPr>
            <a:r>
              <a:rPr lang="ru-RU" alt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Большие затраты времени на объяснение правил безопасного поведения в группе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49108" y="2928208"/>
            <a:ext cx="24170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Низкий уровень знания детей о правилах поведения во время приёма пищи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71307" y="2869833"/>
            <a:ext cx="196194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цветных картинок с иллюстрациями правильного поведения во время приёма пищи</a:t>
            </a: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42706" y="4570537"/>
            <a:ext cx="21203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Недостаточно сформированы представления детей при обращении с ножницами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203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Номер слайда 3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662988" y="6570606"/>
            <a:ext cx="450850" cy="285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fld id="{F6EFED9C-3036-4EBC-806E-ED89E0143B16}" type="slidenum">
              <a:rPr lang="ru-RU" altLang="ru-RU" b="1" smtClean="0">
                <a:solidFill>
                  <a:srgbClr val="23263C"/>
                </a:solidFill>
                <a:latin typeface="Franklin Gothic Book" pitchFamily="34" charset="0"/>
              </a:rPr>
              <a:pPr algn="ctr"/>
              <a:t>7</a:t>
            </a:fld>
            <a:endParaRPr lang="ru-RU" altLang="ru-RU" b="1" dirty="0" smtClean="0">
              <a:solidFill>
                <a:srgbClr val="23263C"/>
              </a:solidFill>
              <a:latin typeface="Franklin Gothic Book" pitchFamily="34" charset="0"/>
            </a:endParaRPr>
          </a:p>
        </p:txBody>
      </p:sp>
      <p:sp>
        <p:nvSpPr>
          <p:cNvPr id="25605" name="Text Box 14"/>
          <p:cNvSpPr txBox="1">
            <a:spLocks noChangeArrowheads="1"/>
          </p:cNvSpPr>
          <p:nvPr/>
        </p:nvSpPr>
        <p:spPr bwMode="auto">
          <a:xfrm>
            <a:off x="7029302" y="797617"/>
            <a:ext cx="1811931" cy="427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200" b="1" dirty="0" smtClean="0">
                <a:solidFill>
                  <a:schemeClr val="tx2"/>
                </a:solidFill>
              </a:rPr>
              <a:t>Вклад в достижение цели, мин.</a:t>
            </a:r>
            <a:endParaRPr lang="ru-RU" altLang="ru-RU" sz="1200" b="1" dirty="0">
              <a:solidFill>
                <a:schemeClr val="tx2"/>
              </a:solidFill>
            </a:endParaRPr>
          </a:p>
        </p:txBody>
      </p:sp>
      <p:sp>
        <p:nvSpPr>
          <p:cNvPr id="25607" name="Text Box 14"/>
          <p:cNvSpPr txBox="1">
            <a:spLocks noChangeArrowheads="1"/>
          </p:cNvSpPr>
          <p:nvPr/>
        </p:nvSpPr>
        <p:spPr bwMode="auto">
          <a:xfrm>
            <a:off x="5170481" y="797617"/>
            <a:ext cx="159385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chemeClr val="tx2"/>
                </a:solidFill>
              </a:rPr>
              <a:t>Решение</a:t>
            </a:r>
          </a:p>
        </p:txBody>
      </p:sp>
      <p:sp>
        <p:nvSpPr>
          <p:cNvPr id="25608" name="TextBox 41"/>
          <p:cNvSpPr txBox="1">
            <a:spLocks noChangeArrowheads="1"/>
          </p:cNvSpPr>
          <p:nvPr/>
        </p:nvSpPr>
        <p:spPr bwMode="auto">
          <a:xfrm>
            <a:off x="4526" y="1708704"/>
            <a:ext cx="2110011" cy="27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200" b="1" dirty="0">
              <a:solidFill>
                <a:prstClr val="black"/>
              </a:solidFill>
            </a:endParaRPr>
          </a:p>
        </p:txBody>
      </p:sp>
      <p:sp>
        <p:nvSpPr>
          <p:cNvPr id="25609" name="TextBox 41"/>
          <p:cNvSpPr txBox="1">
            <a:spLocks noChangeArrowheads="1"/>
          </p:cNvSpPr>
          <p:nvPr/>
        </p:nvSpPr>
        <p:spPr bwMode="auto">
          <a:xfrm>
            <a:off x="2528376" y="1652842"/>
            <a:ext cx="2304257" cy="64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Непонимание опасности, возможного нанесения ущерба здоровью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10" name="TextBox 41"/>
          <p:cNvSpPr txBox="1">
            <a:spLocks noChangeArrowheads="1"/>
          </p:cNvSpPr>
          <p:nvPr/>
        </p:nvSpPr>
        <p:spPr bwMode="auto">
          <a:xfrm>
            <a:off x="7808676" y="1812016"/>
            <a:ext cx="1032557" cy="266869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400" b="1" dirty="0" smtClean="0">
                <a:solidFill>
                  <a:schemeClr val="tx2"/>
                </a:solidFill>
              </a:rPr>
              <a:t>5-8</a:t>
            </a:r>
            <a:endParaRPr lang="ru-RU" altLang="ru-RU" sz="1400" b="1" dirty="0">
              <a:solidFill>
                <a:schemeClr val="tx2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99691" y="1412776"/>
            <a:ext cx="8788870" cy="1224136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9" name="Стрелка: вправо 3"/>
          <p:cNvSpPr/>
          <p:nvPr/>
        </p:nvSpPr>
        <p:spPr>
          <a:xfrm>
            <a:off x="2241309" y="1812015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0" name="Стрелка: вправо 3"/>
          <p:cNvSpPr/>
          <p:nvPr/>
        </p:nvSpPr>
        <p:spPr>
          <a:xfrm>
            <a:off x="7364771" y="1848294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222125" y="797617"/>
            <a:ext cx="167481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chemeClr val="tx2"/>
                </a:solidFill>
              </a:rPr>
              <a:t>Проблема</a:t>
            </a:r>
          </a:p>
        </p:txBody>
      </p:sp>
      <p:sp>
        <p:nvSpPr>
          <p:cNvPr id="31" name="TextBox 41"/>
          <p:cNvSpPr txBox="1">
            <a:spLocks noChangeArrowheads="1"/>
          </p:cNvSpPr>
          <p:nvPr/>
        </p:nvSpPr>
        <p:spPr bwMode="auto">
          <a:xfrm>
            <a:off x="5171131" y="1686098"/>
            <a:ext cx="2073388" cy="57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050" b="1" dirty="0" smtClean="0">
                <a:solidFill>
                  <a:srgbClr val="000000"/>
                </a:solidFill>
              </a:rPr>
              <a:t>Нарисовали цветовые кодировки на траекторию открывания дверей</a:t>
            </a:r>
            <a:endParaRPr lang="ru-RU" altLang="ru-RU" sz="1400" b="1" dirty="0">
              <a:solidFill>
                <a:srgbClr val="000000"/>
              </a:solidFill>
            </a:endParaRPr>
          </a:p>
        </p:txBody>
      </p:sp>
      <p:sp>
        <p:nvSpPr>
          <p:cNvPr id="33" name="Стрелка: вправо 3"/>
          <p:cNvSpPr/>
          <p:nvPr/>
        </p:nvSpPr>
        <p:spPr>
          <a:xfrm>
            <a:off x="4954947" y="1812016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Text Box 14"/>
          <p:cNvSpPr txBox="1">
            <a:spLocks noChangeArrowheads="1"/>
          </p:cNvSpPr>
          <p:nvPr/>
        </p:nvSpPr>
        <p:spPr bwMode="auto">
          <a:xfrm>
            <a:off x="2720498" y="797617"/>
            <a:ext cx="167481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 dirty="0" smtClean="0">
                <a:solidFill>
                  <a:schemeClr val="tx2"/>
                </a:solidFill>
              </a:rPr>
              <a:t>Первопричина</a:t>
            </a:r>
            <a:endParaRPr lang="ru-RU" altLang="ru-RU" sz="1400" b="1" dirty="0">
              <a:solidFill>
                <a:schemeClr val="tx2"/>
              </a:solidFill>
            </a:endParaRPr>
          </a:p>
        </p:txBody>
      </p:sp>
      <p:sp>
        <p:nvSpPr>
          <p:cNvPr id="35" name="Заголовок 1"/>
          <p:cNvSpPr txBox="1">
            <a:spLocks/>
          </p:cNvSpPr>
          <p:nvPr/>
        </p:nvSpPr>
        <p:spPr>
          <a:xfrm>
            <a:off x="201613" y="188640"/>
            <a:ext cx="8686800" cy="421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Анализ проблем «5 почему?»</a:t>
            </a:r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36" name="TextBox 41"/>
          <p:cNvSpPr txBox="1">
            <a:spLocks noChangeArrowheads="1"/>
          </p:cNvSpPr>
          <p:nvPr/>
        </p:nvSpPr>
        <p:spPr bwMode="auto">
          <a:xfrm>
            <a:off x="249885" y="2713140"/>
            <a:ext cx="2024730" cy="1417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сформированы представления у детей правил безопасного поведения </a:t>
            </a:r>
            <a:r>
              <a:rPr lang="ru-RU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нахождении у открытого окна</a:t>
            </a:r>
            <a:endParaRPr lang="ru-RU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99691" y="2780928"/>
            <a:ext cx="8779104" cy="1478900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43" name="Стрелка: вправо 3"/>
          <p:cNvSpPr/>
          <p:nvPr/>
        </p:nvSpPr>
        <p:spPr>
          <a:xfrm>
            <a:off x="2225573" y="3311785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Стрелка: вправо 3"/>
          <p:cNvSpPr/>
          <p:nvPr/>
        </p:nvSpPr>
        <p:spPr>
          <a:xfrm>
            <a:off x="7352434" y="3370210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9" name="Стрелка: вправо 3"/>
          <p:cNvSpPr/>
          <p:nvPr/>
        </p:nvSpPr>
        <p:spPr>
          <a:xfrm>
            <a:off x="4937093" y="3351988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" name="TextBox 41"/>
          <p:cNvSpPr txBox="1">
            <a:spLocks noChangeArrowheads="1"/>
          </p:cNvSpPr>
          <p:nvPr/>
        </p:nvSpPr>
        <p:spPr bwMode="auto">
          <a:xfrm>
            <a:off x="290192" y="4636853"/>
            <a:ext cx="2202942" cy="1202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сформированы представления у детей правил безопасного поведения возле электрических розеток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1200" b="1" dirty="0">
              <a:solidFill>
                <a:srgbClr val="000000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99691" y="4310916"/>
            <a:ext cx="8765428" cy="2214428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57" name="Стрелка: вправо 3"/>
          <p:cNvSpPr/>
          <p:nvPr/>
        </p:nvSpPr>
        <p:spPr>
          <a:xfrm>
            <a:off x="2353751" y="5129365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" name="Стрелка: вправо 3"/>
          <p:cNvSpPr/>
          <p:nvPr/>
        </p:nvSpPr>
        <p:spPr>
          <a:xfrm>
            <a:off x="7335810" y="5061959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3" name="Стрелка: вправо 3"/>
          <p:cNvSpPr/>
          <p:nvPr/>
        </p:nvSpPr>
        <p:spPr>
          <a:xfrm>
            <a:off x="4916015" y="5077362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8" name="TextBox 41"/>
          <p:cNvSpPr txBox="1">
            <a:spLocks noChangeArrowheads="1"/>
          </p:cNvSpPr>
          <p:nvPr/>
        </p:nvSpPr>
        <p:spPr bwMode="auto">
          <a:xfrm>
            <a:off x="7727060" y="3302606"/>
            <a:ext cx="1032557" cy="266869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400" b="1" dirty="0" smtClean="0">
                <a:solidFill>
                  <a:schemeClr val="tx2"/>
                </a:solidFill>
              </a:rPr>
              <a:t>5-8</a:t>
            </a:r>
            <a:endParaRPr lang="ru-RU" altLang="ru-RU" sz="1400" b="1" dirty="0">
              <a:solidFill>
                <a:schemeClr val="tx2"/>
              </a:solidFill>
            </a:endParaRPr>
          </a:p>
        </p:txBody>
      </p:sp>
      <p:sp>
        <p:nvSpPr>
          <p:cNvPr id="60" name="TextBox 41"/>
          <p:cNvSpPr txBox="1">
            <a:spLocks noChangeArrowheads="1"/>
          </p:cNvSpPr>
          <p:nvPr/>
        </p:nvSpPr>
        <p:spPr bwMode="auto">
          <a:xfrm>
            <a:off x="5171131" y="4929241"/>
            <a:ext cx="2206238" cy="617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на розетках знаков электробезопасности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1000" b="1" dirty="0">
              <a:solidFill>
                <a:srgbClr val="000000"/>
              </a:solidFill>
            </a:endParaRPr>
          </a:p>
        </p:txBody>
      </p:sp>
      <p:sp>
        <p:nvSpPr>
          <p:cNvPr id="88" name="TextBox 41"/>
          <p:cNvSpPr txBox="1">
            <a:spLocks noChangeArrowheads="1"/>
          </p:cNvSpPr>
          <p:nvPr/>
        </p:nvSpPr>
        <p:spPr bwMode="auto">
          <a:xfrm>
            <a:off x="7755091" y="5063230"/>
            <a:ext cx="1032557" cy="266869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400" b="1" dirty="0" smtClean="0">
                <a:solidFill>
                  <a:schemeClr val="tx2"/>
                </a:solidFill>
              </a:rPr>
              <a:t>5-8</a:t>
            </a:r>
            <a:endParaRPr lang="ru-RU" altLang="ru-RU" sz="1400" b="1" dirty="0">
              <a:solidFill>
                <a:schemeClr val="tx2"/>
              </a:solidFill>
            </a:endParaRPr>
          </a:p>
        </p:txBody>
      </p:sp>
      <p:sp>
        <p:nvSpPr>
          <p:cNvPr id="46" name="TextBox 48"/>
          <p:cNvSpPr txBox="1">
            <a:spLocks noChangeArrowheads="1"/>
          </p:cNvSpPr>
          <p:nvPr/>
        </p:nvSpPr>
        <p:spPr bwMode="auto">
          <a:xfrm>
            <a:off x="312496" y="1489992"/>
            <a:ext cx="201612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None/>
            </a:pPr>
            <a:r>
              <a:rPr lang="ru-RU" alt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Невнимательность детей при передвижении по групповому помещению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49108" y="2928208"/>
            <a:ext cx="24170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Низкий уровень понимания правил поведения у открытого окна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71307" y="2869833"/>
            <a:ext cx="196194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на окнах картинок об опасности нахождения у открытого окна, установка замков безопасности на окна</a:t>
            </a: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42706" y="4570537"/>
            <a:ext cx="21203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полного представления о поведении возле электрических розеток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002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Номер слайда 3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662988" y="6570606"/>
            <a:ext cx="450850" cy="285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fld id="{F6EFED9C-3036-4EBC-806E-ED89E0143B16}" type="slidenum">
              <a:rPr lang="ru-RU" altLang="ru-RU" b="1" smtClean="0">
                <a:solidFill>
                  <a:srgbClr val="23263C"/>
                </a:solidFill>
                <a:latin typeface="Franklin Gothic Book" pitchFamily="34" charset="0"/>
              </a:rPr>
              <a:pPr algn="ctr"/>
              <a:t>8</a:t>
            </a:fld>
            <a:endParaRPr lang="ru-RU" altLang="ru-RU" b="1" dirty="0" smtClean="0">
              <a:solidFill>
                <a:srgbClr val="23263C"/>
              </a:solidFill>
              <a:latin typeface="Franklin Gothic Book" pitchFamily="34" charset="0"/>
            </a:endParaRPr>
          </a:p>
        </p:txBody>
      </p:sp>
      <p:sp>
        <p:nvSpPr>
          <p:cNvPr id="25605" name="Text Box 14"/>
          <p:cNvSpPr txBox="1">
            <a:spLocks noChangeArrowheads="1"/>
          </p:cNvSpPr>
          <p:nvPr/>
        </p:nvSpPr>
        <p:spPr bwMode="auto">
          <a:xfrm>
            <a:off x="7029302" y="797617"/>
            <a:ext cx="1811931" cy="427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200" b="1" dirty="0" smtClean="0">
                <a:solidFill>
                  <a:schemeClr val="tx2"/>
                </a:solidFill>
              </a:rPr>
              <a:t>Вклад в достижение цели, мин.</a:t>
            </a:r>
            <a:endParaRPr lang="ru-RU" altLang="ru-RU" sz="1200" b="1" dirty="0">
              <a:solidFill>
                <a:schemeClr val="tx2"/>
              </a:solidFill>
            </a:endParaRPr>
          </a:p>
        </p:txBody>
      </p:sp>
      <p:sp>
        <p:nvSpPr>
          <p:cNvPr id="25607" name="Text Box 14"/>
          <p:cNvSpPr txBox="1">
            <a:spLocks noChangeArrowheads="1"/>
          </p:cNvSpPr>
          <p:nvPr/>
        </p:nvSpPr>
        <p:spPr bwMode="auto">
          <a:xfrm>
            <a:off x="5170481" y="797617"/>
            <a:ext cx="159385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chemeClr val="tx2"/>
                </a:solidFill>
              </a:rPr>
              <a:t>Решение</a:t>
            </a:r>
          </a:p>
        </p:txBody>
      </p:sp>
      <p:sp>
        <p:nvSpPr>
          <p:cNvPr id="25608" name="TextBox 41"/>
          <p:cNvSpPr txBox="1">
            <a:spLocks noChangeArrowheads="1"/>
          </p:cNvSpPr>
          <p:nvPr/>
        </p:nvSpPr>
        <p:spPr bwMode="auto">
          <a:xfrm>
            <a:off x="4526" y="1708704"/>
            <a:ext cx="2110011" cy="27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200" b="1" dirty="0">
              <a:solidFill>
                <a:prstClr val="black"/>
              </a:solidFill>
            </a:endParaRPr>
          </a:p>
        </p:txBody>
      </p:sp>
      <p:sp>
        <p:nvSpPr>
          <p:cNvPr id="25609" name="TextBox 41"/>
          <p:cNvSpPr txBox="1">
            <a:spLocks noChangeArrowheads="1"/>
          </p:cNvSpPr>
          <p:nvPr/>
        </p:nvSpPr>
        <p:spPr bwMode="auto">
          <a:xfrm>
            <a:off x="2528376" y="1560509"/>
            <a:ext cx="2304257" cy="833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представления у детей о правилах безопасного поведения в групповом помещении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10" name="TextBox 41"/>
          <p:cNvSpPr txBox="1">
            <a:spLocks noChangeArrowheads="1"/>
          </p:cNvSpPr>
          <p:nvPr/>
        </p:nvSpPr>
        <p:spPr bwMode="auto">
          <a:xfrm>
            <a:off x="7808676" y="1812016"/>
            <a:ext cx="1032557" cy="266869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400" b="1" dirty="0" smtClean="0">
                <a:solidFill>
                  <a:schemeClr val="tx2"/>
                </a:solidFill>
              </a:rPr>
              <a:t>5-8</a:t>
            </a:r>
            <a:endParaRPr lang="ru-RU" altLang="ru-RU" sz="1400" b="1" dirty="0">
              <a:solidFill>
                <a:schemeClr val="tx2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99691" y="1412776"/>
            <a:ext cx="8788870" cy="1656184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9" name="Стрелка: вправо 3"/>
          <p:cNvSpPr/>
          <p:nvPr/>
        </p:nvSpPr>
        <p:spPr>
          <a:xfrm>
            <a:off x="2241309" y="1812015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0" name="Стрелка: вправо 3"/>
          <p:cNvSpPr/>
          <p:nvPr/>
        </p:nvSpPr>
        <p:spPr>
          <a:xfrm>
            <a:off x="7364771" y="1848294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222125" y="797617"/>
            <a:ext cx="167481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chemeClr val="tx2"/>
                </a:solidFill>
              </a:rPr>
              <a:t>Проблема</a:t>
            </a:r>
          </a:p>
        </p:txBody>
      </p:sp>
      <p:sp>
        <p:nvSpPr>
          <p:cNvPr id="31" name="TextBox 41"/>
          <p:cNvSpPr txBox="1">
            <a:spLocks noChangeArrowheads="1"/>
          </p:cNvSpPr>
          <p:nvPr/>
        </p:nvSpPr>
        <p:spPr bwMode="auto">
          <a:xfrm>
            <a:off x="5171131" y="1605307"/>
            <a:ext cx="2073388" cy="740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050" b="1" dirty="0" smtClean="0">
                <a:solidFill>
                  <a:srgbClr val="000000"/>
                </a:solidFill>
              </a:rPr>
              <a:t>Внедрение элементов визуализации  безопасного поведения в групповом помещении</a:t>
            </a:r>
            <a:endParaRPr lang="ru-RU" altLang="ru-RU" sz="1400" b="1" dirty="0">
              <a:solidFill>
                <a:srgbClr val="000000"/>
              </a:solidFill>
            </a:endParaRPr>
          </a:p>
        </p:txBody>
      </p:sp>
      <p:sp>
        <p:nvSpPr>
          <p:cNvPr id="33" name="Стрелка: вправо 3"/>
          <p:cNvSpPr/>
          <p:nvPr/>
        </p:nvSpPr>
        <p:spPr>
          <a:xfrm>
            <a:off x="4954947" y="1812016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Text Box 14"/>
          <p:cNvSpPr txBox="1">
            <a:spLocks noChangeArrowheads="1"/>
          </p:cNvSpPr>
          <p:nvPr/>
        </p:nvSpPr>
        <p:spPr bwMode="auto">
          <a:xfrm>
            <a:off x="2720498" y="797617"/>
            <a:ext cx="167481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 dirty="0" smtClean="0">
                <a:solidFill>
                  <a:schemeClr val="tx2"/>
                </a:solidFill>
              </a:rPr>
              <a:t>Первопричина</a:t>
            </a:r>
            <a:endParaRPr lang="ru-RU" altLang="ru-RU" sz="1400" b="1" dirty="0">
              <a:solidFill>
                <a:schemeClr val="tx2"/>
              </a:solidFill>
            </a:endParaRPr>
          </a:p>
        </p:txBody>
      </p:sp>
      <p:sp>
        <p:nvSpPr>
          <p:cNvPr id="35" name="Заголовок 1"/>
          <p:cNvSpPr txBox="1">
            <a:spLocks/>
          </p:cNvSpPr>
          <p:nvPr/>
        </p:nvSpPr>
        <p:spPr>
          <a:xfrm>
            <a:off x="201613" y="188640"/>
            <a:ext cx="8686800" cy="421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Анализ проблем «</a:t>
            </a:r>
            <a:r>
              <a:rPr kumimoji="0" lang="en-US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5</a:t>
            </a: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почему?»</a:t>
            </a:r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46" name="TextBox 48"/>
          <p:cNvSpPr txBox="1">
            <a:spLocks noChangeArrowheads="1"/>
          </p:cNvSpPr>
          <p:nvPr/>
        </p:nvSpPr>
        <p:spPr bwMode="auto">
          <a:xfrm>
            <a:off x="312496" y="1489992"/>
            <a:ext cx="2016125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None/>
            </a:pPr>
            <a:r>
              <a:rPr lang="ru-RU" alt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Низкий уровень сформированности знаний у детей правил безопасного поведения в групповом помещении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157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968" y="67556"/>
            <a:ext cx="8370533" cy="127417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50" y="1031875"/>
            <a:ext cx="8686800" cy="33655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400" dirty="0" smtClean="0"/>
              <a:t>Карта текущего состояния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532813" y="5415753"/>
            <a:ext cx="438150" cy="285750"/>
          </a:xfrm>
        </p:spPr>
        <p:txBody>
          <a:bodyPr/>
          <a:lstStyle/>
          <a:p>
            <a:pPr algn="ctr">
              <a:defRPr/>
            </a:pPr>
            <a:fld id="{C413DAE7-17BA-4981-A504-F12DEEB334FD}" type="slidenum">
              <a:rPr lang="ru-RU" sz="1300" b="1" smtClean="0">
                <a:solidFill>
                  <a:srgbClr val="474B78">
                    <a:lumMod val="50000"/>
                  </a:srgbClr>
                </a:solidFill>
              </a:rPr>
              <a:pPr algn="ctr">
                <a:defRPr/>
              </a:pPr>
              <a:t>9</a:t>
            </a:fld>
            <a:endParaRPr lang="ru-RU" sz="1300" b="1" dirty="0">
              <a:solidFill>
                <a:srgbClr val="474B78">
                  <a:lumMod val="50000"/>
                </a:srgbClr>
              </a:solidFill>
            </a:endParaRPr>
          </a:p>
        </p:txBody>
      </p:sp>
      <p:graphicFrame>
        <p:nvGraphicFramePr>
          <p:cNvPr id="87" name="Таблица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248833"/>
              </p:ext>
            </p:extLst>
          </p:nvPr>
        </p:nvGraphicFramePr>
        <p:xfrm>
          <a:off x="3163189" y="1844823"/>
          <a:ext cx="1410099" cy="31244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649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360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17646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Воспитатель</a:t>
                      </a:r>
                      <a:endParaRPr lang="ru-RU" sz="1400" dirty="0"/>
                    </a:p>
                  </a:txBody>
                  <a:tcPr marL="91516" marR="91516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3787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100" b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Применение цветных картинок с иллюстрациями правильного поведения во время приёма пищи</a:t>
                      </a:r>
                      <a:endParaRPr lang="ru-RU" sz="11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516" marR="91516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8924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7030A0"/>
                          </a:solidFill>
                        </a:rPr>
                        <a:t>5-8 мин.</a:t>
                      </a:r>
                    </a:p>
                  </a:txBody>
                  <a:tcPr marL="91516" marR="91516" marT="43022" marB="43022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 marL="91516" marR="91516" marT="43022" marB="43022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99" name="Таблица 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937076"/>
              </p:ext>
            </p:extLst>
          </p:nvPr>
        </p:nvGraphicFramePr>
        <p:xfrm>
          <a:off x="638244" y="1844824"/>
          <a:ext cx="1393825" cy="3124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70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679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03459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воспитатель</a:t>
                      </a:r>
                      <a:endParaRPr lang="ru-RU" sz="1400" dirty="0"/>
                    </a:p>
                  </a:txBody>
                  <a:tcPr marL="91474" marR="91474" marT="45719" marB="45719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374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</a:rPr>
                        <a:t>Применение различных внешних элементов привлечения внимания детей: визуализация безопасности в групповом помещении</a:t>
                      </a:r>
                      <a:endParaRPr lang="ru-RU" altLang="ru-RU" sz="1800" b="1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74" marR="91474" marT="45719" marB="45719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7246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002060"/>
                          </a:solidFill>
                        </a:rPr>
                        <a:t>10 мин.</a:t>
                      </a:r>
                    </a:p>
                  </a:txBody>
                  <a:tcPr marL="91474" marR="91474" marT="45719" marB="45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 marL="91474" marR="91474" marT="45719" marB="45719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100" name="Таблица 9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102315"/>
              </p:ext>
            </p:extLst>
          </p:nvPr>
        </p:nvGraphicFramePr>
        <p:xfrm>
          <a:off x="5881824" y="1844824"/>
          <a:ext cx="1714511" cy="32804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30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143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51704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воспитатель</a:t>
                      </a:r>
                      <a:endParaRPr lang="ru-RU" sz="1400" dirty="0"/>
                    </a:p>
                  </a:txBody>
                  <a:tcPr marL="91404" marR="91404" marT="45282" marB="4528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2084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100" b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Внедрение цветных иллюстраций с изображением визуализированных правил при работе с ножницами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04" marR="91404" marT="45282" marB="4528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7891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7030A0"/>
                          </a:solidFill>
                        </a:rPr>
                        <a:t>5-8 мин.</a:t>
                      </a:r>
                    </a:p>
                  </a:txBody>
                  <a:tcPr marL="91404" marR="91404" marT="45282" marB="45282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 marL="91404" marR="91404" marT="45282" marB="45282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6" name="Стрелка вправо 15"/>
          <p:cNvSpPr/>
          <p:nvPr/>
        </p:nvSpPr>
        <p:spPr>
          <a:xfrm>
            <a:off x="2209352" y="3109165"/>
            <a:ext cx="288925" cy="215900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rgbClr val="00B050"/>
              </a:solidFill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5121771" y="3109165"/>
            <a:ext cx="288925" cy="215900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Стрелка вправо 17"/>
          <p:cNvSpPr/>
          <p:nvPr/>
        </p:nvSpPr>
        <p:spPr>
          <a:xfrm>
            <a:off x="7885702" y="3109165"/>
            <a:ext cx="288925" cy="215900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Штриховая стрелка вправо 18"/>
          <p:cNvSpPr/>
          <p:nvPr/>
        </p:nvSpPr>
        <p:spPr>
          <a:xfrm>
            <a:off x="2051720" y="3073446"/>
            <a:ext cx="479425" cy="287337"/>
          </a:xfrm>
          <a:prstGeom prst="striped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0" name="Штриховая стрелка вправо 19"/>
          <p:cNvSpPr/>
          <p:nvPr/>
        </p:nvSpPr>
        <p:spPr>
          <a:xfrm>
            <a:off x="4956671" y="3069655"/>
            <a:ext cx="479425" cy="287337"/>
          </a:xfrm>
          <a:prstGeom prst="striped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1" name="Штриховая стрелка вправо 20"/>
          <p:cNvSpPr/>
          <p:nvPr/>
        </p:nvSpPr>
        <p:spPr>
          <a:xfrm>
            <a:off x="7740352" y="3069655"/>
            <a:ext cx="479425" cy="287337"/>
          </a:xfrm>
          <a:prstGeom prst="striped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17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2298</TotalTime>
  <Words>1302</Words>
  <Application>Microsoft Office PowerPoint</Application>
  <PresentationFormat>Экран (4:3)</PresentationFormat>
  <Paragraphs>324</Paragraphs>
  <Slides>16</Slides>
  <Notes>10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Тема Office</vt:lpstr>
      <vt:lpstr>think-cell Slide</vt:lpstr>
      <vt:lpstr>Презентация PowerPoint</vt:lpstr>
      <vt:lpstr>Паспорт проекта:  «Внедрении навигации безопасности в групповом помещении»</vt:lpstr>
      <vt:lpstr>Команда проекта </vt:lpstr>
      <vt:lpstr>Введение в предметную область(описание ситуации «как есть») </vt:lpstr>
      <vt:lpstr>Пирамида проблем</vt:lpstr>
      <vt:lpstr>Презентация PowerPoint</vt:lpstr>
      <vt:lpstr>Презентация PowerPoint</vt:lpstr>
      <vt:lpstr>Презентация PowerPoint</vt:lpstr>
      <vt:lpstr>Карта текущего состояния</vt:lpstr>
      <vt:lpstr>Карта текущего состояния</vt:lpstr>
      <vt:lpstr>Введение в предметную область(описание ситуации «как есть») </vt:lpstr>
      <vt:lpstr>Достигнутые результаты (было и стало) </vt:lpstr>
      <vt:lpstr>Достигнутые результаты (было и стало) </vt:lpstr>
      <vt:lpstr>Достигнутые результаты (было и стало)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организации</dc:title>
  <dc:creator>Шиянова Елена Николаевна</dc:creator>
  <cp:lastModifiedBy>Александр</cp:lastModifiedBy>
  <cp:revision>269</cp:revision>
  <cp:lastPrinted>2021-04-20T12:24:04Z</cp:lastPrinted>
  <dcterms:created xsi:type="dcterms:W3CDTF">2018-08-20T14:01:12Z</dcterms:created>
  <dcterms:modified xsi:type="dcterms:W3CDTF">2021-04-27T07:57:34Z</dcterms:modified>
</cp:coreProperties>
</file>