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84" r:id="rId2"/>
    <p:sldId id="264" r:id="rId3"/>
    <p:sldId id="286" r:id="rId4"/>
    <p:sldId id="292" r:id="rId5"/>
    <p:sldId id="291" r:id="rId6"/>
    <p:sldId id="288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BFB"/>
    <a:srgbClr val="B01513"/>
    <a:srgbClr val="E4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570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683239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932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78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5030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634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1123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7800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247041"/>
      </p:ext>
    </p:extLst>
  </p:cSld>
  <p:clrMapOvr>
    <a:masterClrMapping/>
  </p:clrMapOvr>
  <p:transition spd="slow">
    <p:cover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477122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841861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404874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3358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30476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427360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531224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59810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601217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C73E8F54-D5DA-4FEF-A071-43E0E9872BCD}" type="datetimeFigureOut">
              <a:rPr lang="ru-RU" smtClean="0"/>
              <a:t>12.05.2021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90ED14-FDFE-49E1-9CA8-108F74876F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8537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ransition spd="slow">
    <p:cover/>
  </p:transition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7" Type="http://schemas.openxmlformats.org/officeDocument/2006/relationships/image" Target="../media/image19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5.svg"/><Relationship Id="rId7" Type="http://schemas.openxmlformats.org/officeDocument/2006/relationships/image" Target="../media/image23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11" Type="http://schemas.openxmlformats.org/officeDocument/2006/relationships/image" Target="../media/image27.svg"/><Relationship Id="rId5" Type="http://schemas.openxmlformats.org/officeDocument/2006/relationships/image" Target="../media/image21.sv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BE6E17A-8C12-43D2-8740-9D30DEBFC09E}"/>
              </a:ext>
            </a:extLst>
          </p:cNvPr>
          <p:cNvSpPr txBox="1">
            <a:spLocks/>
          </p:cNvSpPr>
          <p:nvPr/>
        </p:nvSpPr>
        <p:spPr>
          <a:xfrm>
            <a:off x="1198287" y="260648"/>
            <a:ext cx="6686549" cy="844712"/>
          </a:xfrm>
          <a:prstGeom prst="rect">
            <a:avLst/>
          </a:prstGeom>
        </p:spPr>
        <p:txBody>
          <a:bodyPr vert="horz" lIns="68580" tIns="34290" rIns="68580" bIns="3429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350" b="1" dirty="0"/>
              <a:t>ДОБРО ПОЖАЛОВАТЬ НА СЕГОДНЯШНИЙ УРОК</a:t>
            </a:r>
            <a:r>
              <a:rPr lang="ru-RU" sz="1350" dirty="0"/>
              <a:t>.</a:t>
            </a: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E057666B-7E2A-43C9-95D6-BB3B10F905DD}"/>
              </a:ext>
            </a:extLst>
          </p:cNvPr>
          <p:cNvSpPr txBox="1">
            <a:spLocks/>
          </p:cNvSpPr>
          <p:nvPr/>
        </p:nvSpPr>
        <p:spPr>
          <a:xfrm>
            <a:off x="1330300" y="2132857"/>
            <a:ext cx="6588000" cy="1697086"/>
          </a:xfrm>
          <a:prstGeom prst="rect">
            <a:avLst/>
          </a:prstGeom>
        </p:spPr>
        <p:txBody>
          <a:bodyPr vert="horz" lIns="68580" tIns="34290" rIns="68580" bIns="34290" rtlCol="0" anchor="b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4050" spc="63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УРОК </a:t>
            </a:r>
            <a:br>
              <a:rPr lang="ru-RU" sz="4050" spc="63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4050" spc="63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ОБЩЕСТВО</a:t>
            </a:r>
            <a:br>
              <a:rPr lang="ru-RU" sz="4050" spc="63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ru-RU" sz="4050" spc="638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ЗНАНИЯ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7442B18F-633D-48CB-BE8B-164B057CA895}"/>
              </a:ext>
            </a:extLst>
          </p:cNvPr>
          <p:cNvSpPr txBox="1">
            <a:spLocks/>
          </p:cNvSpPr>
          <p:nvPr/>
        </p:nvSpPr>
        <p:spPr>
          <a:xfrm>
            <a:off x="3113838" y="4347102"/>
            <a:ext cx="4800600" cy="120015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342906" indent="-342906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62" indent="-285755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20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2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3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14642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49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57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64" indent="-228604" algn="l" defTabSz="457207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 algn="r">
              <a:buNone/>
            </a:pPr>
            <a:r>
              <a:rPr lang="ru-RU" sz="1350" b="1" dirty="0">
                <a:solidFill>
                  <a:srgbClr val="C00000"/>
                </a:solidFill>
              </a:rPr>
              <a:t>ОУ</a:t>
            </a:r>
            <a:r>
              <a:rPr lang="ru-RU" sz="1350" dirty="0"/>
              <a:t>: МБОУ СШ № 1 ИМ. М. ГОРЬКОГО</a:t>
            </a:r>
          </a:p>
          <a:p>
            <a:pPr marL="0" indent="0" algn="r">
              <a:buNone/>
            </a:pPr>
            <a:r>
              <a:rPr lang="ru-RU" sz="1350" b="1" dirty="0">
                <a:solidFill>
                  <a:srgbClr val="C00000"/>
                </a:solidFill>
              </a:rPr>
              <a:t>КЛАСС</a:t>
            </a:r>
            <a:r>
              <a:rPr lang="ru-RU" sz="1350" dirty="0">
                <a:solidFill>
                  <a:srgbClr val="C00000"/>
                </a:solidFill>
              </a:rPr>
              <a:t>:</a:t>
            </a:r>
            <a:r>
              <a:rPr lang="ru-RU" sz="1350" dirty="0"/>
              <a:t> 10</a:t>
            </a:r>
          </a:p>
          <a:p>
            <a:pPr marL="0" indent="0" algn="r">
              <a:buNone/>
            </a:pPr>
            <a:r>
              <a:rPr lang="ru-RU" sz="1350" b="1" dirty="0">
                <a:solidFill>
                  <a:srgbClr val="C00000"/>
                </a:solidFill>
              </a:rPr>
              <a:t>УЧИТЕЛЬ: </a:t>
            </a:r>
            <a:r>
              <a:rPr lang="ru-RU" sz="1350" dirty="0"/>
              <a:t>Рыбкина</a:t>
            </a:r>
            <a:r>
              <a:rPr lang="ru-RU" sz="1350" b="1" dirty="0"/>
              <a:t> </a:t>
            </a:r>
            <a:r>
              <a:rPr lang="ru-RU" sz="1350" dirty="0"/>
              <a:t>Юлия Владимировна</a:t>
            </a:r>
          </a:p>
          <a:p>
            <a:pPr algn="r" fontAlgn="auto"/>
            <a:endParaRPr lang="ru-RU" sz="1350" dirty="0"/>
          </a:p>
        </p:txBody>
      </p:sp>
    </p:spTree>
  </p:cSld>
  <p:clrMapOvr>
    <a:masterClrMapping/>
  </p:clrMapOvr>
  <p:transition spd="slow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479" y="5395303"/>
            <a:ext cx="9144000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/>
              <a:t>       Ни одно государство мира в  современных условиях не может быть полностью исключено из мировой экономики. </a:t>
            </a:r>
          </a:p>
          <a:p>
            <a:r>
              <a:rPr lang="ru-RU" sz="2800" b="1" dirty="0"/>
              <a:t>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800262"/>
            <a:ext cx="9127225" cy="160857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Мировая экономика (в широком смысле)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совокупность всех национальных экономик мира.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921" y="2564904"/>
            <a:ext cx="9120079" cy="2066528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Мировая экономика (в узком смысле)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совокупность тех отраслей национальных экономик, которые непосредственно задействованы во внешнеэкономических отношениях. </a:t>
            </a:r>
          </a:p>
        </p:txBody>
      </p:sp>
      <p:sp>
        <p:nvSpPr>
          <p:cNvPr id="7" name="Заголовок 4">
            <a:extLst>
              <a:ext uri="{FF2B5EF4-FFF2-40B4-BE49-F238E27FC236}">
                <a16:creationId xmlns:a16="http://schemas.microsoft.com/office/drawing/2014/main" id="{7CAC9DDF-8F2A-47B2-87F5-1E987B68AB1E}"/>
              </a:ext>
            </a:extLst>
          </p:cNvPr>
          <p:cNvSpPr txBox="1">
            <a:spLocks/>
          </p:cNvSpPr>
          <p:nvPr/>
        </p:nvSpPr>
        <p:spPr>
          <a:xfrm>
            <a:off x="755576" y="71994"/>
            <a:ext cx="7056437" cy="14001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Ключевые понятия урока:</a:t>
            </a:r>
          </a:p>
        </p:txBody>
      </p:sp>
      <p:pic>
        <p:nvPicPr>
          <p:cNvPr id="9" name="Рисунок 8" descr="Земной шар с очертаниями Африки и Европы">
            <a:extLst>
              <a:ext uri="{FF2B5EF4-FFF2-40B4-BE49-F238E27FC236}">
                <a16:creationId xmlns:a16="http://schemas.microsoft.com/office/drawing/2014/main" id="{AB369019-0EFE-42F1-A13B-BA18F6DC86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070" y="4787496"/>
            <a:ext cx="758335" cy="75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61410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133" y="151556"/>
            <a:ext cx="7032023" cy="1189212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Международные экономические отношения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21941" y="1326843"/>
            <a:ext cx="1912785" cy="8890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700735" y="1306880"/>
            <a:ext cx="2016842" cy="9429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33782" y="2225159"/>
            <a:ext cx="1641452" cy="781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Миграция рабочей силы</a:t>
            </a:r>
          </a:p>
        </p:txBody>
      </p:sp>
      <p:cxnSp>
        <p:nvCxnSpPr>
          <p:cNvPr id="4" name="Прямая со стрелкой 3"/>
          <p:cNvCxnSpPr>
            <a:cxnSpLocks/>
          </p:cNvCxnSpPr>
          <p:nvPr/>
        </p:nvCxnSpPr>
        <p:spPr>
          <a:xfrm>
            <a:off x="2748942" y="1340768"/>
            <a:ext cx="0" cy="5868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8AD9E73B-7D1A-451D-920E-34AD47429223}"/>
              </a:ext>
            </a:extLst>
          </p:cNvPr>
          <p:cNvCxnSpPr/>
          <p:nvPr/>
        </p:nvCxnSpPr>
        <p:spPr>
          <a:xfrm flipH="1">
            <a:off x="4434803" y="1382122"/>
            <a:ext cx="9932" cy="8648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2289921F-922E-4352-930A-294ACB9A9E36}"/>
              </a:ext>
            </a:extLst>
          </p:cNvPr>
          <p:cNvSpPr/>
          <p:nvPr/>
        </p:nvSpPr>
        <p:spPr>
          <a:xfrm>
            <a:off x="1893252" y="2042497"/>
            <a:ext cx="1641452" cy="781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Мировая торговля</a:t>
            </a:r>
          </a:p>
        </p:txBody>
      </p:sp>
      <p:sp>
        <p:nvSpPr>
          <p:cNvPr id="27" name="Прямоугольник 26">
            <a:extLst>
              <a:ext uri="{FF2B5EF4-FFF2-40B4-BE49-F238E27FC236}">
                <a16:creationId xmlns:a16="http://schemas.microsoft.com/office/drawing/2014/main" id="{87EB5F09-2B8D-4329-90CE-BF761C22E7E9}"/>
              </a:ext>
            </a:extLst>
          </p:cNvPr>
          <p:cNvSpPr/>
          <p:nvPr/>
        </p:nvSpPr>
        <p:spPr>
          <a:xfrm>
            <a:off x="3736507" y="2357292"/>
            <a:ext cx="1641452" cy="781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Движение капитала 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F714B0C8-CAD3-45A7-ACDC-394BB86DFE4E}"/>
              </a:ext>
            </a:extLst>
          </p:cNvPr>
          <p:cNvSpPr/>
          <p:nvPr/>
        </p:nvSpPr>
        <p:spPr>
          <a:xfrm>
            <a:off x="5552165" y="2021203"/>
            <a:ext cx="1641452" cy="781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Торговля знаниями</a:t>
            </a:r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309209EB-C225-480C-8B10-69C95EFB51D6}"/>
              </a:ext>
            </a:extLst>
          </p:cNvPr>
          <p:cNvSpPr/>
          <p:nvPr/>
        </p:nvSpPr>
        <p:spPr>
          <a:xfrm>
            <a:off x="7367823" y="2334276"/>
            <a:ext cx="1641452" cy="7811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/>
              <a:t>Валютные отношения</a:t>
            </a:r>
          </a:p>
        </p:txBody>
      </p: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4DF126D5-9DC2-4027-BC88-508DABFD6E7A}"/>
              </a:ext>
            </a:extLst>
          </p:cNvPr>
          <p:cNvCxnSpPr>
            <a:cxnSpLocks/>
          </p:cNvCxnSpPr>
          <p:nvPr/>
        </p:nvCxnSpPr>
        <p:spPr>
          <a:xfrm>
            <a:off x="6084168" y="1352637"/>
            <a:ext cx="0" cy="5868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B28A94A6-533D-4D90-8620-8396120ABE81}"/>
              </a:ext>
            </a:extLst>
          </p:cNvPr>
          <p:cNvSpPr/>
          <p:nvPr/>
        </p:nvSpPr>
        <p:spPr>
          <a:xfrm>
            <a:off x="2897" y="3425093"/>
            <a:ext cx="8783833" cy="288422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Мировая (международная) торговля </a:t>
            </a:r>
            <a:r>
              <a:rPr lang="ru-RU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это обмен товарами и услугами между разными странами, связанный со всеобщей интернационализацией хозяйственной жизни и интенсификацией МРТ в условиях научно-технического прогресса. </a:t>
            </a:r>
          </a:p>
          <a:p>
            <a:pPr algn="ctr"/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неравномерное распределение природных ресурсов;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абсолютного преимущества;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принцип относительного преимущества. </a:t>
            </a:r>
          </a:p>
          <a:p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Доллар">
            <a:extLst>
              <a:ext uri="{FF2B5EF4-FFF2-40B4-BE49-F238E27FC236}">
                <a16:creationId xmlns:a16="http://schemas.microsoft.com/office/drawing/2014/main" id="{C9A703E9-A337-4C43-9067-328CDD4CFD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300770" y="2133112"/>
            <a:ext cx="477762" cy="477762"/>
          </a:xfrm>
          <a:prstGeom prst="rect">
            <a:avLst/>
          </a:prstGeom>
        </p:spPr>
      </p:pic>
      <p:pic>
        <p:nvPicPr>
          <p:cNvPr id="13" name="Рисунок 12" descr="Голова с шестеренками">
            <a:extLst>
              <a:ext uri="{FF2B5EF4-FFF2-40B4-BE49-F238E27FC236}">
                <a16:creationId xmlns:a16="http://schemas.microsoft.com/office/drawing/2014/main" id="{267E8D3C-11A2-4409-BA78-2472A679C8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444516" y="1562155"/>
            <a:ext cx="674064" cy="674064"/>
          </a:xfrm>
          <a:prstGeom prst="rect">
            <a:avLst/>
          </a:prstGeom>
        </p:spPr>
      </p:pic>
      <p:pic>
        <p:nvPicPr>
          <p:cNvPr id="19" name="Рисунок 18" descr="Монеты">
            <a:extLst>
              <a:ext uri="{FF2B5EF4-FFF2-40B4-BE49-F238E27FC236}">
                <a16:creationId xmlns:a16="http://schemas.microsoft.com/office/drawing/2014/main" id="{6E582F28-7FCF-49E2-AAFC-3E98C6FB63D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897890" y="2042497"/>
            <a:ext cx="547122" cy="547122"/>
          </a:xfrm>
          <a:prstGeom prst="rect">
            <a:avLst/>
          </a:prstGeom>
        </p:spPr>
      </p:pic>
      <p:pic>
        <p:nvPicPr>
          <p:cNvPr id="34" name="Рисунок 33" descr="Подключения">
            <a:extLst>
              <a:ext uri="{FF2B5EF4-FFF2-40B4-BE49-F238E27FC236}">
                <a16:creationId xmlns:a16="http://schemas.microsoft.com/office/drawing/2014/main" id="{C8837175-A17A-4F4E-8976-38537C9E32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573" y="1671999"/>
            <a:ext cx="721869" cy="721869"/>
          </a:xfrm>
          <a:prstGeom prst="rect">
            <a:avLst/>
          </a:prstGeom>
        </p:spPr>
      </p:pic>
      <p:pic>
        <p:nvPicPr>
          <p:cNvPr id="36" name="Рисунок 35" descr="Статистика (справа налево)">
            <a:extLst>
              <a:ext uri="{FF2B5EF4-FFF2-40B4-BE49-F238E27FC236}">
                <a16:creationId xmlns:a16="http://schemas.microsoft.com/office/drawing/2014/main" id="{1DBD57B1-8259-4F37-93A1-7F92D3B6C8F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034958" y="1727778"/>
            <a:ext cx="586849" cy="58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366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E8C6048-CC08-4426-B961-8E26BBE68F2D}"/>
              </a:ext>
            </a:extLst>
          </p:cNvPr>
          <p:cNvSpPr txBox="1"/>
          <p:nvPr/>
        </p:nvSpPr>
        <p:spPr>
          <a:xfrm>
            <a:off x="2641824" y="260648"/>
            <a:ext cx="3860352" cy="584775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dirty="0"/>
              <a:t>Мировая торговля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208FD3-459E-44E4-92E9-8B0C38126585}"/>
              </a:ext>
            </a:extLst>
          </p:cNvPr>
          <p:cNvSpPr txBox="1"/>
          <p:nvPr/>
        </p:nvSpPr>
        <p:spPr>
          <a:xfrm>
            <a:off x="323528" y="1268760"/>
            <a:ext cx="2486578" cy="923330"/>
          </a:xfrm>
          <a:prstGeom prst="rect">
            <a:avLst/>
          </a:prstGeom>
          <a:solidFill>
            <a:srgbClr val="E4CCCC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Либерализация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(фритредерство) –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свободная торговля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D3F5A01-2256-4847-B064-B6B88E7F0F5C}"/>
              </a:ext>
            </a:extLst>
          </p:cNvPr>
          <p:cNvSpPr txBox="1"/>
          <p:nvPr/>
        </p:nvSpPr>
        <p:spPr>
          <a:xfrm>
            <a:off x="3821201" y="1944648"/>
            <a:ext cx="1595309" cy="923330"/>
          </a:xfrm>
          <a:prstGeom prst="rect">
            <a:avLst/>
          </a:prstGeom>
          <a:solidFill>
            <a:srgbClr val="E4CCCC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Умеренная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торговая </a:t>
            </a:r>
          </a:p>
          <a:p>
            <a:pPr algn="ctr"/>
            <a:r>
              <a:rPr lang="ru-RU" dirty="0">
                <a:solidFill>
                  <a:schemeClr val="bg1"/>
                </a:solidFill>
              </a:rPr>
              <a:t>политика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4E2E88-EC40-491B-955D-B0AA32F3AA92}"/>
              </a:ext>
            </a:extLst>
          </p:cNvPr>
          <p:cNvSpPr txBox="1"/>
          <p:nvPr/>
        </p:nvSpPr>
        <p:spPr>
          <a:xfrm>
            <a:off x="6534870" y="1361991"/>
            <a:ext cx="2029723" cy="369332"/>
          </a:xfrm>
          <a:prstGeom prst="rect">
            <a:avLst/>
          </a:prstGeom>
          <a:solidFill>
            <a:srgbClr val="E4CCCC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Протекционизм</a:t>
            </a:r>
          </a:p>
        </p:txBody>
      </p:sp>
      <p:graphicFrame>
        <p:nvGraphicFramePr>
          <p:cNvPr id="8" name="Таблица 8">
            <a:extLst>
              <a:ext uri="{FF2B5EF4-FFF2-40B4-BE49-F238E27FC236}">
                <a16:creationId xmlns:a16="http://schemas.microsoft.com/office/drawing/2014/main" id="{456522B7-C5DC-42F1-8A1F-0A6656E088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931943"/>
              </p:ext>
            </p:extLst>
          </p:nvPr>
        </p:nvGraphicFramePr>
        <p:xfrm>
          <a:off x="54649" y="2264098"/>
          <a:ext cx="3024336" cy="420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1002">
                  <a:extLst>
                    <a:ext uri="{9D8B030D-6E8A-4147-A177-3AD203B41FA5}">
                      <a16:colId xmlns:a16="http://schemas.microsoft.com/office/drawing/2014/main" val="2528586079"/>
                    </a:ext>
                  </a:extLst>
                </a:gridCol>
                <a:gridCol w="1483334">
                  <a:extLst>
                    <a:ext uri="{9D8B030D-6E8A-4147-A177-3AD203B41FA5}">
                      <a16:colId xmlns:a16="http://schemas.microsoft.com/office/drawing/2014/main" val="84309209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05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минимальное вмешательство государства во внешнюю торговлю, которая раз­вивается на основе рыночного механизма формирования цен, т. е. на соотношении спроса и предложения</a:t>
                      </a:r>
                      <a:endParaRPr lang="ru-RU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8982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Плюсы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Минусы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651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/>
                        <a:t>Расширение ассортимента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Снижение производства и продаж отечественных товаров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755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/>
                        <a:t>Рост прибыли фирм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Рост безработицы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962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/>
                        <a:t>Увеличение налоговых поступлений в бюджет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000" dirty="0"/>
                    </a:p>
                    <a:p>
                      <a:r>
                        <a:rPr lang="ru-RU" sz="1000" dirty="0"/>
                        <a:t>Рост социальной напряженности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180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/>
                        <a:t>Появление возможностей для улучшения качества жизни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Увеличение экономической зависимости экономии от импорта.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342413"/>
                  </a:ext>
                </a:extLst>
              </a:tr>
            </a:tbl>
          </a:graphicData>
        </a:graphic>
      </p:graphicFrame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637EB56-FDCC-49D2-AB20-6CA60B1F7000}"/>
              </a:ext>
            </a:extLst>
          </p:cNvPr>
          <p:cNvSpPr/>
          <p:nvPr/>
        </p:nvSpPr>
        <p:spPr>
          <a:xfrm>
            <a:off x="3142238" y="2993435"/>
            <a:ext cx="2754274" cy="1077218"/>
          </a:xfrm>
          <a:prstGeom prst="rect">
            <a:avLst/>
          </a:prstGeom>
          <a:solidFill>
            <a:srgbClr val="B01513"/>
          </a:solidFill>
          <a:ln>
            <a:solidFill>
              <a:srgbClr val="FAFBFB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сочетание элементов политики свободной торговли и протекционизма</a:t>
            </a:r>
          </a:p>
        </p:txBody>
      </p:sp>
      <p:graphicFrame>
        <p:nvGraphicFramePr>
          <p:cNvPr id="11" name="Таблица 8">
            <a:extLst>
              <a:ext uri="{FF2B5EF4-FFF2-40B4-BE49-F238E27FC236}">
                <a16:creationId xmlns:a16="http://schemas.microsoft.com/office/drawing/2014/main" id="{8053EDA5-BCEF-4E38-A69D-C0194F2DEA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30618"/>
              </p:ext>
            </p:extLst>
          </p:nvPr>
        </p:nvGraphicFramePr>
        <p:xfrm>
          <a:off x="6030974" y="2264098"/>
          <a:ext cx="3037514" cy="3329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4180">
                  <a:extLst>
                    <a:ext uri="{9D8B030D-6E8A-4147-A177-3AD203B41FA5}">
                      <a16:colId xmlns:a16="http://schemas.microsoft.com/office/drawing/2014/main" val="2528586079"/>
                    </a:ext>
                  </a:extLst>
                </a:gridCol>
                <a:gridCol w="1483334">
                  <a:extLst>
                    <a:ext uri="{9D8B030D-6E8A-4147-A177-3AD203B41FA5}">
                      <a16:colId xmlns:a16="http://schemas.microsoft.com/office/drawing/2014/main" val="843092096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050" b="0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государственная политика защиты внутреннего рынка от иностранной конкуренции</a:t>
                      </a:r>
                      <a:endParaRPr lang="ru-RU" sz="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9898299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Инструменты  гос. регулирования внешней торговли</a:t>
                      </a:r>
                    </a:p>
                    <a:p>
                      <a:r>
                        <a:rPr lang="ru-RU" sz="1000" dirty="0"/>
                        <a:t>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7651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Тарифные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Нетарифные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755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/>
                        <a:t>Таможенный тариф на импорт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Установление квот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1962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/>
                        <a:t>Экспортный тариф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Установление стандартов на ту или иную продукцию.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6180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000" dirty="0"/>
                        <a:t>Таможенный союз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Лицензирование.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3424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/>
                        <a:t>Эмбарго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918271"/>
                  </a:ext>
                </a:extLst>
              </a:tr>
            </a:tbl>
          </a:graphicData>
        </a:graphic>
      </p:graphicFrame>
      <p:pic>
        <p:nvPicPr>
          <p:cNvPr id="19" name="Рисунок 18" descr="Назад">
            <a:extLst>
              <a:ext uri="{FF2B5EF4-FFF2-40B4-BE49-F238E27FC236}">
                <a16:creationId xmlns:a16="http://schemas.microsoft.com/office/drawing/2014/main" id="{02E51FDF-09FA-4991-A827-2D2297B7C0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7995010">
            <a:off x="1560321" y="280487"/>
            <a:ext cx="914400" cy="914400"/>
          </a:xfrm>
          <a:prstGeom prst="rect">
            <a:avLst/>
          </a:prstGeom>
        </p:spPr>
      </p:pic>
      <p:pic>
        <p:nvPicPr>
          <p:cNvPr id="21" name="Рисунок 20" descr="Справа налево (обратно)">
            <a:extLst>
              <a:ext uri="{FF2B5EF4-FFF2-40B4-BE49-F238E27FC236}">
                <a16:creationId xmlns:a16="http://schemas.microsoft.com/office/drawing/2014/main" id="{5ADE2F7D-DC49-49B8-8AC5-EB29C74111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3652733">
            <a:off x="6666882" y="272462"/>
            <a:ext cx="914400" cy="914400"/>
          </a:xfrm>
          <a:prstGeom prst="rect">
            <a:avLst/>
          </a:prstGeom>
        </p:spPr>
      </p:pic>
      <p:pic>
        <p:nvPicPr>
          <p:cNvPr id="23" name="Рисунок 22" descr="Прямая стрелка">
            <a:extLst>
              <a:ext uri="{FF2B5EF4-FFF2-40B4-BE49-F238E27FC236}">
                <a16:creationId xmlns:a16="http://schemas.microsoft.com/office/drawing/2014/main" id="{797569B3-C750-4334-9835-7A04D92BC23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6200000">
            <a:off x="4161656" y="904791"/>
            <a:ext cx="914400" cy="914400"/>
          </a:xfrm>
          <a:prstGeom prst="rect">
            <a:avLst/>
          </a:prstGeom>
        </p:spPr>
      </p:pic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A39CF40F-6662-4084-9357-005E7AF15DE9}"/>
              </a:ext>
            </a:extLst>
          </p:cNvPr>
          <p:cNvSpPr/>
          <p:nvPr/>
        </p:nvSpPr>
        <p:spPr>
          <a:xfrm>
            <a:off x="3185878" y="5661248"/>
            <a:ext cx="5882610" cy="4655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Экспорт</a:t>
            </a: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продажа товаров (услуг) в другие страны</a:t>
            </a:r>
            <a:r>
              <a:rPr 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id="{0025C981-C15B-45E3-AD0D-B186C139FF7E}"/>
              </a:ext>
            </a:extLst>
          </p:cNvPr>
          <p:cNvSpPr/>
          <p:nvPr/>
        </p:nvSpPr>
        <p:spPr>
          <a:xfrm>
            <a:off x="3635896" y="6198938"/>
            <a:ext cx="5184575" cy="55130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Импорт</a:t>
            </a:r>
            <a:r>
              <a:rPr lang="ru-RU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закупка и ввоз товаров за границей для реализации на внутреннем рынке</a:t>
            </a:r>
            <a:r>
              <a:rPr lang="ru-RU" sz="1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FF700EC-1A0A-41AF-B663-2AD7CFEA7E75}"/>
              </a:ext>
            </a:extLst>
          </p:cNvPr>
          <p:cNvSpPr txBox="1"/>
          <p:nvPr/>
        </p:nvSpPr>
        <p:spPr>
          <a:xfrm>
            <a:off x="3880437" y="4209398"/>
            <a:ext cx="105509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400" dirty="0"/>
              <a:t>Сальдо </a:t>
            </a:r>
          </a:p>
          <a:p>
            <a:pPr algn="ctr"/>
            <a:r>
              <a:rPr lang="ru-RU" sz="1400" dirty="0"/>
              <a:t>торгового</a:t>
            </a:r>
          </a:p>
          <a:p>
            <a:pPr algn="ctr"/>
            <a:r>
              <a:rPr lang="ru-RU" sz="1400" dirty="0"/>
              <a:t> баланса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ECB4FF0-AD5C-4FD8-9933-D911B642E459}"/>
              </a:ext>
            </a:extLst>
          </p:cNvPr>
          <p:cNvSpPr txBox="1"/>
          <p:nvPr/>
        </p:nvSpPr>
        <p:spPr>
          <a:xfrm>
            <a:off x="4245922" y="487103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=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AFD1FAA-1193-486B-B5AC-3F270E34A3B7}"/>
              </a:ext>
            </a:extLst>
          </p:cNvPr>
          <p:cNvSpPr txBox="1"/>
          <p:nvPr/>
        </p:nvSpPr>
        <p:spPr>
          <a:xfrm>
            <a:off x="3078985" y="5127825"/>
            <a:ext cx="28729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/>
              <a:t>Разница экспорта и импорта</a:t>
            </a:r>
          </a:p>
        </p:txBody>
      </p:sp>
    </p:spTree>
    <p:extLst>
      <p:ext uri="{BB962C8B-B14F-4D97-AF65-F5344CB8AC3E}">
        <p14:creationId xmlns:p14="http://schemas.microsoft.com/office/powerpoint/2010/main" val="13452333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 стрелкой 12">
            <a:extLst>
              <a:ext uri="{FF2B5EF4-FFF2-40B4-BE49-F238E27FC236}">
                <a16:creationId xmlns:a16="http://schemas.microsoft.com/office/drawing/2014/main" id="{31F2B60C-7EB0-47A2-BF25-769A3AA4C592}"/>
              </a:ext>
            </a:extLst>
          </p:cNvPr>
          <p:cNvCxnSpPr>
            <a:cxnSpLocks/>
          </p:cNvCxnSpPr>
          <p:nvPr/>
        </p:nvCxnSpPr>
        <p:spPr>
          <a:xfrm>
            <a:off x="4499992" y="2661313"/>
            <a:ext cx="0" cy="15353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CC661148-7F1A-4460-86F6-CC1EB2341D70}"/>
              </a:ext>
            </a:extLst>
          </p:cNvPr>
          <p:cNvCxnSpPr>
            <a:cxnSpLocks/>
          </p:cNvCxnSpPr>
          <p:nvPr/>
        </p:nvCxnSpPr>
        <p:spPr>
          <a:xfrm>
            <a:off x="5381836" y="2718536"/>
            <a:ext cx="1782452" cy="14781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6324E21C-4635-4756-BA08-3CF3261E33A7}"/>
              </a:ext>
            </a:extLst>
          </p:cNvPr>
          <p:cNvCxnSpPr/>
          <p:nvPr/>
        </p:nvCxnSpPr>
        <p:spPr>
          <a:xfrm flipH="1">
            <a:off x="2051720" y="2661313"/>
            <a:ext cx="1440160" cy="153537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537FA41-FF5E-4AFB-BDB6-DB388BF5F6DF}"/>
              </a:ext>
            </a:extLst>
          </p:cNvPr>
          <p:cNvSpPr/>
          <p:nvPr/>
        </p:nvSpPr>
        <p:spPr>
          <a:xfrm>
            <a:off x="16775" y="1052736"/>
            <a:ext cx="9127225" cy="1608577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Международное разделение труда (МРТ)</a:t>
            </a:r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специализация отдельных стран на производстве конкретных видов товаров и услуг, которыми эти страны обмениваются между собой.</a:t>
            </a:r>
          </a:p>
        </p:txBody>
      </p:sp>
      <p:sp>
        <p:nvSpPr>
          <p:cNvPr id="3" name="Заголовок 4">
            <a:extLst>
              <a:ext uri="{FF2B5EF4-FFF2-40B4-BE49-F238E27FC236}">
                <a16:creationId xmlns:a16="http://schemas.microsoft.com/office/drawing/2014/main" id="{5BBF60C5-495B-4549-8A8A-88E3CE81259C}"/>
              </a:ext>
            </a:extLst>
          </p:cNvPr>
          <p:cNvSpPr txBox="1">
            <a:spLocks/>
          </p:cNvSpPr>
          <p:nvPr/>
        </p:nvSpPr>
        <p:spPr>
          <a:xfrm>
            <a:off x="755576" y="71994"/>
            <a:ext cx="7056437" cy="140017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dirty="0"/>
              <a:t>Ключевые понятия урока: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79B867-7088-4CD5-99A3-DDD2D839027B}"/>
              </a:ext>
            </a:extLst>
          </p:cNvPr>
          <p:cNvSpPr txBox="1"/>
          <p:nvPr/>
        </p:nvSpPr>
        <p:spPr>
          <a:xfrm>
            <a:off x="758843" y="2805752"/>
            <a:ext cx="6729666" cy="124649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Конкретная специализация той или иной страны определяется сочетанием таких факторов, как: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национальный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международный</a:t>
            </a:r>
          </a:p>
          <a:p>
            <a:endParaRPr lang="ru-RU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921AF8D-0F00-46B0-8FB8-DC4DFC1DF8D4}"/>
              </a:ext>
            </a:extLst>
          </p:cNvPr>
          <p:cNvSpPr/>
          <p:nvPr/>
        </p:nvSpPr>
        <p:spPr>
          <a:xfrm>
            <a:off x="467544" y="4236416"/>
            <a:ext cx="2306170" cy="20008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Общее</a:t>
            </a:r>
          </a:p>
          <a:p>
            <a:pPr algn="ctr"/>
            <a:r>
              <a:rPr lang="ru-RU" sz="1400" dirty="0"/>
              <a:t>(отраслевая специализация)</a:t>
            </a:r>
          </a:p>
          <a:p>
            <a:pPr algn="ctr"/>
            <a:r>
              <a:rPr lang="ru-RU" sz="1400" b="1" dirty="0"/>
              <a:t>По сферам производства и отраслям народного хозяйства  </a:t>
            </a:r>
            <a:endParaRPr lang="ru-RU" sz="1050" b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A194B9B-3A15-46A6-8579-00422D3594A5}"/>
              </a:ext>
            </a:extLst>
          </p:cNvPr>
          <p:cNvSpPr/>
          <p:nvPr/>
        </p:nvSpPr>
        <p:spPr>
          <a:xfrm>
            <a:off x="3382911" y="4236417"/>
            <a:ext cx="2378178" cy="20008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Частное  </a:t>
            </a:r>
          </a:p>
          <a:p>
            <a:pPr algn="ctr"/>
            <a:r>
              <a:rPr lang="ru-RU" sz="1400" dirty="0"/>
              <a:t>(предметная специализация)</a:t>
            </a:r>
          </a:p>
          <a:p>
            <a:pPr algn="ctr"/>
            <a:r>
              <a:rPr lang="ru-RU" sz="1400" b="1" dirty="0"/>
              <a:t>Производство отдельных видов готовой продукции и услуг.</a:t>
            </a:r>
          </a:p>
          <a:p>
            <a:pPr algn="ctr"/>
            <a:endParaRPr lang="ru-RU" sz="1050" dirty="0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3E1B01B-5DC0-48DC-8CA7-18280AFEA652}"/>
              </a:ext>
            </a:extLst>
          </p:cNvPr>
          <p:cNvSpPr/>
          <p:nvPr/>
        </p:nvSpPr>
        <p:spPr>
          <a:xfrm>
            <a:off x="6444208" y="4202608"/>
            <a:ext cx="2364838" cy="20685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Единичное</a:t>
            </a:r>
          </a:p>
          <a:p>
            <a:pPr algn="ctr"/>
            <a:r>
              <a:rPr lang="ru-RU" sz="1400" dirty="0"/>
              <a:t>(технологическая специализация)</a:t>
            </a:r>
          </a:p>
          <a:p>
            <a:pPr algn="ctr"/>
            <a:r>
              <a:rPr lang="ru-RU" sz="1400" b="1" dirty="0"/>
              <a:t>Специализация на изготовлении отдельных деталей, узлов, компонентов.</a:t>
            </a:r>
            <a:endParaRPr lang="ru-RU" sz="105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5FB350-8656-4A0E-A640-102CBDDFA38A}"/>
              </a:ext>
            </a:extLst>
          </p:cNvPr>
          <p:cNvSpPr txBox="1"/>
          <p:nvPr/>
        </p:nvSpPr>
        <p:spPr>
          <a:xfrm>
            <a:off x="4184719" y="6039789"/>
            <a:ext cx="3573414" cy="830997"/>
          </a:xfrm>
          <a:prstGeom prst="rect">
            <a:avLst/>
          </a:prstGeom>
          <a:solidFill>
            <a:schemeClr val="tx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1200" b="1" dirty="0">
                <a:solidFill>
                  <a:schemeClr val="bg1"/>
                </a:solidFill>
              </a:rPr>
              <a:t>Транснациональные корпорации – </a:t>
            </a:r>
          </a:p>
          <a:p>
            <a:r>
              <a:rPr lang="ru-RU" sz="1200" dirty="0">
                <a:solidFill>
                  <a:schemeClr val="bg1"/>
                </a:solidFill>
              </a:rPr>
              <a:t>это компания, которая имеет </a:t>
            </a:r>
          </a:p>
          <a:p>
            <a:r>
              <a:rPr lang="ru-RU" sz="1200" dirty="0">
                <a:solidFill>
                  <a:schemeClr val="bg1"/>
                </a:solidFill>
              </a:rPr>
              <a:t>производственные мощности в нескольких </a:t>
            </a:r>
          </a:p>
          <a:p>
            <a:r>
              <a:rPr lang="ru-RU" sz="1200" dirty="0">
                <a:solidFill>
                  <a:schemeClr val="bg1"/>
                </a:solidFill>
              </a:rPr>
              <a:t>государствах. </a:t>
            </a:r>
          </a:p>
        </p:txBody>
      </p:sp>
    </p:spTree>
    <p:extLst>
      <p:ext uri="{BB962C8B-B14F-4D97-AF65-F5344CB8AC3E}">
        <p14:creationId xmlns:p14="http://schemas.microsoft.com/office/powerpoint/2010/main" val="39486132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515" y="125592"/>
            <a:ext cx="7416824" cy="1148546"/>
          </a:xfrm>
          <a:solidFill>
            <a:schemeClr val="tx1">
              <a:lumMod val="95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Мировой рынок (в широком смысле) – </a:t>
            </a:r>
            <a:r>
              <a:rPr lang="ru-RU" sz="2400" dirty="0">
                <a:solidFill>
                  <a:schemeClr val="bg1"/>
                </a:solidFill>
              </a:rPr>
              <a:t>сфера международного обмена товарами и услугами, в основе которого лежит МРТ.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51515" y="2662308"/>
            <a:ext cx="2378178" cy="550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Франчайзинг</a:t>
            </a:r>
            <a:endParaRPr lang="ru-RU" sz="105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51515" y="3212976"/>
            <a:ext cx="2378178" cy="95410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Контракт на передачу торговой марки и работающего бизнес-проекта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409857" y="3212976"/>
            <a:ext cx="2385685" cy="160043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Соглашение на строительство и полное оснащение проекта, который передается заказчику полностью готовым к эксплуатации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535631" y="3257638"/>
            <a:ext cx="2385685" cy="1600438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Осуществление торговой деятельности на определенный срок и за вознаграждение (роялти – регулярное отчисление от получаемой</a:t>
            </a:r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прибыли). 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1BC2EE9-9EDC-427E-8F7A-BFA656863484}"/>
              </a:ext>
            </a:extLst>
          </p:cNvPr>
          <p:cNvSpPr/>
          <p:nvPr/>
        </p:nvSpPr>
        <p:spPr>
          <a:xfrm>
            <a:off x="3413611" y="2662435"/>
            <a:ext cx="2378178" cy="5506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Контракт «под ключ»</a:t>
            </a:r>
            <a:endParaRPr lang="ru-RU" sz="1050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C9D51D0B-F7CB-416F-A558-94CD7FC3BED1}"/>
              </a:ext>
            </a:extLst>
          </p:cNvPr>
          <p:cNvSpPr/>
          <p:nvPr/>
        </p:nvSpPr>
        <p:spPr>
          <a:xfrm>
            <a:off x="6531552" y="2638877"/>
            <a:ext cx="2364838" cy="5930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Лицензионная торговля</a:t>
            </a:r>
            <a:endParaRPr lang="ru-RU" sz="1050" dirty="0"/>
          </a:p>
        </p:txBody>
      </p:sp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id="{B33D1CE0-32F4-4748-82D7-111A3F79E513}"/>
              </a:ext>
            </a:extLst>
          </p:cNvPr>
          <p:cNvSpPr/>
          <p:nvPr/>
        </p:nvSpPr>
        <p:spPr>
          <a:xfrm>
            <a:off x="3381456" y="5985877"/>
            <a:ext cx="6300192" cy="6926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/>
              <a:t>       </a:t>
            </a:r>
            <a:r>
              <a:rPr lang="ru-RU" sz="1600" b="1" dirty="0">
                <a:solidFill>
                  <a:schemeClr val="bg1"/>
                </a:solidFill>
              </a:rPr>
              <a:t>Валютный (обменный) курс – </a:t>
            </a:r>
            <a:r>
              <a:rPr lang="ru-RU" sz="1600" b="1" dirty="0">
                <a:solidFill>
                  <a:schemeClr val="tx1"/>
                </a:solidFill>
              </a:rPr>
              <a:t>цена денежной единицы одной страны, выраженная в денежных единицах других стран.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0B1CB7E1-6EDE-4E9F-9659-0E50BF4B120E}"/>
              </a:ext>
            </a:extLst>
          </p:cNvPr>
          <p:cNvSpPr txBox="1">
            <a:spLocks/>
          </p:cNvSpPr>
          <p:nvPr/>
        </p:nvSpPr>
        <p:spPr>
          <a:xfrm>
            <a:off x="863081" y="1370519"/>
            <a:ext cx="8280919" cy="1148546"/>
          </a:xfrm>
          <a:prstGeom prst="rect">
            <a:avLst/>
          </a:prstGeom>
          <a:solidFill>
            <a:schemeClr val="tx1">
              <a:lumMod val="95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Autofit/>
          </a:bodyPr>
          <a:lstStyle>
            <a:lvl1pPr algn="l" defTabSz="457207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Мировой рынок (в узком смысле) – </a:t>
            </a:r>
            <a:r>
              <a:rPr lang="ru-RU" sz="2400" dirty="0">
                <a:solidFill>
                  <a:schemeClr val="bg1"/>
                </a:solidFill>
              </a:rPr>
              <a:t>совокупность рынков отдельных стран, связанных друг с другом </a:t>
            </a:r>
            <a:r>
              <a:rPr lang="ru-RU" sz="2400" dirty="0" err="1">
                <a:solidFill>
                  <a:schemeClr val="bg1"/>
                </a:solidFill>
              </a:rPr>
              <a:t>торгово</a:t>
            </a:r>
            <a:r>
              <a:rPr lang="ru-RU" sz="2400" dirty="0">
                <a:solidFill>
                  <a:schemeClr val="bg1"/>
                </a:solidFill>
              </a:rPr>
              <a:t> – экономическими отношениями. </a:t>
            </a:r>
          </a:p>
        </p:txBody>
      </p:sp>
      <p:pic>
        <p:nvPicPr>
          <p:cNvPr id="6" name="Рисунок 5" descr="Доллар">
            <a:extLst>
              <a:ext uri="{FF2B5EF4-FFF2-40B4-BE49-F238E27FC236}">
                <a16:creationId xmlns:a16="http://schemas.microsoft.com/office/drawing/2014/main" id="{EFE08967-0582-46FC-9B39-5B9689D238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934767" y="5603693"/>
            <a:ext cx="434729" cy="434729"/>
          </a:xfrm>
          <a:prstGeom prst="rect">
            <a:avLst/>
          </a:prstGeom>
        </p:spPr>
      </p:pic>
      <p:pic>
        <p:nvPicPr>
          <p:cNvPr id="10" name="Рисунок 9" descr="Евро">
            <a:extLst>
              <a:ext uri="{FF2B5EF4-FFF2-40B4-BE49-F238E27FC236}">
                <a16:creationId xmlns:a16="http://schemas.microsoft.com/office/drawing/2014/main" id="{0A2D701C-B17F-4EBB-AB5E-C929CE59D5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00882" y="5806574"/>
            <a:ext cx="434728" cy="434728"/>
          </a:xfrm>
          <a:prstGeom prst="rect">
            <a:avLst/>
          </a:prstGeom>
        </p:spPr>
      </p:pic>
      <p:pic>
        <p:nvPicPr>
          <p:cNvPr id="13" name="Рисунок 12" descr="Фунт">
            <a:extLst>
              <a:ext uri="{FF2B5EF4-FFF2-40B4-BE49-F238E27FC236}">
                <a16:creationId xmlns:a16="http://schemas.microsoft.com/office/drawing/2014/main" id="{93DC66D6-6278-4F72-8E07-F16573A5A5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573739" y="5634136"/>
            <a:ext cx="404286" cy="404286"/>
          </a:xfrm>
          <a:prstGeom prst="rect">
            <a:avLst/>
          </a:prstGeom>
        </p:spPr>
      </p:pic>
      <p:pic>
        <p:nvPicPr>
          <p:cNvPr id="17" name="Рисунок 16" descr="Юань">
            <a:extLst>
              <a:ext uri="{FF2B5EF4-FFF2-40B4-BE49-F238E27FC236}">
                <a16:creationId xmlns:a16="http://schemas.microsoft.com/office/drawing/2014/main" id="{1033F9D4-1E79-45EC-8DC4-9ED3023D96B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775882" y="5518113"/>
            <a:ext cx="375000" cy="375000"/>
          </a:xfrm>
          <a:prstGeom prst="rect">
            <a:avLst/>
          </a:prstGeom>
        </p:spPr>
      </p:pic>
      <p:pic>
        <p:nvPicPr>
          <p:cNvPr id="22" name="Рисунок 21" descr="Рубль">
            <a:extLst>
              <a:ext uri="{FF2B5EF4-FFF2-40B4-BE49-F238E27FC236}">
                <a16:creationId xmlns:a16="http://schemas.microsoft.com/office/drawing/2014/main" id="{E3D045B5-B9D6-44BF-9700-0F34776E7D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676725" y="5814323"/>
            <a:ext cx="602600" cy="602600"/>
          </a:xfrm>
          <a:prstGeom prst="rect">
            <a:avLst/>
          </a:prstGeom>
        </p:spPr>
      </p:pic>
      <p:sp>
        <p:nvSpPr>
          <p:cNvPr id="23" name="Прямоугольник 22">
            <a:extLst>
              <a:ext uri="{FF2B5EF4-FFF2-40B4-BE49-F238E27FC236}">
                <a16:creationId xmlns:a16="http://schemas.microsoft.com/office/drawing/2014/main" id="{0BBFC87D-188D-4790-91B1-7CED91F0FA67}"/>
              </a:ext>
            </a:extLst>
          </p:cNvPr>
          <p:cNvSpPr/>
          <p:nvPr/>
        </p:nvSpPr>
        <p:spPr>
          <a:xfrm>
            <a:off x="151515" y="4899034"/>
            <a:ext cx="8851323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Всемирная торговая организация </a:t>
            </a:r>
            <a:r>
              <a:rPr lang="ru-RU" dirty="0"/>
              <a:t>— </a:t>
            </a:r>
            <a:r>
              <a:rPr lang="ru-RU" sz="1600" b="1" dirty="0"/>
              <a:t>международная торговая организация, возникшая в 1995 году, которая добивается свободы торговли и равенства всех участников на мировом рынке.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73688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1382</TotalTime>
  <Words>531</Words>
  <Application>Microsoft Office PowerPoint</Application>
  <PresentationFormat>Экран (4:3)</PresentationFormat>
  <Paragraphs>89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Century Gothic</vt:lpstr>
      <vt:lpstr>Wingdings</vt:lpstr>
      <vt:lpstr>Wingdings 3</vt:lpstr>
      <vt:lpstr>Ион</vt:lpstr>
      <vt:lpstr>Презентация PowerPoint</vt:lpstr>
      <vt:lpstr>Презентация PowerPoint</vt:lpstr>
      <vt:lpstr>Международные экономические отношения</vt:lpstr>
      <vt:lpstr>Презентация PowerPoint</vt:lpstr>
      <vt:lpstr>Презентация PowerPoint</vt:lpstr>
      <vt:lpstr>Мировой рынок (в широком смысле) – сфера международного обмена товарами и услугами, в основе которого лежит МРТ. 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Налоги.  Государственный бюджет.  Государственный долг.</dc:title>
  <dc:creator>USER</dc:creator>
  <cp:lastModifiedBy>Mutherfucker</cp:lastModifiedBy>
  <cp:revision>61</cp:revision>
  <dcterms:created xsi:type="dcterms:W3CDTF">2016-07-26T10:16:17Z</dcterms:created>
  <dcterms:modified xsi:type="dcterms:W3CDTF">2021-05-12T20:53:49Z</dcterms:modified>
</cp:coreProperties>
</file>