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9"/>
  </p:notesMasterIdLst>
  <p:sldIdLst>
    <p:sldId id="280" r:id="rId2"/>
    <p:sldId id="257" r:id="rId3"/>
    <p:sldId id="281" r:id="rId4"/>
    <p:sldId id="282" r:id="rId5"/>
    <p:sldId id="296" r:id="rId6"/>
    <p:sldId id="283" r:id="rId7"/>
    <p:sldId id="288" r:id="rId8"/>
    <p:sldId id="284" r:id="rId9"/>
    <p:sldId id="285" r:id="rId10"/>
    <p:sldId id="287" r:id="rId11"/>
    <p:sldId id="289" r:id="rId12"/>
    <p:sldId id="294" r:id="rId13"/>
    <p:sldId id="290" r:id="rId14"/>
    <p:sldId id="291" r:id="rId15"/>
    <p:sldId id="292" r:id="rId16"/>
    <p:sldId id="286" r:id="rId17"/>
    <p:sldId id="29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C004C"/>
    <a:srgbClr val="501D1C"/>
    <a:srgbClr val="FF0066"/>
    <a:srgbClr val="66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674" autoAdjust="0"/>
  </p:normalViewPr>
  <p:slideViewPr>
    <p:cSldViewPr>
      <p:cViewPr varScale="1">
        <p:scale>
          <a:sx n="68" d="100"/>
          <a:sy n="68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430075-C7A2-4F13-B5BE-524A0D3E1115}" type="datetimeFigureOut">
              <a:rPr lang="ru-RU" smtClean="0"/>
              <a:t>24.05.2021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133DED-1834-409E-9F82-F5C8DF4E6B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2839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133DED-1834-409E-9F82-F5C8DF4E6B02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3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864892" y="404664"/>
            <a:ext cx="5686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Bookman Old Style" pitchFamily="18" charset="0"/>
                <a:cs typeface="Times New Roman" pitchFamily="18" charset="0"/>
              </a:rPr>
              <a:t>Тридцатое апреля.</a:t>
            </a:r>
            <a:endParaRPr lang="ru-RU" sz="4000" b="1" i="1" dirty="0">
              <a:latin typeface="Bookman Old Style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3" y="1112550"/>
            <a:ext cx="68659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latin typeface="Bookman Old Style" pitchFamily="18" charset="0"/>
                <a:cs typeface="Times New Roman" pitchFamily="18" charset="0"/>
              </a:rPr>
              <a:t>День пожарной охраны</a:t>
            </a:r>
            <a:endParaRPr lang="ru-RU" sz="4000" b="1" i="1" dirty="0">
              <a:latin typeface="Bookman Old Style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413012"/>
              </p:ext>
            </p:extLst>
          </p:nvPr>
        </p:nvGraphicFramePr>
        <p:xfrm>
          <a:off x="323528" y="404664"/>
          <a:ext cx="8544350" cy="45110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272175">
                  <a:extLst>
                    <a:ext uri="{9D8B030D-6E8A-4147-A177-3AD203B41FA5}">
                      <a16:colId xmlns:a16="http://schemas.microsoft.com/office/drawing/2014/main" val="2626299759"/>
                    </a:ext>
                  </a:extLst>
                </a:gridCol>
                <a:gridCol w="4272175">
                  <a:extLst>
                    <a:ext uri="{9D8B030D-6E8A-4147-A177-3AD203B41FA5}">
                      <a16:colId xmlns:a16="http://schemas.microsoft.com/office/drawing/2014/main" val="885312159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r>
                        <a:rPr kumimoji="0" lang="ru-RU" sz="30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ПРОВЕРЬ СЕБЯ</a:t>
                      </a:r>
                    </a:p>
                    <a:p>
                      <a:endParaRPr lang="ru-RU" sz="3600" b="1" i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3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Совершенный вид</a:t>
                      </a:r>
                    </a:p>
                    <a:p>
                      <a:pPr algn="ctr"/>
                      <a:r>
                        <a:rPr lang="ru-RU" sz="36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RU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36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28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Несовершенный вид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700183"/>
                  </a:ext>
                </a:extLst>
              </a:tr>
              <a:tr h="744200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зажигал</a:t>
                      </a:r>
                    </a:p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сохраняет</a:t>
                      </a:r>
                    </a:p>
                    <a:p>
                      <a:pPr algn="ctr"/>
                      <a:r>
                        <a:rPr lang="ru-RU" sz="4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будет гореть </a:t>
                      </a:r>
                      <a:endParaRPr lang="ru-RU" sz="4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сгорел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сбережёт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потушит</a:t>
                      </a:r>
                    </a:p>
                    <a:p>
                      <a:endParaRPr lang="ru-RU" sz="14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965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9148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16574" y="1361860"/>
            <a:ext cx="92525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  <a:endParaRPr lang="ru-RU" sz="8000" b="1" cap="none" spc="0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1577" y="248466"/>
            <a:ext cx="1082348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i="1" cap="none" spc="0" dirty="0" smtClean="0">
                <a:ln w="0"/>
                <a:solidFill>
                  <a:srgbClr val="FFFF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hnschrift Condensed" panose="020B0502040204020203" pitchFamily="34" charset="0"/>
                <a:cs typeface="Times New Roman" panose="02020603050405020304" pitchFamily="18" charset="0"/>
              </a:rPr>
              <a:t>ОН</a:t>
            </a:r>
            <a:endParaRPr lang="ru-RU" sz="8000" b="1" i="1" cap="none" spc="0" dirty="0">
              <a:ln w="0"/>
              <a:solidFill>
                <a:srgbClr val="FFFF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hnschrift Condensed" panose="020B0502040204020203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54422" y="3680599"/>
            <a:ext cx="209384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ial Black" panose="020B0A04020102020204" pitchFamily="34" charset="0"/>
                <a:cs typeface="Times New Roman" panose="02020603050405020304" pitchFamily="18" charset="0"/>
              </a:rPr>
              <a:t>ВЫ</a:t>
            </a:r>
            <a:endParaRPr lang="ru-RU" sz="8000" b="1" cap="none" spc="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 Black" panose="020B0A040201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6785" y="66250"/>
            <a:ext cx="1899879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dirty="0" smtClean="0">
                <a:ln w="0"/>
                <a:solidFill>
                  <a:schemeClr val="tx2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МЫ</a:t>
            </a:r>
            <a:endParaRPr lang="ru-RU" sz="8000" b="1" cap="none" spc="0" dirty="0">
              <a:ln w="0"/>
              <a:solidFill>
                <a:schemeClr val="tx2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326664" y="0"/>
            <a:ext cx="2326279" cy="264687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600" b="1" dirty="0">
                <a:ln w="0"/>
                <a:solidFill>
                  <a:schemeClr val="accent4">
                    <a:lumMod val="75000"/>
                  </a:schemeClr>
                </a:solidFill>
                <a:latin typeface="Gabriola" panose="04040605051002020D02" pitchFamily="82" charset="0"/>
                <a:cs typeface="Calibri" panose="020F0502020204030204" pitchFamily="34" charset="0"/>
              </a:rPr>
              <a:t>Т</a:t>
            </a:r>
            <a:r>
              <a:rPr lang="ru-RU" sz="16600" b="1" dirty="0" smtClean="0">
                <a:ln w="0"/>
                <a:solidFill>
                  <a:schemeClr val="accent4">
                    <a:lumMod val="75000"/>
                  </a:schemeClr>
                </a:solidFill>
                <a:latin typeface="Gabriola" panose="04040605051002020D02" pitchFamily="82" charset="0"/>
                <a:cs typeface="Calibri" panose="020F0502020204030204" pitchFamily="34" charset="0"/>
              </a:rPr>
              <a:t>Ы</a:t>
            </a:r>
            <a:endParaRPr lang="ru-RU" sz="16600" b="1" cap="none" spc="0" dirty="0">
              <a:ln w="0"/>
              <a:solidFill>
                <a:schemeClr val="accent4">
                  <a:lumMod val="75000"/>
                </a:schemeClr>
              </a:solidFill>
              <a:latin typeface="Gabriola" panose="04040605051002020D02" pitchFamily="82" charset="0"/>
              <a:cs typeface="Calibri" panose="020F0502020204030204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759589" y="3557489"/>
            <a:ext cx="200888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66FF66"/>
                </a:solidFill>
                <a:latin typeface="Mistral" panose="03090702030407020403" pitchFamily="66" charset="0"/>
                <a:cs typeface="Calibri" panose="020F0502020204030204" pitchFamily="34" charset="0"/>
              </a:rPr>
              <a:t>ОНА</a:t>
            </a:r>
            <a:endParaRPr lang="ru-RU" sz="9600" b="1" cap="none" spc="0" dirty="0">
              <a:ln w="0"/>
              <a:solidFill>
                <a:srgbClr val="66FF66"/>
              </a:solidFill>
              <a:latin typeface="Mistral" panose="03090702030407020403" pitchFamily="66" charset="0"/>
              <a:cs typeface="Calibri" panose="020F0502020204030204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399842" y="2283674"/>
            <a:ext cx="2501006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FF0066"/>
                </a:solidFill>
                <a:latin typeface="Monotype Corsiva" panose="03010101010201010101" pitchFamily="66" charset="0"/>
                <a:cs typeface="Calibri" panose="020F0502020204030204" pitchFamily="34" charset="0"/>
              </a:rPr>
              <a:t>ОНО</a:t>
            </a:r>
            <a:endParaRPr lang="ru-RU" sz="9600" b="1" cap="none" spc="0" dirty="0">
              <a:ln w="0"/>
              <a:solidFill>
                <a:srgbClr val="FF0066"/>
              </a:solidFill>
              <a:latin typeface="Monotype Corsiva" panose="03010101010201010101" pitchFamily="66" charset="0"/>
              <a:cs typeface="Calibri" panose="020F0502020204030204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5405" y="2641274"/>
            <a:ext cx="342593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dirty="0" smtClean="0">
                <a:ln w="0"/>
                <a:solidFill>
                  <a:srgbClr val="501D1C"/>
                </a:solidFill>
                <a:latin typeface="Segoe Print" panose="02000600000000000000" pitchFamily="2" charset="0"/>
                <a:cs typeface="Calibri" panose="020F0502020204030204" pitchFamily="34" charset="0"/>
              </a:rPr>
              <a:t>ОНИ</a:t>
            </a:r>
            <a:endParaRPr lang="ru-RU" sz="9600" b="1" cap="none" spc="0" dirty="0">
              <a:ln w="0"/>
              <a:solidFill>
                <a:srgbClr val="501D1C"/>
              </a:solidFill>
              <a:latin typeface="Segoe Print" panose="02000600000000000000" pitchFamily="2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3823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8035" y="685006"/>
            <a:ext cx="9063700" cy="273921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</a:p>
          <a:p>
            <a:pPr algn="just"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3 л., </a:t>
            </a:r>
            <a:r>
              <a:rPr lang="ru-RU" sz="4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ед.ч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       2 л., </a:t>
            </a:r>
            <a:r>
              <a:rPr lang="ru-RU" sz="4000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ед.ч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600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Огонь не вода, охватит - не выплывешь.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753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3751630"/>
              </p:ext>
            </p:extLst>
          </p:nvPr>
        </p:nvGraphicFramePr>
        <p:xfrm>
          <a:off x="348129" y="404664"/>
          <a:ext cx="8544351" cy="423366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5719">
                  <a:extLst>
                    <a:ext uri="{9D8B030D-6E8A-4147-A177-3AD203B41FA5}">
                      <a16:colId xmlns:a16="http://schemas.microsoft.com/office/drawing/2014/main" val="2626299759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885312159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838108987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endParaRPr lang="ru-RU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700183"/>
                  </a:ext>
                </a:extLst>
              </a:tr>
              <a:tr h="744200">
                <a:tc>
                  <a:txBody>
                    <a:bodyPr/>
                    <a:lstStyle/>
                    <a:p>
                      <a:pPr algn="just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Обозначает действие, которое произошло до момента речи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Обозначает действие, которое происходит в момент речи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Обозначает действие, которое произойдет после момента речи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965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7805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108936"/>
              </p:ext>
            </p:extLst>
          </p:nvPr>
        </p:nvGraphicFramePr>
        <p:xfrm>
          <a:off x="348129" y="404664"/>
          <a:ext cx="8544351" cy="4876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855719">
                  <a:extLst>
                    <a:ext uri="{9D8B030D-6E8A-4147-A177-3AD203B41FA5}">
                      <a16:colId xmlns:a16="http://schemas.microsoft.com/office/drawing/2014/main" val="2626299759"/>
                    </a:ext>
                  </a:extLst>
                </a:gridCol>
                <a:gridCol w="2664296">
                  <a:extLst>
                    <a:ext uri="{9D8B030D-6E8A-4147-A177-3AD203B41FA5}">
                      <a16:colId xmlns:a16="http://schemas.microsoft.com/office/drawing/2014/main" val="885312159"/>
                    </a:ext>
                  </a:extLst>
                </a:gridCol>
                <a:gridCol w="3024336">
                  <a:extLst>
                    <a:ext uri="{9D8B030D-6E8A-4147-A177-3AD203B41FA5}">
                      <a16:colId xmlns:a16="http://schemas.microsoft.com/office/drawing/2014/main" val="2838108987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Прошедшее время</a:t>
                      </a:r>
                      <a:endParaRPr lang="ru-RU" sz="28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Настоящее время</a:t>
                      </a:r>
                    </a:p>
                    <a:p>
                      <a:endParaRPr lang="ru-RU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Будущее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8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время</a:t>
                      </a:r>
                    </a:p>
                    <a:p>
                      <a:endParaRPr lang="ru-RU" b="1" i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700183"/>
                  </a:ext>
                </a:extLst>
              </a:tr>
              <a:tr h="744200">
                <a:tc>
                  <a:txBody>
                    <a:bodyPr/>
                    <a:lstStyle/>
                    <a:p>
                      <a:pPr algn="just"/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Обозначает действие, которое произошло до момента речи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Обозначает действие, которое происходит в момент речи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36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Обозначает действие, которое произойдет после момента речи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696545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366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402" y="0"/>
            <a:ext cx="9109994" cy="5478423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pPr lvl="0"/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</a:p>
          <a:p>
            <a:pPr algn="just"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</a:t>
            </a:r>
            <a:r>
              <a:rPr lang="ru-RU" sz="36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наст.</a:t>
            </a:r>
          </a:p>
          <a:p>
            <a:pPr algn="just"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Маленькая спичка сжигает большой лес.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</a:t>
            </a:r>
            <a:r>
              <a:rPr lang="ru-RU" sz="40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прош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Кто пожарному делу учился, тот везде </a:t>
            </a:r>
            <a:endParaRPr lang="ru-RU" sz="40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r>
              <a:rPr lang="ru-RU" sz="4000" i="1" dirty="0" err="1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прош</a:t>
            </a:r>
            <a:r>
              <a:rPr lang="ru-RU" sz="4000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пригодился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ru-RU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687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332656"/>
            <a:ext cx="8058769" cy="283154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3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В предложении глагол чаще всего 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</a:t>
            </a:r>
            <a:r>
              <a:rPr lang="ru-RU" sz="40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ывает сказуемым.</a:t>
            </a:r>
            <a:endParaRPr lang="ru-RU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1498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332656"/>
            <a:ext cx="8784976" cy="67710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0"/>
            <a:r>
              <a:rPr lang="ru-RU" sz="38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Тема</a:t>
            </a:r>
            <a:r>
              <a:rPr lang="ru-RU" sz="3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ru-RU" sz="3800" b="1" i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Морфологический разбор глагола</a:t>
            </a:r>
            <a:endParaRPr lang="ru-RU" sz="38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133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640960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Пожарная охрана в России имеет богатую историю, которая </a:t>
            </a:r>
            <a:r>
              <a:rPr lang="ru-RU" sz="3000" b="1">
                <a:latin typeface="Times New Roman" panose="02020603050405020304" pitchFamily="18" charset="0"/>
                <a:cs typeface="Times New Roman" panose="02020603050405020304" pitchFamily="18" charset="0"/>
              </a:rPr>
              <a:t>уходит </a:t>
            </a:r>
            <a:r>
              <a:rPr lang="ru-RU" sz="3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глубь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веков. С появлением первых поселений, развитием городов все чаще вспыхивали в них пожары. Даже во время войн не прекращалась борьба с пожарами. Самые важные преобразования в области борьбы с пожарами произошли в апреле 1649 года, вышел царский "Наказ о Градском благочинии", который устанавливал строгий порядок при тушении пожаров в Москве.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8640960" cy="470898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</a:t>
            </a:r>
            <a:r>
              <a:rPr lang="ru-RU" sz="3000" b="1" u="sng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r>
              <a:rPr lang="ru-RU" sz="30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России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имеет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богатую историю, которая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уходит </a:t>
            </a:r>
            <a:r>
              <a:rPr lang="ru-RU" sz="3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вглубь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веков. С появлением первых поселений, развитием городов все чаще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вспыхивали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них пожары. Даже во время войн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не прекращалась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с пожарами. Самые важные преобразования в области борьбы с пожарами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произошли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апреле 1649 года,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вышел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царский "Наказ о Градском благочинии", который </a:t>
            </a:r>
            <a:r>
              <a:rPr lang="ru-RU" sz="3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устанавливал </a:t>
            </a:r>
            <a:r>
              <a:rPr lang="ru-RU" sz="3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строгий порядок при тушении пожаров в Москве.</a:t>
            </a:r>
          </a:p>
        </p:txBody>
      </p:sp>
    </p:spTree>
    <p:extLst>
      <p:ext uri="{BB962C8B-B14F-4D97-AF65-F5344CB8AC3E}">
        <p14:creationId xmlns:p14="http://schemas.microsoft.com/office/powerpoint/2010/main" val="1368209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8640960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___________форма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   имеет окончания  -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-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чь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вопросы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___________ и ____________.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1700808"/>
            <a:ext cx="792088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740352" y="1700808"/>
            <a:ext cx="792088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348455"/>
            <a:ext cx="504056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9058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764704"/>
            <a:ext cx="8640960" cy="3046988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Начальная форма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глагола   имеет окончания  -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ть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-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ти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,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-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чь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отвечает на вопросы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делать?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4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сделать?</a:t>
            </a:r>
            <a:endParaRPr lang="ru-RU" sz="4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012160" y="1700808"/>
            <a:ext cx="792088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7740352" y="1700808"/>
            <a:ext cx="792088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187624" y="2348455"/>
            <a:ext cx="504056" cy="648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931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404664"/>
            <a:ext cx="6120680" cy="2616101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0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</a:t>
            </a:r>
            <a:r>
              <a:rPr lang="ru-RU" sz="30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СЕБЯ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</a:t>
            </a: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тушить</a:t>
            </a:r>
          </a:p>
          <a:p>
            <a:pPr algn="r"/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защищать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82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065296"/>
              </p:ext>
            </p:extLst>
          </p:nvPr>
        </p:nvGraphicFramePr>
        <p:xfrm>
          <a:off x="323528" y="302910"/>
          <a:ext cx="8064896" cy="399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1165551433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3059626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 (-ю), -ешь (-</a:t>
                      </a:r>
                      <a:r>
                        <a:rPr lang="ru-RU" sz="4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ёшь</a:t>
                      </a:r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ёт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-ем (-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ём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ете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ёте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(-ют)</a:t>
                      </a:r>
                    </a:p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66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-у (-ю), -ишь, 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-им,   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ите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ат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ят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90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9106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181624"/>
              </p:ext>
            </p:extLst>
          </p:nvPr>
        </p:nvGraphicFramePr>
        <p:xfrm>
          <a:off x="323528" y="302910"/>
          <a:ext cx="8064896" cy="399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44216">
                  <a:extLst>
                    <a:ext uri="{9D8B030D-6E8A-4147-A177-3AD203B41FA5}">
                      <a16:colId xmlns:a16="http://schemas.microsoft.com/office/drawing/2014/main" val="1165551433"/>
                    </a:ext>
                  </a:extLst>
                </a:gridCol>
                <a:gridCol w="6120680">
                  <a:extLst>
                    <a:ext uri="{9D8B030D-6E8A-4147-A177-3AD203B41FA5}">
                      <a16:colId xmlns:a16="http://schemas.microsoft.com/office/drawing/2014/main" val="30596267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</a:t>
                      </a: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-у (-ю), -ешь (-</a:t>
                      </a:r>
                      <a:r>
                        <a:rPr lang="ru-RU" sz="44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ёшь</a:t>
                      </a:r>
                      <a:r>
                        <a:rPr lang="ru-RU" sz="44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ёт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-ем (-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ём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ете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ёте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), -</a:t>
                      </a:r>
                      <a:r>
                        <a:rPr lang="ru-RU" sz="4400" b="1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ут</a:t>
                      </a:r>
                      <a:r>
                        <a:rPr lang="ru-RU" sz="44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(-ют)</a:t>
                      </a:r>
                    </a:p>
                    <a:p>
                      <a:endParaRPr lang="ru-RU" sz="14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566665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</a:t>
                      </a: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3600" b="1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спр</a:t>
                      </a:r>
                      <a:r>
                        <a:rPr lang="ru-RU" sz="3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RU" sz="3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-у (-ю), -ишь, 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-им,   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ите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, 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ат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(-</a:t>
                      </a:r>
                      <a:r>
                        <a:rPr kumimoji="0" lang="ru-RU" sz="4400" b="1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ят</a:t>
                      </a:r>
                      <a:r>
                        <a:rPr kumimoji="0" lang="ru-RU" sz="4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6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anose="02020603050405020304" pitchFamily="18" charset="0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79084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12476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260648"/>
            <a:ext cx="8280920" cy="378565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000" b="1" u="sng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ПРОВЕРЬ СЕБЯ  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</a:t>
            </a:r>
            <a:r>
              <a:rPr lang="en-US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4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искры пожар рожда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тся</a:t>
            </a:r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</a:t>
            </a:r>
            <a:r>
              <a:rPr lang="en-US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II </a:t>
            </a:r>
            <a:r>
              <a:rPr lang="ru-RU" sz="48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спр</a:t>
            </a:r>
            <a:endParaRPr lang="ru-RU" sz="4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огне и железо плав</a:t>
            </a:r>
            <a:r>
              <a:rPr lang="ru-RU" sz="4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тся.</a:t>
            </a:r>
            <a:endParaRPr lang="ru-RU" sz="16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7336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2029</TotalTime>
  <Words>469</Words>
  <Application>Microsoft Office PowerPoint</Application>
  <PresentationFormat>Экран (4:3)</PresentationFormat>
  <Paragraphs>67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Arial</vt:lpstr>
      <vt:lpstr>Arial Black</vt:lpstr>
      <vt:lpstr>Bahnschrift Condensed</vt:lpstr>
      <vt:lpstr>Bookman Old Style</vt:lpstr>
      <vt:lpstr>Calibri</vt:lpstr>
      <vt:lpstr>Gabriola</vt:lpstr>
      <vt:lpstr>Mistral</vt:lpstr>
      <vt:lpstr>Monotype Corsiva</vt:lpstr>
      <vt:lpstr>Segoe Print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user</cp:lastModifiedBy>
  <cp:revision>189</cp:revision>
  <dcterms:created xsi:type="dcterms:W3CDTF">2018-01-16T13:32:45Z</dcterms:created>
  <dcterms:modified xsi:type="dcterms:W3CDTF">2021-05-24T12:28:49Z</dcterms:modified>
</cp:coreProperties>
</file>