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93" r:id="rId3"/>
    <p:sldId id="294" r:id="rId4"/>
    <p:sldId id="257" r:id="rId5"/>
    <p:sldId id="278" r:id="rId6"/>
    <p:sldId id="275" r:id="rId7"/>
    <p:sldId id="276" r:id="rId8"/>
    <p:sldId id="274" r:id="rId9"/>
    <p:sldId id="277" r:id="rId10"/>
    <p:sldId id="279" r:id="rId11"/>
    <p:sldId id="258" r:id="rId12"/>
    <p:sldId id="260" r:id="rId13"/>
    <p:sldId id="261" r:id="rId14"/>
    <p:sldId id="262" r:id="rId15"/>
    <p:sldId id="264" r:id="rId16"/>
    <p:sldId id="269" r:id="rId17"/>
    <p:sldId id="268" r:id="rId18"/>
    <p:sldId id="266" r:id="rId19"/>
    <p:sldId id="271" r:id="rId20"/>
    <p:sldId id="267" r:id="rId21"/>
    <p:sldId id="288" r:id="rId22"/>
    <p:sldId id="287" r:id="rId23"/>
    <p:sldId id="289" r:id="rId24"/>
    <p:sldId id="290" r:id="rId25"/>
    <p:sldId id="292" r:id="rId2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47" autoAdjust="0"/>
    <p:restoredTop sz="94799" autoAdjust="0"/>
  </p:normalViewPr>
  <p:slideViewPr>
    <p:cSldViewPr>
      <p:cViewPr varScale="1">
        <p:scale>
          <a:sx n="80" d="100"/>
          <a:sy n="80" d="100"/>
        </p:scale>
        <p:origin x="113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8C003C-4288-493E-9BD0-4936E60F121B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9822B7-FD02-4AA6-B7AA-B4F9CF3881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2883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657600"/>
            <a:ext cx="8305800" cy="1828800"/>
          </a:xfrm>
        </p:spPr>
        <p:txBody>
          <a:bodyPr/>
          <a:lstStyle/>
          <a:p>
            <a:r>
              <a:rPr lang="ru-RU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Выразительное чтение наизусть «Стихотворений  в  прозе» </a:t>
            </a:r>
            <a:r>
              <a:rPr lang="ru-RU" sz="4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И.С.Тургенева</a:t>
            </a:r>
            <a:endParaRPr lang="ru-RU" sz="4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838200"/>
            <a:ext cx="8305800" cy="1905000"/>
          </a:xfrm>
        </p:spPr>
        <p:txBody>
          <a:bodyPr/>
          <a:lstStyle/>
          <a:p>
            <a:r>
              <a:rPr lang="ru-RU" sz="8800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Урок </a:t>
            </a:r>
            <a:r>
              <a:rPr lang="ru-RU" sz="8800" i="1" dirty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8800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конкурс</a:t>
            </a:r>
            <a:endParaRPr lang="ru-RU" sz="8800" b="1" i="1" dirty="0">
              <a:solidFill>
                <a:srgbClr val="C00000"/>
              </a:solidFill>
              <a:latin typeface="Times New Roman" pitchFamily="18" charset="0"/>
              <a:cs typeface="Aharoni" pitchFamily="2" charset="-79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turgenev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533400"/>
            <a:ext cx="4191000" cy="58674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419600" y="609600"/>
            <a:ext cx="4267200" cy="5638800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Умер И.С. Тургенев </a:t>
            </a:r>
            <a:br>
              <a:rPr lang="ru-RU" sz="3200" b="1" i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3 сентября 1883 в местечке Буживаль, близ Парижа. По желанию писателя, тело его было привезено в Санкт-Петербург и похоронено на Литераторских мостках Волковского кладбища.</a:t>
            </a:r>
            <a:endParaRPr lang="ru-RU" sz="3200" b="1" i="1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50px-Annenko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457200"/>
            <a:ext cx="2209800" cy="35052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667000" y="762000"/>
            <a:ext cx="6248400" cy="5562600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«… что за гуманность, что за теплое слово при простоте и радужных красках, что за грусть, покорность судьбе и радость за человеческое своё существование »</a:t>
            </a:r>
            <a:br>
              <a:rPr lang="ru-RU" sz="3600" b="1" i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2800" b="1" i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Павел  Васильевич  Анненков</a:t>
            </a:r>
            <a:br>
              <a:rPr lang="ru-RU" sz="2800" b="1" i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i="1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-миниатюрность формы, краткость текста;</a:t>
            </a:r>
          </a:p>
          <a:p>
            <a:pPr>
              <a:buNone/>
            </a:pPr>
            <a:r>
              <a:rPr lang="ru-RU" sz="3200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-богатое использование изобразительно-выразительных средств;</a:t>
            </a:r>
          </a:p>
          <a:p>
            <a:pPr>
              <a:buNone/>
            </a:pPr>
            <a:r>
              <a:rPr lang="ru-RU" sz="3200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-эмоциональность повествования;</a:t>
            </a:r>
          </a:p>
          <a:p>
            <a:pPr>
              <a:buNone/>
            </a:pPr>
            <a:r>
              <a:rPr lang="ru-RU" sz="3200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200" b="1" i="1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ритмизированность</a:t>
            </a:r>
            <a:r>
              <a:rPr lang="ru-RU" sz="3200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музыкальность прозы;</a:t>
            </a:r>
          </a:p>
          <a:p>
            <a:pPr>
              <a:buNone/>
            </a:pPr>
            <a:r>
              <a:rPr lang="ru-RU" sz="3200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-лирический герой – субъект переживания и объект изображения.</a:t>
            </a:r>
          </a:p>
          <a:p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8288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Особенности жанра</a:t>
            </a:r>
            <a:b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«стихотворение в прозе»:</a:t>
            </a:r>
            <a:r>
              <a:rPr lang="ru-RU" sz="4000" dirty="0" smtClean="0">
                <a:solidFill>
                  <a:srgbClr val="C00000"/>
                </a:solidFill>
              </a:rPr>
              <a:t/>
            </a:r>
            <a:br>
              <a:rPr lang="ru-RU" sz="4000" dirty="0" smtClean="0">
                <a:solidFill>
                  <a:srgbClr val="C00000"/>
                </a:solidFill>
              </a:rPr>
            </a:br>
            <a:endParaRPr lang="ru-RU" sz="4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09600" y="2041358"/>
            <a:ext cx="8229600" cy="4572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200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-автобиографичность, рассказ от первого лица;</a:t>
            </a:r>
          </a:p>
          <a:p>
            <a:pPr>
              <a:buNone/>
            </a:pPr>
            <a:r>
              <a:rPr lang="ru-RU" sz="3200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200" b="1" i="1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исповедальность</a:t>
            </a:r>
            <a:r>
              <a:rPr lang="ru-RU" sz="3200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дневниковой записи;</a:t>
            </a:r>
          </a:p>
          <a:p>
            <a:pPr>
              <a:buNone/>
            </a:pPr>
            <a:r>
              <a:rPr lang="ru-RU" sz="3200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-философские раздумья над важнейшими вопросами;</a:t>
            </a:r>
          </a:p>
          <a:p>
            <a:pPr>
              <a:buNone/>
            </a:pPr>
            <a:r>
              <a:rPr lang="ru-RU" sz="3200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-доверительное общение с читателем</a:t>
            </a:r>
          </a:p>
          <a:p>
            <a:pPr>
              <a:buNone/>
            </a:pPr>
            <a:r>
              <a:rPr lang="ru-RU" sz="3200" i="1" dirty="0" smtClean="0">
                <a:solidFill>
                  <a:schemeClr val="bg2">
                    <a:lumMod val="50000"/>
                  </a:schemeClr>
                </a:solidFill>
              </a:rPr>
              <a:t>   </a:t>
            </a:r>
            <a:r>
              <a:rPr lang="ru-RU" sz="3000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Они различны по жанру: сказка ("Старуха"), сатира ("Довольный человек", "Житейское правило"), легенда ("Восточная легенда"), диалог ("Рабочий и белоручка") и другие.</a:t>
            </a:r>
            <a:endParaRPr lang="ru-RU" sz="3000" i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7526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Стихотворения очень различны по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характеру,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u="sng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b="1" u="sng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о их объединяют и общие черты:</a:t>
            </a:r>
            <a:endParaRPr lang="ru-RU" b="1" i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7912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   </a:t>
            </a:r>
            <a:r>
              <a:rPr lang="ru-RU" sz="3200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Тургенев жил в Париже, общался с видными французскими литераторами, и прежде всего с замечательным стилистом Гюставом Флобером, очень хорошо знал все книжные новинки и модные направления. И поэтому в своих исканиях обратил внимание на стихотворения в прозе Шарля </a:t>
            </a:r>
            <a:r>
              <a:rPr lang="ru-RU" sz="3200" b="1" i="1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Бодлера</a:t>
            </a:r>
            <a:r>
              <a:rPr lang="ru-RU" sz="3200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других поэтов наступающей эпохи декаданса (т.е. упадка), как критически называли эту школу предшественников символизма. Именно там возник жанр небольшого стихотворения в прозе.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История создания  «Стихотворений  в прозе»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turgene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00800" y="838200"/>
            <a:ext cx="2577042" cy="3810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914400"/>
            <a:ext cx="6096000" cy="3352800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Первоначально </a:t>
            </a:r>
            <a:br>
              <a:rPr lang="ru-RU" sz="4400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Тургенев   рассматривал стихотворения в прозе как "эскизы" для будущих произведений</a:t>
            </a:r>
            <a:endParaRPr lang="ru-RU" b="1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96000" y="4648201"/>
            <a:ext cx="304800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Портрет И.С.Тургенева, написанный художником К.Е.Маковским в 1971 году, является жемчужиной иконографической коллекции музея в Орле.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06890358_57229943_Portret_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609600"/>
            <a:ext cx="3545099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800600" cy="617220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/>
            </a:r>
            <a:br>
              <a:rPr lang="ru-RU" sz="2800" b="1" dirty="0" smtClean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chemeClr val="bg1"/>
                </a:solidFill>
              </a:rPr>
              <a:t/>
            </a:r>
            <a:br>
              <a:rPr lang="ru-RU" sz="2800" b="1" dirty="0" smtClean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chemeClr val="bg1"/>
                </a:solidFill>
              </a:rPr>
              <a:t/>
            </a:r>
            <a:br>
              <a:rPr lang="ru-RU" sz="2800" b="1" dirty="0" smtClean="0">
                <a:solidFill>
                  <a:schemeClr val="bg1"/>
                </a:solidFill>
              </a:rPr>
            </a:br>
            <a:r>
              <a:rPr lang="ru-RU" sz="3600" b="1" dirty="0" smtClean="0">
                <a:solidFill>
                  <a:schemeClr val="tx2">
                    <a:lumMod val="1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sz="3600" b="1" i="1" dirty="0" smtClean="0">
                <a:solidFill>
                  <a:schemeClr val="bg2">
                    <a:lumMod val="75000"/>
                  </a:schemeClr>
                </a:solidFill>
              </a:rPr>
              <a:t>При  первом  издании  </a:t>
            </a:r>
            <a:r>
              <a:rPr lang="ru-RU" sz="3600" b="1" i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И.С. Тургенев </a:t>
            </a:r>
            <a:r>
              <a:rPr lang="ru-RU" sz="3600" b="1" i="1" dirty="0" smtClean="0">
                <a:solidFill>
                  <a:schemeClr val="bg2">
                    <a:lumMod val="75000"/>
                  </a:schemeClr>
                </a:solidFill>
              </a:rPr>
              <a:t> написал  следующее  предисловие</a:t>
            </a:r>
            <a:r>
              <a:rPr lang="ru-RU" sz="3600" b="1" i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7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“Добрый мой читатель, не пробегай этих стихотворений подряд: тебе, вероятно, скучно станет и книга выпадет у тебя из рук. Но читай их враздробь: сегодня одно, завтра – другое: и какое-нибудь из них, может быть, заронит тебе что-нибудь в душу”.</a:t>
            </a:r>
            <a:br>
              <a:rPr lang="ru-RU" sz="3100" b="1" i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100" i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Харламов АА Пртрет Тург. 189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1143000"/>
            <a:ext cx="2660073" cy="36576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0" y="152400"/>
            <a:ext cx="5257800" cy="6400800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Стихотворения в прозе написаны И. С. Тургеневым между 1877 и 1882 годами, в пору предсмертной болезни писателя.</a:t>
            </a:r>
            <a:r>
              <a:rPr lang="ru-RU" sz="2800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Отсюда и название, которое он для них придумал: "</a:t>
            </a:r>
            <a:r>
              <a:rPr lang="ru-RU" sz="2800" b="1" i="1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Senilia</a:t>
            </a:r>
            <a:r>
              <a:rPr lang="ru-RU" sz="2800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" - в переводе с латинского "старческое". Редактор журнала "Вестник Европы", где стихотворения были впервые напечатаны, заменил название другим, оставшимся навсегда, -    "Стихотворения в прозе".</a:t>
            </a:r>
            <a:br>
              <a:rPr lang="ru-RU" sz="2800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i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v4_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143000"/>
            <a:ext cx="2819400" cy="3810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76600" y="228600"/>
            <a:ext cx="5410200" cy="4953000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Сборник состоит из двух частей. Первая часть была напечатана еще при жизни автора, в 1882 году. Вторая ("Новые стихотворения в прозе") сохранилась в черновиках писателя и впервые была опубликована только в 1930 году.</a:t>
            </a:r>
            <a:endParaRPr lang="ru-RU" sz="3200" i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59436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"Стихотворения в прозе" — последние произведения И. С. Тургенева. Он много лет собирал заметки, записи и в конце своей жизни издал их под названием «Стихотворения в прозе». Это своего рода поэтическое завещание большого мастера, мудрого человека. </a:t>
            </a:r>
            <a:br>
              <a:rPr lang="ru-RU" sz="3600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Цикл состоит из 51 произведения, который представляет собой ряд накопившихся за долгие годы отдельных мыслей и картинок, отлившихся в удивительно изящную, задушевную форму.</a:t>
            </a: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 </a:t>
            </a:r>
            <a:endParaRPr lang="ru-RU" b="1" i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815" y="5181600"/>
            <a:ext cx="1408131" cy="16002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600" y="7924800"/>
            <a:ext cx="82296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3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-продолжить знакомство с жизнью и творчеством </a:t>
            </a:r>
            <a:r>
              <a:rPr lang="ru-RU" sz="3600" i="1" dirty="0" err="1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И.С.Тургенева</a:t>
            </a:r>
            <a:r>
              <a:rPr lang="ru-RU" sz="3600" i="1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sz="3600" i="1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-рассмотреть особенности </a:t>
            </a:r>
            <a:r>
              <a:rPr lang="ru-RU" sz="3600" i="1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жанра «стихотворение в прозе»;</a:t>
            </a:r>
            <a:br>
              <a:rPr lang="ru-RU" sz="3600" i="1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-познакомиться с историей создания «Стихотворений в прозе»;</a:t>
            </a:r>
            <a:br>
              <a:rPr lang="ru-RU" sz="3600" i="1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выявить качество овладения умением выразительного </a:t>
            </a:r>
            <a:r>
              <a:rPr lang="ru-RU" sz="3600" i="1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чтения наизусть, </a:t>
            </a:r>
            <a:r>
              <a:rPr lang="ru-RU" sz="3600" i="1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полученного на предыдущих </a:t>
            </a:r>
            <a:r>
              <a:rPr lang="ru-RU" sz="3600" i="1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уроках</a:t>
            </a:r>
            <a:r>
              <a:rPr lang="ru-RU" sz="2000" i="1" dirty="0">
                <a:solidFill>
                  <a:schemeClr val="bg2">
                    <a:lumMod val="50000"/>
                  </a:schemeClr>
                </a:solidFill>
                <a:effectLst/>
              </a:rPr>
              <a:t/>
            </a:r>
            <a:br>
              <a:rPr lang="ru-RU" sz="2000" i="1" dirty="0">
                <a:solidFill>
                  <a:schemeClr val="bg2">
                    <a:lumMod val="50000"/>
                  </a:schemeClr>
                </a:solidFill>
                <a:effectLst/>
              </a:rPr>
            </a:br>
            <a:r>
              <a:rPr lang="ru-RU" b="1" dirty="0">
                <a:solidFill>
                  <a:schemeClr val="bg2">
                    <a:lumMod val="50000"/>
                  </a:schemeClr>
                </a:solidFill>
                <a:effectLst/>
              </a:rPr>
              <a:t/>
            </a:r>
            <a:br>
              <a:rPr lang="ru-RU" b="1" dirty="0">
                <a:solidFill>
                  <a:schemeClr val="bg2">
                    <a:lumMod val="50000"/>
                  </a:schemeClr>
                </a:solidFill>
                <a:effectLst/>
              </a:rPr>
            </a:b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9" y="59551"/>
            <a:ext cx="1832489" cy="1388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495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20px-Korolenko_by_Dmitriev_restorati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066800"/>
            <a:ext cx="3124200" cy="42672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0" y="381000"/>
            <a:ext cx="5410200" cy="556260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Владимир </a:t>
            </a:r>
            <a:r>
              <a:rPr lang="ru-RU" sz="3100" b="1" dirty="0" err="1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Галактионович</a:t>
            </a:r>
            <a:r>
              <a:rPr lang="ru-RU" sz="31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Короленко:</a:t>
            </a:r>
            <a:r>
              <a:rPr lang="ru-RU" sz="32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"Каждое стихотворение в прозе, как камешек определенной расцветки, кладется художником на свое место, и если отойти на расстояние и издали взглянуть на целое, то собранные вместе камешки кажутся мозаикой, создающей цельную картину."</a:t>
            </a:r>
            <a:endParaRPr lang="ru-RU" sz="3200" b="1" i="1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324238"/>
            <a:ext cx="4648200" cy="36381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Конкурс</a:t>
            </a:r>
            <a:br>
              <a:rPr lang="ru-RU" sz="4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выразительного чтения  </a:t>
            </a:r>
            <a:r>
              <a:rPr lang="ru-RU" sz="4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наизусть</a:t>
            </a:r>
            <a:br>
              <a:rPr lang="ru-RU" sz="4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«Стихотворений </a:t>
            </a:r>
            <a:r>
              <a:rPr lang="ru-RU" sz="4000" b="1" i="1" dirty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4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прозе» </a:t>
            </a:r>
            <a:br>
              <a:rPr lang="ru-RU" sz="4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err="1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И.С.Тургенева</a:t>
            </a:r>
            <a:endParaRPr lang="ru-RU" sz="4000" b="1" i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1383890481general_pages_09_November_2013_i3153_195_let_so_dnya_rojdeniya_ivana_sergeevicha_turgeneva_1818–188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953000" y="152400"/>
            <a:ext cx="4114800" cy="5334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3962400"/>
            <a:ext cx="2667000" cy="28194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224" y="3934326"/>
            <a:ext cx="4532776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762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153400" cy="82296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конкурса</a:t>
            </a:r>
            <a:r>
              <a:rPr lang="ru-RU" sz="2800" b="1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Лучшим </a:t>
            </a:r>
            <a:r>
              <a:rPr lang="ru-RU" sz="4000" b="1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чтецом будет признан тот, кто</a:t>
            </a:r>
            <a:r>
              <a:rPr lang="ru-RU" sz="4000" b="1" dirty="0" smtClean="0"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4000" b="1" dirty="0" smtClean="0"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! </a:t>
            </a:r>
            <a:r>
              <a:rPr lang="ru-RU" sz="2700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 подойдёт </a:t>
            </a:r>
            <a:r>
              <a:rPr lang="ru-RU" sz="2700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 выбору и выразительному чтению </a:t>
            </a:r>
            <a:r>
              <a:rPr lang="ru-RU" sz="2700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наизусть стихотворения </a:t>
            </a:r>
            <a:r>
              <a:rPr lang="ru-RU" sz="2700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700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прозе </a:t>
            </a:r>
            <a:br>
              <a:rPr lang="ru-RU" sz="2700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b="1" u="sng" dirty="0" smtClean="0">
                <a:solidFill>
                  <a:schemeClr val="bg2">
                    <a:lumMod val="50000"/>
                  </a:schemeClr>
                </a:solidFill>
                <a:effectLst/>
              </a:rPr>
              <a:t>Критерии </a:t>
            </a:r>
            <a:r>
              <a:rPr lang="ru-RU" sz="2400" b="1" u="sng" dirty="0">
                <a:solidFill>
                  <a:schemeClr val="bg2">
                    <a:lumMod val="50000"/>
                  </a:schemeClr>
                </a:solidFill>
                <a:effectLst/>
              </a:rPr>
              <a:t>оценки выразительного чтения </a:t>
            </a:r>
            <a:r>
              <a:rPr lang="ru-RU" sz="2400" b="1" u="sng" dirty="0" smtClean="0">
                <a:solidFill>
                  <a:schemeClr val="bg2">
                    <a:lumMod val="50000"/>
                  </a:schemeClr>
                </a:solidFill>
                <a:effectLst/>
              </a:rPr>
              <a:t>стихов: </a:t>
            </a:r>
            <a:br>
              <a:rPr lang="ru-RU" sz="2400" b="1" u="sng" dirty="0" smtClean="0">
                <a:solidFill>
                  <a:schemeClr val="bg2">
                    <a:lumMod val="50000"/>
                  </a:schemeClr>
                </a:solidFill>
                <a:effectLst/>
              </a:rPr>
            </a:b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  <a:effectLst/>
              </a:rPr>
              <a:t>громкость</a:t>
            </a:r>
            <a:r>
              <a:rPr lang="ru-RU" sz="2400" dirty="0">
                <a:solidFill>
                  <a:schemeClr val="bg2">
                    <a:lumMod val="50000"/>
                  </a:schemeClr>
                </a:solidFill>
                <a:effectLst/>
              </a:rPr>
              <a:t>, темп, выразительность, полное представление произведения, артистизм, жесты, </a:t>
            </a: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  <a:effectLst/>
              </a:rPr>
              <a:t>мимика);</a:t>
            </a:r>
            <a:r>
              <a:rPr lang="ru-RU" sz="27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Дополнительную оценку за выступление можно получить (по желанию участника конкурса), если:</a:t>
            </a:r>
            <a:br>
              <a:rPr lang="ru-RU" sz="2700" b="1" dirty="0" smtClean="0"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! </a:t>
            </a:r>
            <a:r>
              <a:rPr lang="ru-RU" sz="2700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интересно </a:t>
            </a:r>
            <a:r>
              <a:rPr lang="ru-RU" sz="2700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представит свою мультимедийную презентацию </a:t>
            </a:r>
            <a:r>
              <a:rPr lang="ru-RU" sz="2700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или  видео одновременно  </a:t>
            </a:r>
            <a:r>
              <a:rPr lang="ru-RU" sz="2700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  выразительным чтением </a:t>
            </a:r>
            <a:r>
              <a:rPr lang="ru-RU" sz="2700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наизусть стихотворения в прозе; </a:t>
            </a:r>
            <a:br>
              <a:rPr lang="ru-RU" sz="2700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выступления  будет признано лучшим </a:t>
            </a:r>
            <a:r>
              <a:rPr lang="ru-RU" sz="2700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(музыка, видео-эффекты и т.д</a:t>
            </a:r>
            <a:r>
              <a:rPr lang="ru-RU" sz="2700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.).</a:t>
            </a:r>
            <a:r>
              <a:rPr lang="ru-RU" sz="27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Желаем  нашим конкурсантам творческих успехов!!! </a:t>
            </a:r>
            <a:r>
              <a:rPr lang="ru-RU" sz="36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0" y="5967662"/>
            <a:ext cx="685800" cy="814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251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80772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Выступление </a:t>
            </a:r>
            <a:r>
              <a:rPr lang="ru-RU" sz="6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</a:t>
            </a:r>
            <a:br>
              <a:rPr lang="ru-RU" sz="6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1.Кулакова Маргарита «Что я буду думать?..» </a:t>
            </a:r>
            <a:br>
              <a:rPr lang="ru-RU" sz="3600" b="1" i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2.Маловцев Илья «Проклятье»</a:t>
            </a:r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  <a:effectLst/>
              </a:rPr>
              <a:t> </a:t>
            </a:r>
            <a:br>
              <a:rPr lang="ru-RU" sz="3600" dirty="0" smtClean="0">
                <a:solidFill>
                  <a:schemeClr val="bg2">
                    <a:lumMod val="50000"/>
                  </a:schemeClr>
                </a:solidFill>
                <a:effectLst/>
              </a:rPr>
            </a:br>
            <a:r>
              <a:rPr lang="ru-RU" sz="3600" b="1" i="1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3.Абросимова Алёна «Порог»</a:t>
            </a:r>
            <a:br>
              <a:rPr lang="ru-RU" sz="3600" b="1" i="1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4.Миносян  Мариам «Соперник»</a:t>
            </a:r>
            <a:br>
              <a:rPr lang="ru-RU" sz="3600" b="1" i="1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5.Широкова Елизавета «Песочные  часы»</a:t>
            </a:r>
            <a:br>
              <a:rPr lang="ru-RU" sz="3600" b="1" i="1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6.Пермякова Анастасия «Собака»</a:t>
            </a:r>
            <a:br>
              <a:rPr lang="ru-RU" sz="3600" b="1" i="1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7.Смирнова Дарья «Роза»</a:t>
            </a:r>
            <a:br>
              <a:rPr lang="ru-RU" sz="3600" b="1" i="1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8.Малушенко Алла «Воробей»</a:t>
            </a:r>
            <a:r>
              <a:rPr lang="ru-RU" sz="3100" b="1" i="1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i="1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i="1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i="1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effectLst/>
              </a:rPr>
              <a:t/>
            </a:r>
            <a:br>
              <a:rPr lang="ru-RU" sz="2200" dirty="0">
                <a:effectLst/>
              </a:rPr>
            </a:br>
            <a:r>
              <a:rPr lang="ru-RU" sz="2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2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4724400"/>
            <a:ext cx="1524000" cy="1653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6224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447800"/>
            <a:ext cx="5943600" cy="394139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Подведение итогов конкурса</a:t>
            </a:r>
            <a:endParaRPr lang="ru-RU" sz="48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2286000"/>
            <a:ext cx="3117257" cy="440016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609600"/>
            <a:ext cx="2503278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129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4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новых встреч!</a:t>
            </a:r>
            <a:endParaRPr lang="ru-RU" sz="40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66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447016"/>
            <a:ext cx="2897707" cy="302856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67175"/>
            <a:ext cx="1666875" cy="1808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860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2746" y="5257800"/>
            <a:ext cx="1355054" cy="151500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5715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i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sz="31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i="1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Обучающие:</a:t>
            </a:r>
            <a:r>
              <a:rPr lang="ru-RU" sz="3100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продолжить обучение выразительному чтению </a:t>
            </a:r>
            <a:r>
              <a:rPr lang="ru-RU" sz="3100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стихотворений в прозе.</a:t>
            </a:r>
            <a:r>
              <a:rPr lang="ru-RU" sz="3100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i="1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Развивающие:</a:t>
            </a:r>
            <a:r>
              <a:rPr lang="ru-RU" sz="3100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логическое, образное мышление, творческие способности </a:t>
            </a:r>
            <a:r>
              <a:rPr lang="ru-RU" sz="3100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учащихся, </a:t>
            </a:r>
            <a:r>
              <a:rPr lang="ru-RU" sz="3100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творческую активность.</a:t>
            </a:r>
            <a:br>
              <a:rPr lang="ru-RU" sz="3100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i="1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Воспитывающие:</a:t>
            </a:r>
            <a:r>
              <a:rPr lang="ru-RU" sz="3100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воспитывать умения видеть в обычном необычное, замечать красоту </a:t>
            </a:r>
            <a:r>
              <a:rPr lang="ru-RU" sz="3100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окружающего мира, русского языка</a:t>
            </a:r>
            <a:r>
              <a:rPr lang="ru-RU" sz="3100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sz="3100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воспитывать любовь к русской </a:t>
            </a:r>
            <a:r>
              <a:rPr lang="ru-RU" sz="3100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литературе.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  <a:effectLst/>
              </a:rPr>
              <a:t/>
            </a:r>
            <a:br>
              <a:rPr lang="ru-RU" dirty="0">
                <a:solidFill>
                  <a:schemeClr val="bg2">
                    <a:lumMod val="50000"/>
                  </a:schemeClr>
                </a:solidFill>
                <a:effectLst/>
              </a:rPr>
            </a:b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76200"/>
            <a:ext cx="2743200" cy="171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065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Тургенев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343400" y="381000"/>
            <a:ext cx="4365458" cy="54864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29100" y="5105400"/>
            <a:ext cx="4686300" cy="1905000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И.Е. Репин </a:t>
            </a:r>
            <a:br>
              <a:rPr lang="ru-RU" sz="18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Портрет  писателя  Ивана  Сергеевича Тургенева. </a:t>
            </a:r>
            <a:br>
              <a:rPr lang="ru-RU" sz="18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Государственная Третьяковская галерея, Москва.</a:t>
            </a:r>
            <a:br>
              <a:rPr lang="ru-RU" sz="18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i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9600" y="1524000"/>
            <a:ext cx="39243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>
                <a:solidFill>
                  <a:srgbClr val="C00000"/>
                </a:solidFill>
                <a:latin typeface="Times New Roman" pitchFamily="18" charset="0"/>
                <a:cs typeface="Aharoni" pitchFamily="2" charset="-79"/>
              </a:rPr>
              <a:t>Иван  Сергеевич  Тургенев</a:t>
            </a:r>
            <a:br>
              <a:rPr lang="ru-RU" sz="4400" b="1" i="1" dirty="0">
                <a:solidFill>
                  <a:srgbClr val="C00000"/>
                </a:solidFill>
                <a:latin typeface="Times New Roman" pitchFamily="18" charset="0"/>
                <a:cs typeface="Aharoni" pitchFamily="2" charset="-79"/>
              </a:rPr>
            </a:br>
            <a:r>
              <a:rPr lang="ru-RU" sz="4400" b="1" i="1" dirty="0">
                <a:solidFill>
                  <a:srgbClr val="C00000"/>
                </a:solidFill>
                <a:latin typeface="Times New Roman" pitchFamily="18" charset="0"/>
                <a:cs typeface="Aharoni" pitchFamily="2" charset="-79"/>
              </a:rPr>
              <a:t> </a:t>
            </a:r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Aharoni" pitchFamily="2" charset="-79"/>
              </a:rPr>
              <a:t>(1818 – 1883)</a:t>
            </a:r>
            <a:endParaRPr lang="ru-RU" sz="4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9le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95800" y="990600"/>
            <a:ext cx="4343400" cy="54102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4648200" cy="6096000"/>
          </a:xfrm>
        </p:spPr>
        <p:txBody>
          <a:bodyPr>
            <a:normAutofit/>
          </a:bodyPr>
          <a:lstStyle/>
          <a:p>
            <a:pPr algn="ctr"/>
            <a:r>
              <a:rPr lang="ru-RU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И.С.Тургенев - </a:t>
            </a:r>
            <a:br>
              <a:rPr lang="ru-RU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прозаик,</a:t>
            </a:r>
            <a:br>
              <a:rPr lang="ru-RU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поэт, </a:t>
            </a:r>
            <a:br>
              <a:rPr lang="ru-RU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драматург, критик, публицист, мемуарист, переводчик</a:t>
            </a:r>
            <a:endParaRPr lang="ru-RU" sz="4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7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И.С. Тургенев родился в семье Сергея Николаевича и Варвары Петровны Тургеневых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" name="Содержимое 4" descr="pap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71873" y="1524000"/>
            <a:ext cx="3629891" cy="4572000"/>
          </a:xfrm>
        </p:spPr>
      </p:pic>
      <p:pic>
        <p:nvPicPr>
          <p:cNvPr id="6" name="Содержимое 5" descr="mama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801041" y="1524000"/>
            <a:ext cx="3753556" cy="4572000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7le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" y="685800"/>
            <a:ext cx="3810000" cy="5334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038600" y="304800"/>
            <a:ext cx="5105400" cy="7086600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Детство будущего писателя омрачали сложные отношения родителей. Отец Тургенева  женился на матери по расчету. Она это чувствовала и свои обиды переносила на ребенка. Но, несмотря на это, именно благодаря родителям Тургенев в детстве получил прекрасное образование. С ранних лет он овладел несколькими иностранными языками, пристрастился к чтению, занимался музыкой.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6019800"/>
            <a:ext cx="3962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 Тургенев в  возрасте  7-ми  лет</a:t>
            </a:r>
            <a:endParaRPr lang="ru-RU" sz="20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spas_gal3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76200" y="1981200"/>
            <a:ext cx="4724400" cy="4419600"/>
          </a:xfrm>
        </p:spPr>
      </p:pic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800600" y="533400"/>
            <a:ext cx="3965448" cy="5715000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Здесь прошло детство  Тургенева, сюда он не раз приезжал и подолгу жил в зрелом возрасте. В </a:t>
            </a:r>
            <a:r>
              <a:rPr lang="ru-RU" sz="2400" b="1" i="1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Спасском-Лутовинове</a:t>
            </a:r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Тургенев работал над созданием романов “Рудин”, “Дворянское гнездо”, “Накануне”, “Отцы и дети”, “Новь”, написал многие рассказы, повести, «стихотворения в прозе»</a:t>
            </a:r>
            <a:endParaRPr lang="ru-RU" sz="2400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4953000" cy="198120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Усадьба  </a:t>
            </a:r>
            <a:b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Спасское – </a:t>
            </a:r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Лутовиново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b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родное  гнездо  великого  писателя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10000" y="609600"/>
            <a:ext cx="4724400" cy="6553200"/>
          </a:xfrm>
        </p:spPr>
        <p:txBody>
          <a:bodyPr>
            <a:noAutofit/>
          </a:bodyPr>
          <a:lstStyle/>
          <a:p>
            <a:r>
              <a:rPr lang="ru-RU" sz="2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1827—1829-х годах И. С. Тургенев учился в Москве, в частном пансионе. В 1834 году он начал обучение в Петербургском университете, в который перевелся из Московского университета. В этом же году Тургенев написал первую романтическую поэму. В 1836 году произведения Тургенева начинают выходить в свет. В 1837 году Тургенев окончил филологическое отделение философского факультета Петербургского университета. В 1852 году Тургенев стал сотрудничать с журналом «Современник».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26le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762000"/>
            <a:ext cx="3505200" cy="4876800"/>
          </a:xfrm>
        </p:spPr>
      </p:pic>
      <p:sp>
        <p:nvSpPr>
          <p:cNvPr id="7" name="Прямоугольник 6"/>
          <p:cNvSpPr/>
          <p:nvPr/>
        </p:nvSpPr>
        <p:spPr>
          <a:xfrm>
            <a:off x="0" y="5715000"/>
            <a:ext cx="42671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Тургенев  в  возрасте  26-ти  лет</a:t>
            </a:r>
            <a:endParaRPr lang="ru-RU" sz="20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1136</TotalTime>
  <Words>573</Words>
  <Application>Microsoft Office PowerPoint</Application>
  <PresentationFormat>Экран (4:3)</PresentationFormat>
  <Paragraphs>43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1" baseType="lpstr">
      <vt:lpstr>Aharoni</vt:lpstr>
      <vt:lpstr>Calibri</vt:lpstr>
      <vt:lpstr>Constantia</vt:lpstr>
      <vt:lpstr>Times New Roman</vt:lpstr>
      <vt:lpstr>Wingdings 2</vt:lpstr>
      <vt:lpstr>Бумажная</vt:lpstr>
      <vt:lpstr>Урок - конкурс</vt:lpstr>
      <vt:lpstr>Цель: -продолжить знакомство с жизнью и творчеством И.С.Тургенева; -рассмотреть особенности жанра «стихотворение в прозе»; -познакомиться с историей создания «Стихотворений в прозе»; - выявить качество овладения умением выразительного чтения наизусть, полученного на предыдущих уроках     </vt:lpstr>
      <vt:lpstr>Задачи: Обучающие: - продолжить обучение выразительному чтению стихотворений в прозе. Развивающие: - развивать логическое, образное мышление, творческие способности учащихся, творческую активность. Воспитывающие: - воспитывать умения видеть в обычном необычное, замечать красоту окружающего мира, русского языка; - воспитывать любовь к русской литературе. </vt:lpstr>
      <vt:lpstr>И.Е. Репин  Портрет  писателя  Ивана  Сергеевича Тургенева.  Государственная Третьяковская галерея, Москва. </vt:lpstr>
      <vt:lpstr>И.С.Тургенев -  прозаик,  поэт,  драматург, критик, публицист, мемуарист, переводчик</vt:lpstr>
      <vt:lpstr>И.С. Тургенев родился в семье Сергея Николаевича и Варвары Петровны Тургеневых</vt:lpstr>
      <vt:lpstr>         Детство будущего писателя омрачали сложные отношения родителей. Отец Тургенева  женился на матери по расчету. Она это чувствовала и свои обиды переносила на ребенка. Но, несмотря на это, именно благодаря родителям Тургенев в детстве получил прекрасное образование. С ранних лет он овладел несколькими иностранными языками, пристрастился к чтению, занимался музыкой.  </vt:lpstr>
      <vt:lpstr>  Усадьба   Спасское – Лутовиново -   родное  гнездо  великого  писателя</vt:lpstr>
      <vt:lpstr>В 1827—1829-х годах И. С. Тургенев учился в Москве, в частном пансионе. В 1834 году он начал обучение в Петербургском университете, в который перевелся из Московского университета. В этом же году Тургенев написал первую романтическую поэму. В 1836 году произведения Тургенева начинают выходить в свет. В 1837 году Тургенев окончил филологическое отделение философского факультета Петербургского университета. В 1852 году Тургенев стал сотрудничать с журналом «Современник».  </vt:lpstr>
      <vt:lpstr>Умер И.С. Тургенев  3 сентября 1883 в местечке Буживаль, близ Парижа. По желанию писателя, тело его было привезено в Санкт-Петербург и похоронено на Литераторских мостках Волковского кладбища.</vt:lpstr>
      <vt:lpstr>«… что за гуманность, что за теплое слово при простоте и радужных красках, что за грусть, покорность судьбе и радость за человеческое своё существование »                  Павел  Васильевич  Анненков </vt:lpstr>
      <vt:lpstr>Особенности жанра  «стихотворение в прозе»: </vt:lpstr>
      <vt:lpstr>Стихотворения очень различны по  характеру, но их объединяют и общие черты:</vt:lpstr>
      <vt:lpstr>История создания  «Стихотворений  в прозе» </vt:lpstr>
      <vt:lpstr>   Первоначально  Тургенев   рассматривал стихотворения в прозе как "эскизы" для будущих произведений</vt:lpstr>
      <vt:lpstr>    При  первом  издании  И.С. Тургенев  написал  следующее  предисловие: “Добрый мой читатель, не пробегай этих стихотворений подряд: тебе, вероятно, скучно станет и книга выпадет у тебя из рук. Но читай их враздробь: сегодня одно, завтра – другое: и какое-нибудь из них, может быть, заронит тебе что-нибудь в душу”. </vt:lpstr>
      <vt:lpstr>Стихотворения в прозе написаны И. С. Тургеневым между 1877 и 1882 годами, в пору предсмертной болезни писателя. Отсюда и название, которое он для них придумал: "Senilia" - в переводе с латинского "старческое". Редактор журнала "Вестник Европы", где стихотворения были впервые напечатаны, заменил название другим, оставшимся навсегда, -    "Стихотворения в прозе". </vt:lpstr>
      <vt:lpstr>Сборник состоит из двух частей. Первая часть была напечатана еще при жизни автора, в 1882 году. Вторая ("Новые стихотворения в прозе") сохранилась в черновиках писателя и впервые была опубликована только в 1930 году.</vt:lpstr>
      <vt:lpstr>   "Стихотворения в прозе" — последние произведения И. С. Тургенева. Он много лет собирал заметки, записи и в конце своей жизни издал их под названием «Стихотворения в прозе». Это своего рода поэтическое завещание большого мастера, мудрого человека.      Цикл состоит из 51 произведения, который представляет собой ряд накопившихся за долгие годы отдельных мыслей и картинок, отлившихся в удивительно изящную, задушевную форму. </vt:lpstr>
      <vt:lpstr>Владимир Галактионович           Короленко:  "Каждое стихотворение в прозе, как камешек определенной расцветки, кладется художником на свое место, и если отойти на расстояние и издали взглянуть на целое, то собранные вместе камешки кажутся мозаикой, создающей цельную картину."</vt:lpstr>
      <vt:lpstr>Конкурс  выразительного чтения  наизусть  «Стихотворений в прозе»  И.С.Тургенева</vt:lpstr>
      <vt:lpstr>    Условия конкурса Лучшим чтецом будет признан тот, кто:  ! Творчески подойдёт к выбору и выразительному чтению наизусть стихотворения в прозе  (Критерии оценки выразительного чтения стихов:  громкость, темп, выразительность, полное представление произведения, артистизм, жесты, мимика); Дополнительную оценку за выступление можно получить (по желанию участника конкурса), если: ! Участник интересно представит свою мультимедийную презентацию  или  видео одновременно  с  выразительным чтением наизусть стихотворения в прозе;  ! Оформление выступления  будет признано лучшим (музыка, видео-эффекты и т.д.). Желаем  нашим конкурсантам творческих успехов!!!     </vt:lpstr>
      <vt:lpstr> Выступление учащихся  1.Кулакова Маргарита «Что я буду думать?..»  2.Маловцев Илья «Проклятье»  3.Абросимова Алёна «Порог» 4.Миносян  Мариам «Соперник» 5.Широкова Елизавета «Песочные  часы» 6.Пермякова Анастасия «Собака» 7.Смирнова Дарья «Роза» 8.Малушенко Алла «Воробей»         </vt:lpstr>
      <vt:lpstr>Подведение итогов конкурса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 Сергеевич  Тургенев  1818 - 1883</dc:title>
  <dc:creator>Валера</dc:creator>
  <cp:lastModifiedBy>Маргарита</cp:lastModifiedBy>
  <cp:revision>114</cp:revision>
  <dcterms:created xsi:type="dcterms:W3CDTF">2013-12-17T13:25:15Z</dcterms:created>
  <dcterms:modified xsi:type="dcterms:W3CDTF">2021-05-24T14:52:34Z</dcterms:modified>
</cp:coreProperties>
</file>