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7" r:id="rId3"/>
    <p:sldId id="265" r:id="rId4"/>
    <p:sldId id="266" r:id="rId5"/>
    <p:sldId id="268" r:id="rId6"/>
    <p:sldId id="258" r:id="rId7"/>
    <p:sldId id="275" r:id="rId8"/>
    <p:sldId id="269" r:id="rId9"/>
    <p:sldId id="272" r:id="rId10"/>
    <p:sldId id="270" r:id="rId11"/>
    <p:sldId id="273" r:id="rId12"/>
    <p:sldId id="271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6305" autoAdjust="0"/>
  </p:normalViewPr>
  <p:slideViewPr>
    <p:cSldViewPr>
      <p:cViewPr varScale="1">
        <p:scale>
          <a:sx n="76" d="100"/>
          <a:sy n="76" d="100"/>
        </p:scale>
        <p:origin x="540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15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2AAA-2CC7-4F9C-A8C6-8B9F2A3E9EF0}" type="datetimeFigureOut">
              <a:rPr lang="ru-RU" smtClean="0"/>
              <a:t>07.02.2017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AD62A-9EE1-43E3-A7E5-D268F71DF3E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7ADBA-1AC7-4CD6-8AFF-4E8087BA5487}" type="datetimeFigureOut">
              <a:rPr lang="ru-RU" noProof="0" smtClean="0"/>
              <a:t>07.02.2017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4C2EF-8A97-4DAF-B099-E567883644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ru-RU" noProof="0" smtClean="0"/>
              <a:t>1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162880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ru-RU" noProof="0" smtClean="0"/>
              <a:t>6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39592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Рисунок 18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305425"/>
            <a:ext cx="3566160" cy="1097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0" name="Текст 16"/>
          <p:cNvSpPr>
            <a:spLocks noGrp="1"/>
          </p:cNvSpPr>
          <p:nvPr>
            <p:ph type="body" sz="quarter" idx="16"/>
          </p:nvPr>
        </p:nvSpPr>
        <p:spPr>
          <a:xfrm>
            <a:off x="5566714" y="5305425"/>
            <a:ext cx="3566160" cy="1097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Рисунок 18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8" name="Полилиния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Полилиния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4" name="Полилиния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Полилиния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Рисунок 20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t>07.02.2017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t>07.02.2017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t>07.02.2017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t>07.02.2017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t>07.02.2017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t>07.02.2017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t>07.02.2017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t>07.02.2017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t>07.02.2017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t>‹#›</a:t>
            </a:fld>
            <a:endParaRPr lang="ru-RU" noProof="0" dirty="0"/>
          </a:p>
        </p:txBody>
      </p:sp>
      <p:sp>
        <p:nvSpPr>
          <p:cNvPr id="8" name="Полилиния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Рисунок 11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FC8593D-7C47-471E-A8DF-97AC4FFD13F5}" type="datetimeFigureOut">
              <a:rPr lang="ru-RU" noProof="0" smtClean="0"/>
              <a:pPr/>
              <a:t>07.02.2017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51384" y="1988840"/>
            <a:ext cx="9577064" cy="1828800"/>
          </a:xfrm>
        </p:spPr>
        <p:txBody>
          <a:bodyPr>
            <a:noAutofit/>
          </a:bodyPr>
          <a:lstStyle/>
          <a:p>
            <a:pPr algn="ctr"/>
            <a:r>
              <a:rPr lang="ru-RU" sz="8800" dirty="0"/>
              <a:t>Проблема развития </a:t>
            </a:r>
            <a:r>
              <a:rPr lang="ru-RU" sz="8800" dirty="0" smtClean="0"/>
              <a:t>одарённости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892" y="0"/>
            <a:ext cx="498657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816" y="0"/>
            <a:ext cx="498657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356" y="620688"/>
            <a:ext cx="3468644" cy="19511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258" y="2924944"/>
            <a:ext cx="3328370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5010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887"/>
            <a:ext cx="5913120" cy="6898311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3120" y="-52887"/>
            <a:ext cx="6278880" cy="6932254"/>
          </a:xfrm>
        </p:spPr>
      </p:pic>
    </p:spTree>
    <p:extLst>
      <p:ext uri="{BB962C8B-B14F-4D97-AF65-F5344CB8AC3E}">
        <p14:creationId xmlns:p14="http://schemas.microsoft.com/office/powerpoint/2010/main" val="1457739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07368" y="1700808"/>
            <a:ext cx="1157259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/>
                <a:solidFill>
                  <a:schemeClr val="accent3"/>
                </a:solidFill>
                <a:effectLst/>
              </a:rPr>
              <a:t>Спасибо за внимание!</a:t>
            </a:r>
            <a:endParaRPr lang="ru-RU" sz="80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32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055440" y="1772816"/>
            <a:ext cx="5328592" cy="219456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2"/>
                </a:solidFill>
                <a:latin typeface="+mj-lt"/>
              </a:rPr>
              <a:t>Одаренный ребенок — это ребенок, который выделяется яркими, очевидными, иногда выдающимися достижениями (или имеет внутренние предпосылки для таких достижений) в той или иной деятельности.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1484784"/>
            <a:ext cx="5082329" cy="335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893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623392" y="916049"/>
            <a:ext cx="8737004" cy="369948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88427" y="1024175"/>
            <a:ext cx="8406934" cy="3585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  <a:latin typeface="+mj-lt"/>
              </a:rPr>
              <a:t>Одаренный </a:t>
            </a:r>
            <a:r>
              <a:rPr lang="ru-RU" sz="3200" dirty="0">
                <a:solidFill>
                  <a:schemeClr val="tx2"/>
                </a:solidFill>
                <a:latin typeface="+mj-lt"/>
              </a:rPr>
              <a:t>ребенок стремится к новым познавательным ситуациям.   Даже если в этой новой ситуации возникают трудности, одаренный ребенок не утрачивает к ней интереса. Способный ученик   любую новую ситуацию воспринимает как угрозу своей самооценке, своему высокому статусу. 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566" y="2895195"/>
            <a:ext cx="2484843" cy="169138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839" y="4756920"/>
            <a:ext cx="3292624" cy="185210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5407" y="4661909"/>
            <a:ext cx="3596658" cy="202312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681" y="4586577"/>
            <a:ext cx="3724672" cy="209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440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" r="106"/>
          <a:stretch>
            <a:fillRect/>
          </a:stretch>
        </p:blipFill>
        <p:spPr/>
      </p:pic>
      <p:pic>
        <p:nvPicPr>
          <p:cNvPr id="13" name="Рисунок 12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" r="1231"/>
          <a:stretch>
            <a:fillRect/>
          </a:stretch>
        </p:blipFill>
        <p:spPr/>
      </p:pic>
      <p:pic>
        <p:nvPicPr>
          <p:cNvPr id="14" name="Рисунок 13"/>
          <p:cNvPicPr>
            <a:picLocks noGrp="1" noChangeAspect="1"/>
          </p:cNvPicPr>
          <p:nvPr>
            <p:ph type="pic" sz="quarter" idx="1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" r="1231"/>
          <a:stretch>
            <a:fillRect/>
          </a:stretch>
        </p:blipFill>
        <p:spPr/>
      </p:pic>
      <p:pic>
        <p:nvPicPr>
          <p:cNvPr id="19" name="Рисунок 18"/>
          <p:cNvPicPr>
            <a:picLocks noGrp="1" noChangeAspect="1"/>
          </p:cNvPicPr>
          <p:nvPr>
            <p:ph type="pic" sz="quarter" idx="1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" r="135"/>
          <a:stretch>
            <a:fillRect/>
          </a:stretch>
        </p:blipFill>
        <p:spPr/>
      </p:pic>
      <p:pic>
        <p:nvPicPr>
          <p:cNvPr id="18" name="Рисунок 17"/>
          <p:cNvPicPr>
            <a:picLocks noGrp="1" noChangeAspect="1"/>
          </p:cNvPicPr>
          <p:nvPr>
            <p:ph type="pic" sz="quarter" idx="17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" r="12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07962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7464152" y="188640"/>
            <a:ext cx="4536504" cy="2232248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Одаренный </a:t>
            </a:r>
            <a:r>
              <a:rPr lang="ru-RU" sz="2400" b="1" dirty="0">
                <a:solidFill>
                  <a:schemeClr val="tx2"/>
                </a:solidFill>
                <a:latin typeface="+mj-lt"/>
              </a:rPr>
              <a:t>ребенок получает удовольствие от самого процесса познания, тогда как просто способного значительно больше волнует результат.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9356" y="5373216"/>
            <a:ext cx="9829092" cy="13681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+mj-lt"/>
              </a:rPr>
              <a:t>Одаренный </a:t>
            </a:r>
            <a:r>
              <a:rPr lang="ru-RU" b="1" dirty="0">
                <a:solidFill>
                  <a:schemeClr val="tx2"/>
                </a:solidFill>
                <a:latin typeface="+mj-lt"/>
              </a:rPr>
              <a:t>ребенок достаточно легко признается в своем непонимании, просто говорит, что он чего-то не знает. Для способного ребенка с внешней мотивацией — это всегда стрессовая ситуация, ситуация неудачи. Отсюда и различное отношение к отметкам: одаренный отдает приоритет содержанию деятельности, для способного важен результат и его оценка.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9356" y="332656"/>
            <a:ext cx="4788532" cy="158417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2"/>
                </a:solidFill>
                <a:latin typeface="+mj-lt"/>
              </a:rPr>
              <a:t>Одна из основных характеристик одаренных детей и подростков — независимость (автономность)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91744" y="2816932"/>
            <a:ext cx="4104456" cy="1656184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+mj-lt"/>
              </a:rPr>
              <a:t>Способный ученик   любую новую ситуацию воспринимает как угрозу своей самооценке, своему высокому статусу</a:t>
            </a:r>
          </a:p>
        </p:txBody>
      </p:sp>
    </p:spTree>
    <p:extLst>
      <p:ext uri="{BB962C8B-B14F-4D97-AF65-F5344CB8AC3E}">
        <p14:creationId xmlns:p14="http://schemas.microsoft.com/office/powerpoint/2010/main" val="68434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3352" y="260648"/>
            <a:ext cx="98650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  <a:latin typeface="+mj-lt"/>
              </a:rPr>
              <a:t>Часто у одаренных детей появляется неприязнь </a:t>
            </a:r>
            <a:r>
              <a:rPr lang="ru-RU" sz="3200" dirty="0">
                <a:solidFill>
                  <a:schemeClr val="tx2"/>
                </a:solidFill>
                <a:latin typeface="+mj-lt"/>
              </a:rPr>
              <a:t>к </a:t>
            </a:r>
            <a:r>
              <a:rPr lang="ru-RU" sz="3200" dirty="0" smtClean="0">
                <a:solidFill>
                  <a:schemeClr val="tx2"/>
                </a:solidFill>
                <a:latin typeface="+mj-lt"/>
              </a:rPr>
              <a:t>школе. Это происходит оттого, что </a:t>
            </a:r>
            <a:r>
              <a:rPr lang="ru-RU" sz="3200" dirty="0">
                <a:solidFill>
                  <a:schemeClr val="tx2"/>
                </a:solidFill>
                <a:latin typeface="+mj-lt"/>
              </a:rPr>
              <a:t>учебная программа скучна, неинтересна для одарённого ребёнка. Нарушения в поведении одарённых детей могут появиться потому, что учебный план не соответствует их способностям.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908" y="3573016"/>
            <a:ext cx="3960440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39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44072" y="188640"/>
            <a:ext cx="5314032" cy="52565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2"/>
                </a:solidFill>
                <a:latin typeface="+mj-lt"/>
              </a:rPr>
              <a:t>Родители, порой обнаружив талант ребенка, с жаром начинают его развивать, ограничивая другую деятельность, игры, общение с детьми, считая, что это навредит ребенку. Иногда это приобретает почти маниакальную форму, родители буквально загоняют ребенка в прокрустово ложе собственных амбиций и нереализованных способностей.</a:t>
            </a:r>
            <a:endParaRPr lang="ru-RU" sz="28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188640"/>
            <a:ext cx="4752528" cy="31663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3501008"/>
            <a:ext cx="4505325" cy="300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335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28"/>
            <a:ext cx="465584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192" y="0"/>
            <a:ext cx="4367808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715" y="0"/>
            <a:ext cx="49865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57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26624" y="871992"/>
            <a:ext cx="6845812" cy="512722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148" y="0"/>
            <a:ext cx="702285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99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Юные друзья: 16 x 9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ildrenFriends_16x9_TP103896100" id="{5BC9014A-E680-4FF1-919A-F7F2C69FAA43}" vid="{DDBB3E06-5751-4A11-9985-9F8449818303}"/>
    </a:ext>
  </a:extLst>
</a:theme>
</file>

<file path=ppt/theme/theme2.xml><?xml version="1.0" encoding="utf-8"?>
<a:theme xmlns:a="http://schemas.openxmlformats.org/drawingml/2006/main" name="Office Them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A8AACB3-7C2F-4C41-87DA-F69B5E3DE3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 в стиле школьного двора, альбом (широкоэкранный)</Template>
  <TotalTime>0</TotalTime>
  <Words>268</Words>
  <Application>Microsoft Office PowerPoint</Application>
  <PresentationFormat>Широкоэкранный</PresentationFormat>
  <Paragraphs>12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Юные друзья: 16 x 9</vt:lpstr>
      <vt:lpstr>Проблема развития одарённости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2017-02-07T15:19:45Z</dcterms:created>
  <dcterms:modified xsi:type="dcterms:W3CDTF">2017-02-07T16:30:31Z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980941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  <property fmtid="{D5CDD505-2E9C-101B-9397-08002B2CF9AE}" name="_TemplateID" pid="5">
    <vt:lpwstr>TC038961019991</vt:lpwstr>
  </property>
</Properties>
</file>