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56" r:id="rId1"/>
  </p:sldMasterIdLst>
  <p:notesMasterIdLst>
    <p:notesMasterId r:id="rId9"/>
  </p:notes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2880">
          <p15:clr>
            <a:srgbClr val="A4A3A4"/>
          </p15:clr>
        </p15:guide>
        <p15:guide id="2" pos="2160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B80000"/>
    <a:srgbClr val="FF7D7D"/>
    <a:srgbClr val="D666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5" d="100"/>
          <a:sy n="105" d="100"/>
        </p:scale>
        <p:origin x="894" y="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>
      <p:cViewPr varScale="1">
        <p:scale>
          <a:sx n="88" d="100"/>
          <a:sy n="88" d="100"/>
        </p:scale>
        <p:origin x="-3810" y="-120"/>
      </p:cViewPr>
      <p:guideLst>
        <p:guide orient="horz" pos="2880"/>
        <p:guide pos="2160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notesMaster" Target="notesMasters/notesMaster1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хний колонтитул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DD85858E-9C53-494F-A7A1-8A2311924AA9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Образ слайда 3"/>
          <p:cNvSpPr>
            <a:spLocks noGrp="1" noRot="1" noChangeAspect="1"/>
          </p:cNvSpPr>
          <p:nvPr>
            <p:ph type="sldImg" idx="2"/>
          </p:nvPr>
        </p:nvSpPr>
        <p:spPr>
          <a:xfrm>
            <a:off x="1143000" y="685800"/>
            <a:ext cx="4572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ru-RU"/>
          </a:p>
        </p:txBody>
      </p:sp>
      <p:sp>
        <p:nvSpPr>
          <p:cNvPr id="5" name="Заметки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B028351-2B9B-4E21-AF61-74A9C5C974D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27110447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Образ слайда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Заметки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AB028351-2B9B-4E21-AF61-74A9C5C974D0}" type="slidenum">
              <a:rPr lang="ru-RU" smtClean="0"/>
              <a:t>7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1205987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371600" y="1859280"/>
            <a:ext cx="6400800" cy="1295400"/>
          </a:xfrm>
        </p:spPr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801112"/>
            <a:ext cx="9144000" cy="932688"/>
          </a:xfrm>
          <a:prstGeom prst="rect">
            <a:avLst/>
          </a:prstGeom>
        </p:spPr>
      </p:pic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429000"/>
            <a:ext cx="6400800" cy="762000"/>
          </a:xfrm>
        </p:spPr>
        <p:txBody>
          <a:bodyPr>
            <a:normAutofit/>
          </a:bodyPr>
          <a:lstStyle>
            <a:lvl1pPr marL="0" indent="0" algn="ctr">
              <a:buNone/>
              <a:defRPr sz="200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/>
              <a:t>Образец подзаголовка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 bwMode="white"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 bwMode="white"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1209041"/>
            <a:ext cx="1295400" cy="4318000"/>
          </a:xfrm>
        </p:spPr>
        <p:txBody>
          <a:bodyPr vert="eaVert"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295400" y="1219199"/>
            <a:ext cx="5181600" cy="4267201"/>
          </a:xfrm>
        </p:spPr>
        <p:txBody>
          <a:bodyPr vert="eaVert"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1600" y="2438400"/>
            <a:ext cx="6400800" cy="3048001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447800" y="3410267"/>
            <a:ext cx="6248400" cy="1456373"/>
          </a:xfrm>
        </p:spPr>
        <p:txBody>
          <a:bodyPr anchor="t">
            <a:normAutofit/>
          </a:bodyPr>
          <a:lstStyle>
            <a:lvl1pPr algn="ctr">
              <a:defRPr sz="3600" b="0" i="0" cap="all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447800" y="1503680"/>
            <a:ext cx="6248400" cy="1566862"/>
          </a:xfrm>
        </p:spPr>
        <p:txBody>
          <a:bodyPr anchor="b"/>
          <a:lstStyle>
            <a:lvl1pPr marL="0" indent="0" algn="ctr">
              <a:buNone/>
              <a:defRPr sz="2000" b="0" i="1" baseline="0">
                <a:solidFill>
                  <a:schemeClr val="tx1">
                    <a:lumMod val="65000"/>
                    <a:lumOff val="3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pic>
        <p:nvPicPr>
          <p:cNvPr id="8" name="Picture 7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2684462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Content Placeholder 9"/>
          <p:cNvSpPr>
            <a:spLocks noGrp="1"/>
          </p:cNvSpPr>
          <p:nvPr>
            <p:ph sz="quarter" idx="13"/>
          </p:nvPr>
        </p:nvSpPr>
        <p:spPr>
          <a:xfrm>
            <a:off x="13716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12" name="Content Placeholder 11"/>
          <p:cNvSpPr>
            <a:spLocks noGrp="1"/>
          </p:cNvSpPr>
          <p:nvPr>
            <p:ph sz="quarter" idx="14"/>
          </p:nvPr>
        </p:nvSpPr>
        <p:spPr>
          <a:xfrm>
            <a:off x="4648200" y="2438400"/>
            <a:ext cx="3124200" cy="3124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pic>
        <p:nvPicPr>
          <p:cNvPr id="9" name="Picture 8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2" name="Picture 11" descr="flourish2.png"/>
          <p:cNvPicPr>
            <a:picLocks noChangeAspect="1"/>
          </p:cNvPicPr>
          <p:nvPr/>
        </p:nvPicPr>
        <p:blipFill>
          <a:blip r:embed="rId2" cstate="screen">
            <a:clrChange>
              <a:clrFrom>
                <a:srgbClr val="000000">
                  <a:alpha val="0"/>
                </a:srgbClr>
              </a:clrFrom>
              <a:clrTo>
                <a:srgbClr val="000000">
                  <a:alpha val="0"/>
                </a:srgbClr>
              </a:clrTo>
            </a:clrChang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  <p:sp>
        <p:nvSpPr>
          <p:cNvPr id="11" name="Content Placeholder 10"/>
          <p:cNvSpPr>
            <a:spLocks noGrp="1"/>
          </p:cNvSpPr>
          <p:nvPr>
            <p:ph sz="quarter" idx="13"/>
          </p:nvPr>
        </p:nvSpPr>
        <p:spPr>
          <a:xfrm>
            <a:off x="13716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13" name="Content Placeholder 12"/>
          <p:cNvSpPr>
            <a:spLocks noGrp="1"/>
          </p:cNvSpPr>
          <p:nvPr>
            <p:ph sz="quarter" idx="14"/>
          </p:nvPr>
        </p:nvSpPr>
        <p:spPr>
          <a:xfrm>
            <a:off x="4648200" y="2819400"/>
            <a:ext cx="3124200" cy="2743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362201"/>
            <a:ext cx="3125788" cy="451338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2359152"/>
            <a:ext cx="3127375" cy="448056"/>
          </a:xfrm>
        </p:spPr>
        <p:txBody>
          <a:bodyPr anchor="b"/>
          <a:lstStyle>
            <a:lvl1pPr marL="0" indent="0" algn="ctr">
              <a:buNone/>
              <a:defRPr sz="1800" b="1" baseline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/>
              <a:t>Образец заголовка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pic>
        <p:nvPicPr>
          <p:cNvPr id="7" name="Picture 6" descr="flourish2.png"/>
          <p:cNvPicPr>
            <a:picLocks noChangeAspect="1"/>
          </p:cNvPicPr>
          <p:nvPr/>
        </p:nvPicPr>
        <p:blipFill>
          <a:blip r:embed="rId2" cstate="screen">
            <a:duotone>
              <a:prstClr val="black"/>
              <a:schemeClr val="tx2">
                <a:tint val="45000"/>
                <a:satMod val="400000"/>
              </a:schemeClr>
            </a:duotone>
            <a:lum bright="-14000"/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1618488"/>
            <a:ext cx="9144000" cy="932688"/>
          </a:xfrm>
          <a:prstGeom prst="rect">
            <a:avLst/>
          </a:prstGeom>
        </p:spPr>
      </p:pic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1" y="1676400"/>
            <a:ext cx="2819399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1" y="2275840"/>
            <a:ext cx="2819399" cy="290576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  <p:sp>
        <p:nvSpPr>
          <p:cNvPr id="9" name="Content Placeholder 8"/>
          <p:cNvSpPr>
            <a:spLocks noGrp="1"/>
          </p:cNvSpPr>
          <p:nvPr>
            <p:ph sz="quarter" idx="13"/>
          </p:nvPr>
        </p:nvSpPr>
        <p:spPr>
          <a:xfrm>
            <a:off x="1371600" y="1676400"/>
            <a:ext cx="3276600" cy="3505200"/>
          </a:xfrm>
        </p:spPr>
        <p:txBody>
          <a:bodyPr/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Plaque 9"/>
          <p:cNvSpPr/>
          <p:nvPr/>
        </p:nvSpPr>
        <p:spPr>
          <a:xfrm>
            <a:off x="1463040" y="1847088"/>
            <a:ext cx="3090672" cy="3090672"/>
          </a:xfrm>
          <a:prstGeom prst="plaque">
            <a:avLst>
              <a:gd name="adj" fmla="val 8438"/>
            </a:avLst>
          </a:prstGeom>
          <a:noFill/>
          <a:ln w="9525">
            <a:solidFill>
              <a:schemeClr val="tx2">
                <a:alpha val="17000"/>
              </a:schemeClr>
            </a:solidFill>
            <a:miter lim="800000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953000" y="1676400"/>
            <a:ext cx="2819400" cy="599440"/>
          </a:xfrm>
        </p:spPr>
        <p:txBody>
          <a:bodyPr anchor="b">
            <a:noAutofit/>
          </a:bodyPr>
          <a:lstStyle>
            <a:lvl1pPr algn="ctr">
              <a:defRPr sz="1700" b="1" cap="all" spc="0" baseline="0"/>
            </a:lvl1pPr>
          </a:lstStyle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524000" y="1905000"/>
            <a:ext cx="2971800" cy="2971800"/>
          </a:xfrm>
          <a:prstGeom prst="plaque">
            <a:avLst>
              <a:gd name="adj" fmla="val 8341"/>
            </a:avLst>
          </a:prstGeom>
          <a:solidFill>
            <a:schemeClr val="bg1">
              <a:lumMod val="95000"/>
              <a:alpha val="35000"/>
            </a:schemeClr>
          </a:solidFill>
          <a:ln w="98425" cmpd="thinThick">
            <a:noFill/>
            <a:bevel/>
          </a:ln>
        </p:spPr>
        <p:txBody>
          <a:bodyPr>
            <a:normAutofit/>
          </a:bodyPr>
          <a:lstStyle>
            <a:lvl1pPr marL="0" indent="0" algn="ctr">
              <a:buNone/>
              <a:defRPr sz="1800" baseline="0">
                <a:solidFill>
                  <a:schemeClr val="tx2"/>
                </a:solidFill>
              </a:defRPr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ru-RU"/>
              <a:t>Вставка рисунка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953000" y="2276856"/>
            <a:ext cx="2819400" cy="2875280"/>
          </a:xfrm>
        </p:spPr>
        <p:txBody>
          <a:bodyPr/>
          <a:lstStyle>
            <a:lvl1pPr marL="0" indent="0" algn="ctr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/>
              <a:t>Образец текста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2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lumMod val="95000"/>
                <a:alpha val="59000"/>
              </a:srgbClr>
            </a:gs>
            <a:gs pos="54000">
              <a:srgbClr val="D66600"/>
            </a:gs>
            <a:gs pos="60000">
              <a:srgbClr val="FF0300"/>
            </a:gs>
            <a:gs pos="100000">
              <a:srgbClr val="C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 descr="window3.png"/>
          <p:cNvPicPr>
            <a:picLocks noChangeAspect="1"/>
          </p:cNvPicPr>
          <p:nvPr/>
        </p:nvPicPr>
        <p:blipFill>
          <a:blip r:embed="rId1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0" y="0"/>
            <a:ext cx="9144000" cy="6858000"/>
          </a:xfrm>
          <a:prstGeom prst="rect">
            <a:avLst/>
          </a:prstGeom>
        </p:spPr>
      </p:pic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371600" y="1295400"/>
            <a:ext cx="6400800" cy="685800"/>
          </a:xfrm>
          <a:prstGeom prst="rect">
            <a:avLst/>
          </a:prstGeom>
        </p:spPr>
        <p:txBody>
          <a:bodyPr vert="horz" lIns="91440" tIns="45720" rIns="91440" bIns="45720" rtlCol="0" anchor="b" anchorCtr="0">
            <a:normAutofit/>
          </a:bodyPr>
          <a:lstStyle/>
          <a:p>
            <a:r>
              <a:rPr lang="ru-RU"/>
              <a:t>Образец заголовка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371600" y="2057400"/>
            <a:ext cx="6400800" cy="3429001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/>
              <a:t>Образец текста</a:t>
            </a:r>
          </a:p>
          <a:p>
            <a:pPr lvl="1"/>
            <a:r>
              <a:rPr lang="ru-RU"/>
              <a:t>Второй уровень</a:t>
            </a:r>
          </a:p>
          <a:p>
            <a:pPr lvl="2"/>
            <a:r>
              <a:rPr lang="ru-RU"/>
              <a:t>Третий уровень</a:t>
            </a:r>
          </a:p>
          <a:p>
            <a:pPr lvl="3"/>
            <a:r>
              <a:rPr lang="ru-RU"/>
              <a:t>Четвертый уровень</a:t>
            </a:r>
          </a:p>
          <a:p>
            <a:pPr lvl="4"/>
            <a:r>
              <a:rPr lang="ru-RU"/>
              <a:t>Пятый уровень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 bwMode="white">
          <a:xfrm>
            <a:off x="304800" y="6356350"/>
            <a:ext cx="2133600" cy="365125"/>
          </a:xfrm>
          <a:prstGeom prst="rect">
            <a:avLst/>
          </a:prstGeom>
          <a:ln>
            <a:noFill/>
          </a:ln>
        </p:spPr>
        <p:txBody>
          <a:bodyPr vert="horz" lIns="91440" tIns="45720" rIns="91440" bIns="45720" rtlCol="0" anchor="ctr"/>
          <a:lstStyle>
            <a:lvl1pPr algn="l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19.05.2021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 bwMode="white">
          <a:xfrm>
            <a:off x="2971800" y="6356350"/>
            <a:ext cx="3200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 bwMode="white">
          <a:xfrm>
            <a:off x="6675120" y="6364224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b="1" baseline="0">
                <a:solidFill>
                  <a:schemeClr val="accent1">
                    <a:lumMod val="60000"/>
                    <a:lumOff val="40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57" r:id="rId1"/>
    <p:sldLayoutId id="2147483758" r:id="rId2"/>
    <p:sldLayoutId id="2147483759" r:id="rId3"/>
    <p:sldLayoutId id="2147483760" r:id="rId4"/>
    <p:sldLayoutId id="2147483761" r:id="rId5"/>
    <p:sldLayoutId id="2147483762" r:id="rId6"/>
    <p:sldLayoutId id="2147483763" r:id="rId7"/>
    <p:sldLayoutId id="2147483764" r:id="rId8"/>
    <p:sldLayoutId id="2147483765" r:id="rId9"/>
    <p:sldLayoutId id="2147483766" r:id="rId10"/>
    <p:sldLayoutId id="2147483767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3600" kern="1200" cap="all" spc="300" baseline="0">
          <a:solidFill>
            <a:schemeClr val="tx1"/>
          </a:solidFill>
          <a:latin typeface="+mj-lt"/>
          <a:ea typeface="+mj-ea"/>
          <a:cs typeface="+mj-cs"/>
        </a:defRPr>
      </a:lvl1pPr>
      <a:lvl2pPr eaLnBrk="1" hangingPunct="1">
        <a:defRPr>
          <a:solidFill>
            <a:schemeClr val="tx2"/>
          </a:solidFill>
        </a:defRPr>
      </a:lvl2pPr>
      <a:lvl3pPr eaLnBrk="1" hangingPunct="1">
        <a:defRPr>
          <a:solidFill>
            <a:schemeClr val="tx2"/>
          </a:solidFill>
        </a:defRPr>
      </a:lvl3pPr>
      <a:lvl4pPr eaLnBrk="1" hangingPunct="1">
        <a:defRPr>
          <a:solidFill>
            <a:schemeClr val="tx2"/>
          </a:solidFill>
        </a:defRPr>
      </a:lvl4pPr>
      <a:lvl5pPr eaLnBrk="1" hangingPunct="1">
        <a:defRPr>
          <a:solidFill>
            <a:schemeClr val="tx2"/>
          </a:solidFill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0" indent="-274320" algn="l" defTabSz="914400" rtl="0" eaLnBrk="1" latinLnBrk="0" hangingPunct="1">
        <a:lnSpc>
          <a:spcPct val="150000"/>
        </a:lnSpc>
        <a:spcBef>
          <a:spcPct val="20000"/>
        </a:spcBef>
        <a:buClrTx/>
        <a:buFont typeface="Wingdings" pitchFamily="2" charset="2"/>
        <a:buChar char="v"/>
        <a:defRPr sz="1800" kern="1200" baseline="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600" kern="1200" baseline="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 baseline="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ClrTx/>
        <a:buFont typeface="Arial" pitchFamily="34" charset="0"/>
        <a:buChar char="•"/>
        <a:defRPr sz="12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eg"/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8.jpeg"/><Relationship Id="rId5" Type="http://schemas.openxmlformats.org/officeDocument/2006/relationships/image" Target="../media/image7.jpeg"/><Relationship Id="rId4" Type="http://schemas.openxmlformats.org/officeDocument/2006/relationships/image" Target="../media/image6.jpeg"/></Relationships>
</file>

<file path=ppt/slides/_rels/slide5.xml.rels><?xml version="1.0" encoding="UTF-8" standalone="yes"?>
<Relationships xmlns="http://schemas.openxmlformats.org/package/2006/relationships"><Relationship Id="rId8" Type="http://schemas.openxmlformats.org/officeDocument/2006/relationships/image" Target="../media/image15.jpeg"/><Relationship Id="rId3" Type="http://schemas.openxmlformats.org/officeDocument/2006/relationships/image" Target="../media/image10.jpeg"/><Relationship Id="rId7" Type="http://schemas.openxmlformats.org/officeDocument/2006/relationships/image" Target="../media/image14.jpeg"/><Relationship Id="rId2" Type="http://schemas.openxmlformats.org/officeDocument/2006/relationships/image" Target="../media/image9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13.jpeg"/><Relationship Id="rId5" Type="http://schemas.openxmlformats.org/officeDocument/2006/relationships/image" Target="../media/image12.jpeg"/><Relationship Id="rId10" Type="http://schemas.openxmlformats.org/officeDocument/2006/relationships/image" Target="../media/image17.jpeg"/><Relationship Id="rId4" Type="http://schemas.openxmlformats.org/officeDocument/2006/relationships/image" Target="../media/image11.jpeg"/><Relationship Id="rId9" Type="http://schemas.openxmlformats.org/officeDocument/2006/relationships/image" Target="../media/image16.jpe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9.jpeg"/><Relationship Id="rId2" Type="http://schemas.openxmlformats.org/officeDocument/2006/relationships/image" Target="../media/image18.jpeg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2.jpeg"/><Relationship Id="rId5" Type="http://schemas.openxmlformats.org/officeDocument/2006/relationships/image" Target="../media/image21.jpeg"/><Relationship Id="rId4" Type="http://schemas.openxmlformats.org/officeDocument/2006/relationships/image" Target="../media/image20.jpeg"/></Relationships>
</file>

<file path=ppt/slides/_rels/slide7.xml.rels><?xml version="1.0" encoding="UTF-8" standalone="yes"?>
<Relationships xmlns="http://schemas.openxmlformats.org/package/2006/relationships"><Relationship Id="rId8" Type="http://schemas.openxmlformats.org/officeDocument/2006/relationships/image" Target="../media/image28.jpeg"/><Relationship Id="rId3" Type="http://schemas.openxmlformats.org/officeDocument/2006/relationships/image" Target="../media/image23.jpeg"/><Relationship Id="rId7" Type="http://schemas.openxmlformats.org/officeDocument/2006/relationships/image" Target="../media/image27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7.xml"/><Relationship Id="rId6" Type="http://schemas.openxmlformats.org/officeDocument/2006/relationships/image" Target="../media/image26.jpeg"/><Relationship Id="rId5" Type="http://schemas.openxmlformats.org/officeDocument/2006/relationships/image" Target="../media/image25.jpeg"/><Relationship Id="rId4" Type="http://schemas.openxmlformats.org/officeDocument/2006/relationships/image" Target="../media/image24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>
          <a:gsLst>
            <a:gs pos="0">
              <a:srgbClr val="FF0000">
                <a:lumMod val="44000"/>
                <a:lumOff val="56000"/>
                <a:alpha val="60000"/>
              </a:srgbClr>
            </a:gs>
            <a:gs pos="54000">
              <a:srgbClr val="D66600">
                <a:alpha val="57000"/>
              </a:srgbClr>
            </a:gs>
            <a:gs pos="63000">
              <a:srgbClr val="FF0300"/>
            </a:gs>
            <a:gs pos="100000">
              <a:srgbClr val="C00000"/>
            </a:gs>
          </a:gsLst>
          <a:lin ang="27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403648" y="1268760"/>
            <a:ext cx="6120680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2400" b="1" i="1" dirty="0">
                <a:latin typeface="Times New Roman" panose="02020603050405020304" pitchFamily="18" charset="0"/>
                <a:cs typeface="Times New Roman" panose="02020603050405020304" pitchFamily="18" charset="0"/>
              </a:rPr>
              <a:t>     </a:t>
            </a:r>
            <a:r>
              <a:rPr lang="ru-RU" sz="2400" b="1" i="1" dirty="0">
                <a:solidFill>
                  <a:schemeClr val="accent2">
                    <a:lumMod val="75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Познавательно – творческий проект	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1446913" y="2967335"/>
            <a:ext cx="6250174" cy="461665"/>
          </a:xfrm>
          <a:prstGeom prst="rect">
            <a:avLst/>
          </a:prstGeom>
          <a:noFill/>
        </p:spPr>
        <p:txBody>
          <a:bodyPr wrap="none" lIns="91440" tIns="45720" rIns="91440" bIns="45720">
            <a:spAutoFit/>
          </a:bodyPr>
          <a:lstStyle/>
          <a:p>
            <a:pPr algn="ctr"/>
            <a:r>
              <a:rPr lang="ru-RU" sz="2400" b="1" i="1" u="sng" cap="none" spc="0" dirty="0">
                <a:ln w="10541" cmpd="sng">
                  <a:solidFill>
                    <a:srgbClr val="7D7D7D">
                      <a:tint val="100000"/>
                      <a:shade val="100000"/>
                      <a:satMod val="110000"/>
                    </a:srgbClr>
                  </a:solidFill>
                  <a:prstDash val="solid"/>
                </a:ln>
                <a:solidFill>
                  <a:schemeClr val="accent2">
                    <a:lumMod val="75000"/>
                  </a:schemeClr>
                </a:solidFill>
                <a:effectLst/>
                <a:latin typeface="Times New Roman" panose="02020603050405020304" pitchFamily="18" charset="0"/>
                <a:cs typeface="Times New Roman" panose="02020603050405020304" pitchFamily="18" charset="0"/>
              </a:rPr>
              <a:t>«ПУТЕШЕСТВИЕ В ГОРОД МАСТЕРОВ»</a:t>
            </a:r>
            <a:endParaRPr lang="ru-RU" sz="2400" b="1" i="1" cap="none" spc="0" dirty="0">
              <a:ln w="10541" cmpd="sng">
                <a:solidFill>
                  <a:srgbClr val="7D7D7D">
                    <a:tint val="100000"/>
                    <a:shade val="100000"/>
                    <a:satMod val="110000"/>
                  </a:srgbClr>
                </a:solidFill>
                <a:prstDash val="solid"/>
              </a:ln>
              <a:solidFill>
                <a:schemeClr val="accent2">
                  <a:lumMod val="75000"/>
                </a:schemeClr>
              </a:solidFill>
              <a:effectLst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5148064" y="4365104"/>
            <a:ext cx="3312368" cy="8309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Проект подготовила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воспитатель старшей группы: </a:t>
            </a:r>
          </a:p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Сазонова А.Н. </a:t>
            </a:r>
            <a:endParaRPr lang="ru-RU" dirty="0">
              <a:solidFill>
                <a:schemeClr val="accent2">
                  <a:lumMod val="50000"/>
                </a:scheme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3635896" y="5373216"/>
            <a:ext cx="2149050" cy="615553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Санкт-Петербург 2021</a:t>
            </a:r>
          </a:p>
          <a:p>
            <a:endParaRPr lang="ru-RU" dirty="0"/>
          </a:p>
        </p:txBody>
      </p:sp>
    </p:spTree>
    <p:extLst>
      <p:ext uri="{BB962C8B-B14F-4D97-AF65-F5344CB8AC3E}">
        <p14:creationId xmlns:p14="http://schemas.microsoft.com/office/powerpoint/2010/main" val="177995811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gradFill flip="none" rotWithShape="1">
          <a:gsLst>
            <a:gs pos="0">
              <a:srgbClr val="FFF200">
                <a:lumMod val="95000"/>
                <a:alpha val="59000"/>
              </a:srgbClr>
            </a:gs>
            <a:gs pos="32000">
              <a:srgbClr val="D66600">
                <a:alpha val="47000"/>
              </a:srgbClr>
            </a:gs>
            <a:gs pos="60000">
              <a:srgbClr val="FF0300"/>
            </a:gs>
            <a:gs pos="100000">
              <a:srgbClr val="C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04168" y="1052736"/>
            <a:ext cx="6768752" cy="427809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Цель проекта: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Дать детям знания о народно – прикладном искусстве. Воспитывать чувство прекрасного и развивать интерес к народному творчеству .</a:t>
            </a:r>
          </a:p>
          <a:p>
            <a:pPr algn="just"/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Задачи проекта: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1. Формирование у детей эмоциональной отзывчивости и интереса к образцам русского народного декоративно – прикладного искусства, воспитание у детей желания заниматься подобной деятельностью .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2. Формирование обобщенных знаний и умений :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умение различать стили наиболее известных видов декоративной живописи: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хохломской и гжельской, 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каргопольской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, дымковской и 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филимоновской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глиняной игрушка (понимание детьми характерных особенностей изделий различных народных промыслов) ;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- освоение детьми характерных элементов, колорита, композиции .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3. Умение создавать выразительные узоры на бумаге и объемных предметах;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Воспитание при этом чувства формы, ритма, симметрии.</a:t>
            </a:r>
          </a:p>
        </p:txBody>
      </p:sp>
    </p:spTree>
    <p:extLst>
      <p:ext uri="{BB962C8B-B14F-4D97-AF65-F5344CB8AC3E}">
        <p14:creationId xmlns:p14="http://schemas.microsoft.com/office/powerpoint/2010/main" val="97764444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1133044" y="980728"/>
            <a:ext cx="6783196" cy="47705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b="1" i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Аннотация проекта</a:t>
            </a:r>
            <a:r>
              <a:rPr lang="ru-RU" sz="1600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Проживая в России наши дети мало знакомы с народным искусством. В ходе реализации проекта дети получают знания о народных промыслах России. Будут знать где зарождалась народная игрушка из глины и дерева. Начнут проявлять интерес к народно – прикладному искусству и отражать свои впечатления в продуктивной деятельности. </a:t>
            </a:r>
          </a:p>
          <a:p>
            <a:pPr algn="just"/>
            <a:r>
              <a:rPr lang="ru-RU" sz="1600" b="1" i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Актуальность темы проекта</a:t>
            </a:r>
            <a:r>
              <a:rPr lang="ru-RU" sz="16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В наше неспокойное время, полное противоречий и тревог, когда привычными стали слова «безнравственность», «</a:t>
            </a:r>
            <a:r>
              <a:rPr lang="ru-RU" sz="1600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бездуховность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», мы всерьез задумываемся о том, какими вырастут нынешние дошкольники. Не получим ли мы в их лице «потерянное поколение», не имеющее никаких нравственных ценностей?</a:t>
            </a:r>
          </a:p>
          <a:p>
            <a:pPr algn="just"/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Вопрос в том, как, какими методами воспитывать нравственность. А для этого нет лучшего пути, чем знакомить детей с народными промыслами России, мастерством народных умельцев и русским фольклором. Это позволит нашим детям почувствовать себя частью русского народа, ощутить гордость за свою страну, богатую славными традициями.</a:t>
            </a:r>
          </a:p>
          <a:p>
            <a:pPr algn="just"/>
            <a:r>
              <a:rPr lang="ru-RU" sz="1600" b="1" i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Продолжительность проекта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: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с 15.03.2021-26.03.2021 г.</a:t>
            </a:r>
          </a:p>
          <a:p>
            <a:pPr algn="just"/>
            <a:r>
              <a:rPr lang="ru-RU" sz="1600" b="1" i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Участники проекта</a:t>
            </a:r>
            <a:r>
              <a:rPr lang="ru-RU" sz="1600" b="1" dirty="0">
                <a:solidFill>
                  <a:schemeClr val="accent2">
                    <a:lumMod val="50000"/>
                  </a:schemeClr>
                </a:solidFill>
              </a:rPr>
              <a:t>: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Дети, воспитатели, родители.</a:t>
            </a:r>
          </a:p>
          <a:p>
            <a:pPr algn="just"/>
            <a:r>
              <a:rPr lang="ru-RU" sz="1600" b="1" i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Возраст детей : 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5-6 лет.</a:t>
            </a:r>
          </a:p>
        </p:txBody>
      </p:sp>
    </p:spTree>
    <p:extLst>
      <p:ext uri="{BB962C8B-B14F-4D97-AF65-F5344CB8AC3E}">
        <p14:creationId xmlns:p14="http://schemas.microsoft.com/office/powerpoint/2010/main" val="39466319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rgbClr val="FFF200">
                <a:lumMod val="95000"/>
                <a:alpha val="59000"/>
              </a:srgbClr>
            </a:gs>
            <a:gs pos="49000">
              <a:srgbClr val="D66600">
                <a:alpha val="71000"/>
                <a:lumMod val="84000"/>
                <a:lumOff val="16000"/>
              </a:srgbClr>
            </a:gs>
            <a:gs pos="72000">
              <a:srgbClr val="FF0300"/>
            </a:gs>
            <a:gs pos="100000">
              <a:srgbClr val="C00000"/>
            </a:gs>
          </a:gsLst>
          <a:lin ang="54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sp>
        <p:nvSpPr>
          <p:cNvPr id="4" name="Прямоугольник 3"/>
          <p:cNvSpPr/>
          <p:nvPr/>
        </p:nvSpPr>
        <p:spPr>
          <a:xfrm>
            <a:off x="1043608" y="970262"/>
            <a:ext cx="2880320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lvl="0" fontAlgn="base">
              <a:spcBef>
                <a:spcPct val="0"/>
              </a:spcBef>
              <a:spcAft>
                <a:spcPct val="0"/>
              </a:spcAft>
            </a:pP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Ярмарки весенние - Дымково село,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Нынче в край нагрянуло солнце и тепло.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Лепка свистопляской, роспись бахромой,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Глиняные шарики – комариный бой.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Ритуал обряда к дорогим корням,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Старые традиции – деревянный храм,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Культовые шествия по родной земле,</a:t>
            </a:r>
            <a:b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</a:br>
            <a:r>
              <a:rPr lang="ru-RU" altLang="ru-RU" sz="12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Праздник и гулянья нынче на селе.</a:t>
            </a:r>
            <a:endParaRPr lang="ru-RU" altLang="ru-RU" sz="1200" b="1" i="1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ea typeface="Calibri" pitchFamily="34" charset="0"/>
              <a:cs typeface="Times New Roman" panose="02020603050405020304" pitchFamily="18" charset="0"/>
            </a:endParaRPr>
          </a:p>
          <a:p>
            <a:pPr lvl="0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altLang="ru-RU" sz="1200" b="1" i="1" dirty="0" err="1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Клеметьев</a:t>
            </a:r>
            <a:r>
              <a:rPr lang="ru-RU" altLang="ru-RU" sz="12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ea typeface="Calibri" pitchFamily="34" charset="0"/>
                <a:cs typeface="Times New Roman" panose="02020603050405020304" pitchFamily="18" charset="0"/>
              </a:rPr>
              <a:t> Валентин</a:t>
            </a:r>
            <a:r>
              <a:rPr lang="ru-RU" alt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 </a:t>
            </a:r>
          </a:p>
        </p:txBody>
      </p:sp>
      <p:sp>
        <p:nvSpPr>
          <p:cNvPr id="5" name="Овал 4"/>
          <p:cNvSpPr/>
          <p:nvPr/>
        </p:nvSpPr>
        <p:spPr>
          <a:xfrm>
            <a:off x="5051468" y="911322"/>
            <a:ext cx="3096344" cy="1872208"/>
          </a:xfrm>
          <a:prstGeom prst="ellipse">
            <a:avLst/>
          </a:prstGeom>
          <a:gradFill flip="none" rotWithShape="1">
            <a:gsLst>
              <a:gs pos="0">
                <a:srgbClr val="FF7D7D">
                  <a:shade val="30000"/>
                  <a:satMod val="115000"/>
                </a:srgbClr>
              </a:gs>
              <a:gs pos="50000">
                <a:srgbClr val="FF7D7D">
                  <a:shade val="67500"/>
                  <a:satMod val="115000"/>
                </a:srgbClr>
              </a:gs>
              <a:gs pos="100000">
                <a:srgbClr val="FF7D7D">
                  <a:shade val="100000"/>
                  <a:satMod val="115000"/>
                </a:srgbClr>
              </a:gs>
            </a:gsLst>
            <a:lin ang="54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/>
          </a:p>
        </p:txBody>
      </p:sp>
      <p:pic>
        <p:nvPicPr>
          <p:cNvPr id="7" name="Рисунок 1" descr="orig"/>
          <p:cNvPicPr>
            <a:picLocks noChangeAspect="1" noChangeArrowheads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868143" y="1121360"/>
            <a:ext cx="1705359" cy="145213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6" name="TextBox 5"/>
          <p:cNvSpPr txBox="1"/>
          <p:nvPr/>
        </p:nvSpPr>
        <p:spPr>
          <a:xfrm>
            <a:off x="1331640" y="2622396"/>
            <a:ext cx="64807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«</a:t>
            </a:r>
            <a:r>
              <a:rPr lang="ru-RU" b="1" i="1" dirty="0">
                <a:solidFill>
                  <a:schemeClr val="accent2">
                    <a:lumMod val="50000"/>
                  </a:schemeClr>
                </a:solidFill>
              </a:rPr>
              <a:t>Рисование с натуры керамической фигурки животного</a:t>
            </a:r>
            <a:r>
              <a:rPr lang="ru-RU" dirty="0">
                <a:solidFill>
                  <a:schemeClr val="accent2">
                    <a:lumMod val="50000"/>
                  </a:schemeClr>
                </a:solidFill>
              </a:rPr>
              <a:t>»</a:t>
            </a:r>
          </a:p>
        </p:txBody>
      </p:sp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971600" y="2991728"/>
            <a:ext cx="2088232" cy="136496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849"/>
          <a:stretch/>
        </p:blipFill>
        <p:spPr>
          <a:xfrm>
            <a:off x="6444208" y="3646988"/>
            <a:ext cx="1955370" cy="216024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411760" y="4437112"/>
            <a:ext cx="2068938" cy="13701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1" name="Рисунок 10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283968" y="3140968"/>
            <a:ext cx="2088232" cy="138982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9985914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3657236" y="1126098"/>
            <a:ext cx="1800200" cy="249299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Цветастое платье,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Румяные щёчки!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Её открываем –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В ней прячется дочка.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Матрёшки танцуют,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Матрёшки смеются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И радостно просят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Тебя улыбнуться!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Они к тебе прыгают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Прямо в ладошки -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Какие веселые 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Эти матрёшки!</a:t>
            </a:r>
            <a:br>
              <a:rPr lang="ru-RU" sz="12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</a:br>
            <a:r>
              <a:rPr lang="ru-RU" sz="1200" b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А. Гришин</a:t>
            </a:r>
            <a:endParaRPr lang="ru-RU" sz="12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-828600" y="988709"/>
            <a:ext cx="5206335" cy="1077218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8000">
                  <a:solidFill>
                    <a:schemeClr val="accent2">
                      <a:satMod val="140000"/>
                    </a:schemeClr>
                  </a:solidFill>
                  <a:prstDash val="solid"/>
                  <a:miter lim="800000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25500" dist="23000" dir="7020000" algn="tl">
                    <a:srgbClr val="000000">
                      <a:alpha val="5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Выставка рисунков матрёшек</a:t>
            </a:r>
          </a:p>
        </p:txBody>
      </p:sp>
      <p:sp>
        <p:nvSpPr>
          <p:cNvPr id="4" name="Прямоугольник 3"/>
          <p:cNvSpPr/>
          <p:nvPr/>
        </p:nvSpPr>
        <p:spPr>
          <a:xfrm rot="3240508">
            <a:off x="4514966" y="988709"/>
            <a:ext cx="5184576" cy="1077218"/>
          </a:xfrm>
          <a:prstGeom prst="rect">
            <a:avLst/>
          </a:prstGeom>
          <a:noFill/>
          <a:scene3d>
            <a:camera prst="isometricOffAxis2Right"/>
            <a:lightRig rig="threePt" dir="t"/>
          </a:scene3d>
        </p:spPr>
        <p:txBody>
          <a:bodyPr wrap="square" lIns="91440" tIns="45720" rIns="91440" bIns="45720">
            <a:spAutoFit/>
          </a:bodyPr>
          <a:lstStyle/>
          <a:p>
            <a:pPr algn="ctr"/>
            <a:r>
              <a:rPr lang="ru-RU" sz="3200" b="1" dirty="0">
                <a:ln w="12700">
                  <a:solidFill>
                    <a:schemeClr val="tx2">
                      <a:satMod val="155000"/>
                    </a:schemeClr>
                  </a:solidFill>
                  <a:prstDash val="solid"/>
                </a:ln>
                <a:solidFill>
                  <a:schemeClr val="accent2">
                    <a:lumMod val="50000"/>
                  </a:schemeClr>
                </a:solidFill>
                <a:effectLst>
                  <a:outerShdw blurRad="41275" dist="20320" dir="1800000" algn="tl" rotWithShape="0">
                    <a:srgbClr val="000000">
                      <a:alpha val="40000"/>
                    </a:srgbClr>
                  </a:outerShdw>
                </a:effectLst>
                <a:latin typeface="Times New Roman" panose="02020603050405020304" pitchFamily="18" charset="0"/>
                <a:cs typeface="Times New Roman" panose="02020603050405020304" pitchFamily="18" charset="0"/>
              </a:rPr>
              <a:t>Обрывная аппликация «Матрёшка»</a:t>
            </a:r>
            <a:endParaRPr lang="ru-RU" sz="3200" b="1" cap="none" spc="0" dirty="0">
              <a:ln w="12700">
                <a:solidFill>
                  <a:schemeClr val="tx2">
                    <a:satMod val="155000"/>
                  </a:schemeClr>
                </a:solidFill>
                <a:prstDash val="solid"/>
              </a:ln>
              <a:solidFill>
                <a:schemeClr val="accent2">
                  <a:lumMod val="50000"/>
                </a:schemeClr>
              </a:solidFill>
              <a:effectLst>
                <a:outerShdw blurRad="41275" dist="20320" dir="1800000" algn="tl" rotWithShape="0">
                  <a:srgbClr val="000000">
                    <a:alpha val="40000"/>
                  </a:srgbClr>
                </a:outerShdw>
              </a:effectLst>
              <a:latin typeface="Times New Roman" panose="02020603050405020304" pitchFamily="18" charset="0"/>
              <a:cs typeface="Times New Roman" panose="02020603050405020304" pitchFamily="18" charset="0"/>
            </a:endParaRP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83768" y="1148115"/>
            <a:ext cx="1297425" cy="125251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20072" y="1628800"/>
            <a:ext cx="1372769" cy="213808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266014" y="2384805"/>
            <a:ext cx="1671040" cy="15834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83569" y="2400630"/>
            <a:ext cx="1656183" cy="15406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0" name="Рисунок 9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93462" y="3968290"/>
            <a:ext cx="1646410" cy="154894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2" name="Рисунок 11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2315051" y="3977418"/>
            <a:ext cx="2654235" cy="1490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4" name="Рисунок 13"/>
          <p:cNvPicPr>
            <a:picLocks noChangeAspect="1"/>
          </p:cNvPicPr>
          <p:nvPr/>
        </p:nvPicPr>
        <p:blipFill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6557069" y="2065927"/>
            <a:ext cx="1584784" cy="1872208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5" name="Рисунок 14"/>
          <p:cNvPicPr>
            <a:picLocks noChangeAspect="1"/>
          </p:cNvPicPr>
          <p:nvPr/>
        </p:nvPicPr>
        <p:blipFill rotWithShape="1">
          <a:blip r:embed="rId9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959845" y="4021782"/>
            <a:ext cx="2081030" cy="144195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16" name="Рисунок 15"/>
          <p:cNvPicPr>
            <a:picLocks noChangeAspect="1"/>
          </p:cNvPicPr>
          <p:nvPr/>
        </p:nvPicPr>
        <p:blipFill rotWithShape="1">
          <a:blip r:embed="rId10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7120507" y="3941272"/>
            <a:ext cx="1116124" cy="181555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5347994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22318" y="980728"/>
            <a:ext cx="73666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ru-RU" sz="1600" b="1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Наши пальчики творят чудеса - лепят птицу с узором под хохломскую роспись.</a:t>
            </a:r>
          </a:p>
        </p:txBody>
      </p:sp>
      <p:sp>
        <p:nvSpPr>
          <p:cNvPr id="3" name="TextBox 2"/>
          <p:cNvSpPr txBox="1"/>
          <p:nvPr/>
        </p:nvSpPr>
        <p:spPr>
          <a:xfrm>
            <a:off x="971600" y="1463298"/>
            <a:ext cx="7138146" cy="15696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/>
            <a:r>
              <a:rPr lang="ru-RU" sz="1600" i="1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Золотая хохлома ты свела меня с ума! Я тобою одержима. Красотой непостижимой Не могу налюбоваться, взглядом долгим оторваться От причудливых узоров и фантазии просторов. Ты душою глубока и торжественно легка. В твоих кудрях золотых солнечный играет блик, Травник весело кружится, гордая сидит Жар-птица, Песни счастья нам поет, красны ягоды клюет</a:t>
            </a:r>
            <a:r>
              <a:rPr lang="ru-RU" sz="16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.</a:t>
            </a:r>
          </a:p>
        </p:txBody>
      </p:sp>
      <p:pic>
        <p:nvPicPr>
          <p:cNvPr id="5" name="Рисунок 4"/>
          <p:cNvPicPr>
            <a:picLocks noChangeAspect="1"/>
          </p:cNvPicPr>
          <p:nvPr/>
        </p:nvPicPr>
        <p:blipFill>
          <a:blip r:embed="rId2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822318" y="2864118"/>
            <a:ext cx="2627784" cy="147524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3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822318" y="4356160"/>
            <a:ext cx="2448272" cy="16561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5652120" y="2864118"/>
            <a:ext cx="2536818" cy="1384143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665"/>
          <a:stretch/>
        </p:blipFill>
        <p:spPr>
          <a:xfrm>
            <a:off x="3450102" y="3269908"/>
            <a:ext cx="2318997" cy="2097816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 t="-2430"/>
          <a:stretch/>
        </p:blipFill>
        <p:spPr>
          <a:xfrm>
            <a:off x="5769098" y="4144860"/>
            <a:ext cx="2340647" cy="186054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441389707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pattFill prst="pct70">
          <a:fgClr>
            <a:schemeClr val="bg2">
              <a:lumMod val="50000"/>
            </a:schemeClr>
          </a:fgClr>
          <a:bgClr>
            <a:schemeClr val="bg1"/>
          </a:bgClr>
        </a:patt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Box 1"/>
          <p:cNvSpPr txBox="1"/>
          <p:nvPr/>
        </p:nvSpPr>
        <p:spPr>
          <a:xfrm>
            <a:off x="899592" y="2060848"/>
            <a:ext cx="1836204" cy="403187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 fontAlgn="base"/>
            <a:r>
              <a:rPr lang="ru-RU" sz="1400" b="1" u="sng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Гжель</a:t>
            </a:r>
            <a:endParaRPr lang="ru-RU" sz="1400" dirty="0">
              <a:solidFill>
                <a:schemeClr val="accent2">
                  <a:lumMod val="50000"/>
                </a:schemeClr>
              </a:solidFill>
              <a:latin typeface="Times New Roman" panose="02020603050405020304" pitchFamily="18" charset="0"/>
              <a:cs typeface="Times New Roman" panose="02020603050405020304" pitchFamily="18" charset="0"/>
            </a:endParaRP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Незатейливый узор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Из оттенков краски,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Глина белая, фарфор 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Атрибуты сказки!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Словно детская рука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На кусочках глины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Рисовала в три мазка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Синие картины.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Чашек круглые бока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Расписав в колечки,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В лепестки и облака 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Изразцы для печки,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Голубые  кружева,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Кобальтовый иней,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Будто вьюга намела</a:t>
            </a:r>
          </a:p>
          <a:p>
            <a:pPr algn="ctr" fontAlgn="base"/>
            <a:r>
              <a:rPr lang="ru-RU" sz="1400" dirty="0">
                <a:solidFill>
                  <a:schemeClr val="accent2">
                    <a:lumMod val="50000"/>
                  </a:schemeClr>
                </a:solidFill>
                <a:latin typeface="Times New Roman" panose="02020603050405020304" pitchFamily="18" charset="0"/>
                <a:cs typeface="Times New Roman" panose="02020603050405020304" pitchFamily="18" charset="0"/>
              </a:rPr>
              <a:t> Завитушки линий.</a:t>
            </a:r>
          </a:p>
          <a:p>
            <a:endParaRPr lang="ru-RU" dirty="0"/>
          </a:p>
        </p:txBody>
      </p:sp>
      <p:pic>
        <p:nvPicPr>
          <p:cNvPr id="3" name="Рисунок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995704" y="1006783"/>
            <a:ext cx="1663823" cy="1080120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5" name="Рисунок 4"/>
          <p:cNvPicPr>
            <a:picLocks noChangeAspect="1"/>
          </p:cNvPicPr>
          <p:nvPr/>
        </p:nvPicPr>
        <p:blipFill>
          <a:blip r:embed="rId4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683588" y="2639030"/>
            <a:ext cx="1750172" cy="1543137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Рисунок 5"/>
          <p:cNvPicPr>
            <a:picLocks noChangeAspect="1"/>
          </p:cNvPicPr>
          <p:nvPr/>
        </p:nvPicPr>
        <p:blipFill rotWithShape="1">
          <a:blip r:embed="rId5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4547971" y="2700405"/>
            <a:ext cx="2015585" cy="1420385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Рисунок 6"/>
          <p:cNvPicPr>
            <a:picLocks noChangeAspect="1"/>
          </p:cNvPicPr>
          <p:nvPr/>
        </p:nvPicPr>
        <p:blipFill rotWithShape="1">
          <a:blip r:embed="rId6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6732240" y="2639030"/>
            <a:ext cx="1407924" cy="1420384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Рисунок 7"/>
          <p:cNvPicPr>
            <a:picLocks noChangeAspect="1"/>
          </p:cNvPicPr>
          <p:nvPr/>
        </p:nvPicPr>
        <p:blipFill rotWithShape="1">
          <a:blip r:embed="rId7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07904" y="954335"/>
            <a:ext cx="3152079" cy="1717561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Рисунок 8"/>
          <p:cNvPicPr>
            <a:picLocks noChangeAspect="1"/>
          </p:cNvPicPr>
          <p:nvPr/>
        </p:nvPicPr>
        <p:blipFill rotWithShape="1">
          <a:blip r:embed="rId8" cstate="screen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>
            <a:off x="3779912" y="4206278"/>
            <a:ext cx="3263673" cy="1741852"/>
          </a:xfrm>
          <a:prstGeom prst="rect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2897579118"/>
      </p:ext>
    </p:extLst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Кутюр">
  <a:themeElements>
    <a:clrScheme name="Метро">
      <a:dk1>
        <a:sysClr val="windowText" lastClr="000000"/>
      </a:dk1>
      <a:lt1>
        <a:sysClr val="window" lastClr="FFFFFF"/>
      </a:lt1>
      <a:dk2>
        <a:srgbClr val="4E5B6F"/>
      </a:dk2>
      <a:lt2>
        <a:srgbClr val="D6ECFF"/>
      </a:lt2>
      <a:accent1>
        <a:srgbClr val="7FD13B"/>
      </a:accent1>
      <a:accent2>
        <a:srgbClr val="EA157A"/>
      </a:accent2>
      <a:accent3>
        <a:srgbClr val="FEB80A"/>
      </a:accent3>
      <a:accent4>
        <a:srgbClr val="00ADDC"/>
      </a:accent4>
      <a:accent5>
        <a:srgbClr val="738AC8"/>
      </a:accent5>
      <a:accent6>
        <a:srgbClr val="1AB39F"/>
      </a:accent6>
      <a:hlink>
        <a:srgbClr val="EB8803"/>
      </a:hlink>
      <a:folHlink>
        <a:srgbClr val="5F7791"/>
      </a:folHlink>
    </a:clrScheme>
    <a:fontScheme name="Смокинг">
      <a:maj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Garamond"/>
        <a:ea typeface=""/>
        <a:cs typeface=""/>
        <a:font script="Grek" typeface="Constantia"/>
        <a:font script="Cyrl" typeface="Constantia"/>
        <a:font script="Jpan" typeface="ＭＳ Ｐ明朝"/>
        <a:font script="Hang" typeface="궁서"/>
        <a:font script="Hans" typeface="仿宋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inorFont>
    </a:fontScheme>
    <a:fmtScheme name="Яркая">
      <a:fillStyleLst>
        <a:solidFill>
          <a:schemeClr val="phClr"/>
        </a:solidFill>
        <a:gradFill rotWithShape="1">
          <a:gsLst>
            <a:gs pos="0">
              <a:schemeClr val="phClr">
                <a:tint val="10000"/>
                <a:satMod val="300000"/>
              </a:schemeClr>
            </a:gs>
            <a:gs pos="34000">
              <a:schemeClr val="phClr">
                <a:tint val="13500"/>
                <a:satMod val="250000"/>
              </a:schemeClr>
            </a:gs>
            <a:gs pos="100000">
              <a:schemeClr val="phClr">
                <a:tint val="60000"/>
                <a:satMod val="200000"/>
              </a:schemeClr>
            </a:gs>
          </a:gsLst>
          <a:path path="circle">
            <a:fillToRect l="50000" t="155000" r="50000" b="-55000"/>
          </a:path>
        </a:gradFill>
        <a:gradFill rotWithShape="1">
          <a:gsLst>
            <a:gs pos="0">
              <a:schemeClr val="phClr">
                <a:tint val="60000"/>
                <a:satMod val="160000"/>
              </a:schemeClr>
            </a:gs>
            <a:gs pos="46000">
              <a:schemeClr val="phClr">
                <a:tint val="86000"/>
                <a:satMod val="160000"/>
              </a:schemeClr>
            </a:gs>
            <a:gs pos="100000">
              <a:schemeClr val="phClr">
                <a:shade val="40000"/>
                <a:satMod val="160000"/>
              </a:schemeClr>
            </a:gs>
          </a:gsLst>
          <a:path path="circle">
            <a:fillToRect l="50000" t="155000" r="50000" b="-55000"/>
          </a:path>
        </a:gradFill>
      </a:fillStyleLst>
      <a:lnStyleLst>
        <a:ln w="9525" cap="flat" cmpd="sng" algn="ctr">
          <a:solidFill>
            <a:schemeClr val="phClr">
              <a:satMod val="120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3500" dist="25400" dir="147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50800" dist="38100" dir="14700000" algn="t" rotWithShape="0">
              <a:srgbClr val="000000">
                <a:alpha val="6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3600000"/>
            </a:lightRig>
          </a:scene3d>
          <a:sp3d prstMaterial="plastic">
            <a:bevelT w="127000" h="38200" prst="relaxedInset"/>
            <a:contourClr>
              <a:schemeClr val="phClr"/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70000"/>
              </a:schemeClr>
            </a:gs>
            <a:gs pos="100000">
              <a:schemeClr val="phClr">
                <a:shade val="80000"/>
              </a:schemeClr>
            </a:gs>
          </a:gsLst>
          <a:path path="circle">
            <a:fillToRect l="50000" t="100000" r="100000" b="100000"/>
          </a:path>
        </a:gradFill>
        <a:blipFill rotWithShape="1">
          <a:blip xmlns:r="http://schemas.openxmlformats.org/officeDocument/2006/relationships" r:embed="rId1">
            <a:duotone>
              <a:schemeClr val="phClr">
                <a:shade val="30000"/>
                <a:satMod val="200000"/>
              </a:schemeClr>
              <a:schemeClr val="phClr">
                <a:tint val="20000"/>
              </a:schemeClr>
            </a:duotone>
          </a:blip>
          <a:stretch/>
        </a:blip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175</TotalTime>
  <Words>601</Words>
  <Application>Microsoft Office PowerPoint</Application>
  <PresentationFormat>Экран (4:3)</PresentationFormat>
  <Paragraphs>46</Paragraphs>
  <Slides>7</Slides>
  <Notes>1</Notes>
  <HiddenSlides>0</HiddenSlides>
  <MMClips>0</MMClips>
  <ScaleCrop>false</ScaleCrop>
  <HeadingPairs>
    <vt:vector size="6" baseType="variant">
      <vt:variant>
        <vt:lpstr>Использованные шрифты</vt:lpstr>
      </vt:variant>
      <vt:variant>
        <vt:i4>6</vt:i4>
      </vt:variant>
      <vt:variant>
        <vt:lpstr>Тема</vt:lpstr>
      </vt:variant>
      <vt:variant>
        <vt:i4>1</vt:i4>
      </vt:variant>
      <vt:variant>
        <vt:lpstr>Заголовки слайдов</vt:lpstr>
      </vt:variant>
      <vt:variant>
        <vt:i4>7</vt:i4>
      </vt:variant>
    </vt:vector>
  </HeadingPairs>
  <TitlesOfParts>
    <vt:vector size="14" baseType="lpstr">
      <vt:lpstr>Arial</vt:lpstr>
      <vt:lpstr>Calibri</vt:lpstr>
      <vt:lpstr>Constantia</vt:lpstr>
      <vt:lpstr>Garamond</vt:lpstr>
      <vt:lpstr>Times New Roman</vt:lpstr>
      <vt:lpstr>Wingdings</vt:lpstr>
      <vt:lpstr>Кутюр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Человек</dc:creator>
  <cp:lastModifiedBy>79119</cp:lastModifiedBy>
  <cp:revision>22</cp:revision>
  <dcterms:created xsi:type="dcterms:W3CDTF">2016-02-17T13:21:47Z</dcterms:created>
  <dcterms:modified xsi:type="dcterms:W3CDTF">2021-05-19T14:35:43Z</dcterms:modified>
</cp:coreProperties>
</file>