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59"/>
  </p:notesMasterIdLst>
  <p:sldIdLst>
    <p:sldId id="290" r:id="rId2"/>
    <p:sldId id="370" r:id="rId3"/>
    <p:sldId id="337" r:id="rId4"/>
    <p:sldId id="360" r:id="rId5"/>
    <p:sldId id="355" r:id="rId6"/>
    <p:sldId id="324" r:id="rId7"/>
    <p:sldId id="327" r:id="rId8"/>
    <p:sldId id="328" r:id="rId9"/>
    <p:sldId id="319" r:id="rId10"/>
    <p:sldId id="265" r:id="rId11"/>
    <p:sldId id="300" r:id="rId12"/>
    <p:sldId id="301" r:id="rId13"/>
    <p:sldId id="302" r:id="rId14"/>
    <p:sldId id="303" r:id="rId15"/>
    <p:sldId id="304" r:id="rId16"/>
    <p:sldId id="263" r:id="rId17"/>
    <p:sldId id="358" r:id="rId18"/>
    <p:sldId id="307" r:id="rId19"/>
    <p:sldId id="308" r:id="rId20"/>
    <p:sldId id="309" r:id="rId21"/>
    <p:sldId id="310" r:id="rId22"/>
    <p:sldId id="264" r:id="rId23"/>
    <p:sldId id="293" r:id="rId24"/>
    <p:sldId id="313" r:id="rId25"/>
    <p:sldId id="314" r:id="rId26"/>
    <p:sldId id="315" r:id="rId27"/>
    <p:sldId id="316" r:id="rId28"/>
    <p:sldId id="359" r:id="rId29"/>
    <p:sldId id="339" r:id="rId30"/>
    <p:sldId id="340" r:id="rId31"/>
    <p:sldId id="341" r:id="rId32"/>
    <p:sldId id="342" r:id="rId33"/>
    <p:sldId id="344" r:id="rId34"/>
    <p:sldId id="343" r:id="rId35"/>
    <p:sldId id="345" r:id="rId36"/>
    <p:sldId id="346" r:id="rId37"/>
    <p:sldId id="335" r:id="rId38"/>
    <p:sldId id="332" r:id="rId39"/>
    <p:sldId id="330" r:id="rId40"/>
    <p:sldId id="333" r:id="rId41"/>
    <p:sldId id="357" r:id="rId42"/>
    <p:sldId id="336" r:id="rId43"/>
    <p:sldId id="338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  <p:sldId id="361" r:id="rId53"/>
    <p:sldId id="362" r:id="rId54"/>
    <p:sldId id="366" r:id="rId55"/>
    <p:sldId id="363" r:id="rId56"/>
    <p:sldId id="368" r:id="rId57"/>
    <p:sldId id="371" r:id="rId5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A9652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23514" autoAdjust="0"/>
    <p:restoredTop sz="94660"/>
  </p:normalViewPr>
  <p:slideViewPr>
    <p:cSldViewPr>
      <p:cViewPr>
        <p:scale>
          <a:sx n="100" d="100"/>
          <a:sy n="100" d="100"/>
        </p:scale>
        <p:origin x="-282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3509FB-81A1-49CE-A636-9EE817F708DC}" type="datetimeFigureOut">
              <a:rPr lang="ru-RU"/>
              <a:pPr>
                <a:defRPr/>
              </a:pPr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DC6ABC5E-99C0-4763-B565-4F4A76442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469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02350F0-E5FB-4269-A254-9BE410F3E58D}" type="datetimeFigureOut">
              <a:rPr lang="en-US" smtClean="0"/>
              <a:pPr>
                <a:defRPr/>
              </a:pPr>
              <a:t>5/24/2021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16D59E8-77B4-4C6C-85A0-86577D790E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mezhdu-strok.ru/page/gramotnost-chtenija" TargetMode="External"/><Relationship Id="rId2" Type="http://schemas.openxmlformats.org/officeDocument/2006/relationships/hyperlink" Target="http://mezhdu-strok.ru/page/sostavlenie-voprosnogo-plana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 noChangeArrowheads="1"/>
          </p:cNvSpPr>
          <p:nvPr>
            <p:ph type="ctrTitle"/>
          </p:nvPr>
        </p:nvSpPr>
        <p:spPr>
          <a:xfrm>
            <a:off x="76200" y="1600200"/>
            <a:ext cx="8991600" cy="24384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45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СЕМИНАР</a:t>
            </a:r>
            <a:br>
              <a:rPr lang="ru-RU" sz="45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5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«Технология смыслового чтения»</a:t>
            </a: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4600" y="4495800"/>
            <a:ext cx="6400800" cy="609600"/>
          </a:xfrm>
        </p:spPr>
        <p:txBody>
          <a:bodyPr rtlCol="0">
            <a:normAutofit/>
          </a:bodyPr>
          <a:lstStyle/>
          <a:p>
            <a:pPr algn="r" eaLnBrk="1" fontAlgn="auto" hangingPunct="1">
              <a:spcBef>
                <a:spcPct val="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16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Леошко М Д учитель русского языка и литературы</a:t>
            </a:r>
            <a:endParaRPr lang="ru-RU" sz="16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24400" y="6477000"/>
            <a:ext cx="54373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2020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2819400" y="381000"/>
            <a:ext cx="6629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5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Приемы предтекстовой деятельности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«Мозговой штурм»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«Глоссарий»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«Ориентиры предвосхищения»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«Предваряющие вопросы»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«Рассечения вопросов».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3810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«Мозговой штурм»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752600"/>
            <a:ext cx="8001000" cy="4525963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ru-RU" sz="2500" i="1" u="sng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 Алгоритм реализации приема:</a:t>
            </a:r>
          </a:p>
          <a:p>
            <a:pPr algn="just">
              <a:defRPr/>
            </a:pPr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Какие ассоциации возникают у вас по поводу заявленной темы?</a:t>
            </a:r>
          </a:p>
          <a:p>
            <a:pPr algn="just">
              <a:defRPr/>
            </a:pPr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Ассоциации записываются на доске.</a:t>
            </a:r>
          </a:p>
          <a:p>
            <a:pPr algn="just">
              <a:defRPr/>
            </a:pPr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Педагог может добавить различную информацию.</a:t>
            </a:r>
          </a:p>
          <a:p>
            <a:pPr algn="just">
              <a:defRPr/>
            </a:pPr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Чтение текста. Сравнение информации с той, что узнали из текста.</a:t>
            </a:r>
          </a:p>
          <a:p>
            <a:pPr algn="just">
              <a:buFont typeface="Arial" charset="0"/>
              <a:buNone/>
              <a:defRPr/>
            </a:pPr>
            <a:endParaRPr lang="ru-RU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«Глоссарий»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3555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828800"/>
            <a:ext cx="8229600" cy="452596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500" i="1" u="sng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Алгоритм реализации приема:</a:t>
            </a:r>
            <a:endParaRPr lang="ru-RU" sz="2500" u="sng" smtClean="0">
              <a:solidFill>
                <a:srgbClr val="A96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Педагог говорит название текста, дает список слов и предлагает отметить те, которые могут быть связаны с текстом.</a:t>
            </a:r>
          </a:p>
          <a:p>
            <a:pPr algn="just"/>
            <a:r>
              <a:rPr lang="ru-RU" sz="250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Закончив чтения текста, возвращаются к данным словам (это будет уже послетекстовая стратегия) смотрят на значение и употребление слов, используемых в тексте.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5200" y="533400"/>
            <a:ext cx="56388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«Ориентиры предвосхищения»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500" i="1" u="sng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Алгоритм реализации приема:</a:t>
            </a:r>
            <a:endParaRPr lang="ru-RU" sz="2500" u="sng" dirty="0" smtClean="0">
              <a:solidFill>
                <a:srgbClr val="A96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Предлагаются учащимся суждения. Они должны отметить те, с которыми согласны.</a:t>
            </a: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После чтения они отмечают их еще раз. Если ответ изменился, то учащиеся объясняют, почему это произошло (</a:t>
            </a:r>
            <a:r>
              <a:rPr lang="ru-RU" sz="2500" dirty="0" err="1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послетекстовая</a:t>
            </a:r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 стратегия)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05200" y="762000"/>
            <a:ext cx="56388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«Предваряющие вопросы»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3320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2500" i="1" u="sng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Алгоритм реализации приема:</a:t>
            </a:r>
            <a:endParaRPr lang="ru-RU" sz="2500" u="sng" smtClean="0">
              <a:solidFill>
                <a:srgbClr val="A9652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50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Просмотрите текст быстро. (Просмотровое чтение.)</a:t>
            </a:r>
          </a:p>
          <a:p>
            <a:r>
              <a:rPr lang="ru-RU" sz="250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Ответьте на вопрос, заданный в названии текста.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3810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«Рассечения вопроса»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662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79638"/>
            <a:ext cx="8229600" cy="452596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500" i="1" u="sng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Алгоритм реализации приема:</a:t>
            </a:r>
            <a:endParaRPr lang="ru-RU" sz="2500" u="sng" smtClean="0">
              <a:solidFill>
                <a:srgbClr val="A96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Предлагается прочитать заглавие текста и разделить его на смысловые группы. О чем, как вы думаете, пойдет речь в тексте?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457200"/>
            <a:ext cx="6553200" cy="1143000"/>
          </a:xfrm>
        </p:spPr>
        <p:txBody>
          <a:bodyPr rtlCol="0">
            <a:noAutofit/>
          </a:bodyPr>
          <a:lstStyle/>
          <a:p>
            <a:pPr marL="0" lvl="8" eaLnBrk="1" fontAlgn="auto" hangingPunct="1"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0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текстом во время чтения </a:t>
            </a:r>
            <a:r>
              <a:rPr lang="ru-RU" sz="4000" b="1" i="1" u="sng" dirty="0">
                <a:solidFill>
                  <a:srgbClr val="C00000"/>
                </a:solidFill>
                <a:latin typeface="Bookman Old Style" pitchFamily="18" charset="0"/>
              </a:rPr>
              <a:t/>
            </a:r>
            <a:br>
              <a:rPr lang="ru-RU" sz="4000" b="1" i="1" u="sng" dirty="0">
                <a:solidFill>
                  <a:srgbClr val="C00000"/>
                </a:solidFill>
                <a:latin typeface="Bookman Old Style" pitchFamily="18" charset="0"/>
              </a:rPr>
            </a:br>
            <a:endParaRPr lang="ru-RU" sz="4000" u="sng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1828800"/>
            <a:ext cx="8001000" cy="27860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i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 текста и создание его читательской интерпретации (истолкования, оценки).</a:t>
            </a:r>
            <a:b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500" b="1" i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задача педагога</a:t>
            </a:r>
            <a: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обеспечить полноценное восприятие текста всеми доступными средствами.</a:t>
            </a:r>
            <a:br>
              <a:rPr lang="ru-RU" sz="25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500" b="1" i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990600"/>
            <a:ext cx="480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Приёмы текстовой деятельности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14400" y="2438400"/>
            <a:ext cx="7467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«Чтение вслух»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«Чтение про себя с вопросами»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«Чтение с остановками»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«Чтение про себя с пометками»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3810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«Чтение вслух»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570038"/>
            <a:ext cx="8229600" cy="452596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500" i="1" u="sng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Алгоритм реализации приема:</a:t>
            </a:r>
            <a:endParaRPr lang="ru-RU" sz="2500" u="sng" dirty="0" smtClean="0">
              <a:solidFill>
                <a:srgbClr val="A96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Чтение текста по абзацам. Задача — читать с пониманием, задача слушающих — задавать чтецу вопросы, чтобы проверить, понимает ли он читаемый текст.</a:t>
            </a: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Слушающие задают вопросы по содержанию текста, читающий отвечает. Если его ответ не верен или не точен, слушающие его поправляют.</a:t>
            </a:r>
          </a:p>
          <a:p>
            <a:pPr>
              <a:buFont typeface="Arial" charset="0"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0" y="609600"/>
            <a:ext cx="4953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«Чтение про себя с вопросами»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874838"/>
            <a:ext cx="8229600" cy="4525962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500" i="1" u="sng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Алгоритм реализации приема:</a:t>
            </a:r>
            <a:endParaRPr lang="ru-RU" sz="2500" u="sng" dirty="0" smtClean="0">
              <a:solidFill>
                <a:srgbClr val="A96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Чтение первого  абзаца. Задаются вопросы.</a:t>
            </a: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Чтение про себя второго абзаца. Работайте в парах. Один задаёт вопросы, другой — отвечает.</a:t>
            </a: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Чтение третьего абзаца. Меняются ролями. Задают вопросы и отвечают.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8229600" cy="198120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8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pic>
        <p:nvPicPr>
          <p:cNvPr id="3" name="Picture 2" descr="D:\Мастерова З.П\для клипа\P1100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47800"/>
            <a:ext cx="6454080" cy="42519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52578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«Чтение с остановками»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1747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2133601"/>
            <a:ext cx="8229600" cy="2514600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500" i="1" u="sng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Алгоритм реализации приема:</a:t>
            </a:r>
            <a:endParaRPr lang="ru-RU" sz="2500" u="sng" dirty="0" smtClean="0">
              <a:solidFill>
                <a:srgbClr val="A96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Чтение текста с остановками, во время которых задаются вопросы. Одни из них направлены на проверку понимания, другие — на прогноз содержания последующего отрывка.</a:t>
            </a:r>
          </a:p>
          <a:p>
            <a:pPr>
              <a:buFont typeface="Arial" charset="0"/>
              <a:buNone/>
            </a:pPr>
            <a:endParaRPr lang="ru-RU" i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62400" y="762000"/>
            <a:ext cx="4800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«Чтение про себя с пометками»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2408238"/>
            <a:ext cx="8229600" cy="1325562"/>
          </a:xfrm>
        </p:spPr>
        <p:txBody>
          <a:bodyPr/>
          <a:lstStyle/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Данный приём чаще всего используется для работы со сложными научными текстами. Учащиеся при чтение делают пометки: понял, не понял, надо обсудить.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1400" y="381000"/>
            <a:ext cx="53340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текстом после чтения</a:t>
            </a:r>
            <a:endParaRPr lang="ru-RU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1143000"/>
            <a:ext cx="7924800" cy="4432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atin typeface="+mn-lt"/>
              </a:rPr>
              <a:t/>
            </a:r>
            <a:br>
              <a:rPr lang="ru-RU" dirty="0">
                <a:latin typeface="+mn-lt"/>
              </a:rPr>
            </a:br>
            <a:endParaRPr lang="ru-RU" sz="2400" b="1" i="1" dirty="0">
              <a:solidFill>
                <a:srgbClr val="002060"/>
              </a:solidFill>
              <a:latin typeface="Bookman Old Style" pitchFamily="18" charset="0"/>
            </a:endParaRP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2400" b="1" i="1" dirty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корректировка читательской интерпретации в соответствии с авторским замыслом.</a:t>
            </a:r>
            <a:b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Главная задача педагога: </a:t>
            </a:r>
            <a:r>
              <a:rPr lang="ru-RU" sz="24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обеспечить углубление восприятия и понимания текста.</a:t>
            </a:r>
          </a:p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381000"/>
            <a:ext cx="6019800" cy="11430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Приемы </a:t>
            </a:r>
            <a:r>
              <a:rPr lang="ru-RU" b="1" i="1" u="sng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послетекстовой</a:t>
            </a:r>
            <a:r>
              <a:rPr lang="ru-RU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деятельности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8229600" cy="45259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«Отношения между вопросом и ответом»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«Тайм-аут»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«Проверочный лист»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«Вопросы после текста»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1400" y="990600"/>
            <a:ext cx="4800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«Отношения между вопросом и ответом»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584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2332038"/>
            <a:ext cx="8229600" cy="4525962"/>
          </a:xfrm>
        </p:spPr>
        <p:txBody>
          <a:bodyPr/>
          <a:lstStyle/>
          <a:p>
            <a:pPr algn="just"/>
            <a:r>
              <a:rPr lang="ru-RU" sz="250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Один из самых эффективных послетекстовых приемов. От остальных она отличается тем, что обучает процессу осмысления текста, а не контролирует результат (понял – не понял), показывает необходимость поиска места нахождения ответа.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1905000" y="-228600"/>
            <a:ext cx="8229600" cy="1143000"/>
          </a:xfrm>
        </p:spPr>
        <p:txBody>
          <a:bodyPr/>
          <a:lstStyle/>
          <a:p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Где ответ?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66800" y="533400"/>
            <a:ext cx="8534400" cy="4800600"/>
          </a:xfrm>
        </p:spPr>
        <p:txBody>
          <a:bodyPr>
            <a:normAutofit fontScale="32500" lnSpcReduction="20000"/>
          </a:bodyPr>
          <a:lstStyle/>
          <a:p>
            <a:pPr>
              <a:buFont typeface="Arial" charset="0"/>
              <a:buNone/>
              <a:defRPr/>
            </a:pPr>
            <a:r>
              <a:rPr lang="ru-RU" b="1" i="1" dirty="0" smtClean="0"/>
              <a:t> </a:t>
            </a:r>
            <a:endParaRPr lang="ru-RU" sz="7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В тексте                 В голове </a:t>
            </a: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читателя</a:t>
            </a: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в одном      в разных     автор и я       только я</a:t>
            </a: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75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предло</a:t>
            </a: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   частях</a:t>
            </a: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75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жении</a:t>
            </a: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текста</a:t>
            </a: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текста</a:t>
            </a: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найди          соедини         </a:t>
            </a:r>
            <a:r>
              <a:rPr lang="ru-RU" sz="75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соедини</a:t>
            </a: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найди</a:t>
            </a: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точный       вместе,        вместе,        ответ</a:t>
            </a: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ответ        составь        </a:t>
            </a:r>
            <a:r>
              <a:rPr lang="ru-RU" sz="75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составь</a:t>
            </a: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в своей</a:t>
            </a:r>
            <a:r>
              <a:rPr lang="ru-RU" sz="75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Font typeface="Arial" charset="0"/>
              <a:buNone/>
              <a:defRPr/>
            </a:pPr>
            <a:r>
              <a:rPr lang="ru-RU" sz="75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ответ          </a:t>
            </a:r>
            <a:r>
              <a:rPr lang="ru-RU" sz="7500" b="1" i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r>
              <a:rPr lang="ru-RU" sz="75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голове</a:t>
            </a:r>
            <a:endParaRPr lang="ru-RU" sz="75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3352800" y="1143000"/>
            <a:ext cx="838200" cy="609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5715000" y="609600"/>
            <a:ext cx="3048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477000" y="609600"/>
            <a:ext cx="304800" cy="4572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648200" y="1143000"/>
            <a:ext cx="30480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7696200" y="1371600"/>
            <a:ext cx="304800" cy="533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6096000" y="1447800"/>
            <a:ext cx="76200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971800" y="32766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4495800" y="2971800"/>
            <a:ext cx="0" cy="685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6324600" y="2209800"/>
            <a:ext cx="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7924800" y="2209800"/>
            <a:ext cx="0" cy="1371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609600"/>
            <a:ext cx="8229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«Тайм-аут»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7891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981200"/>
            <a:ext cx="8229600" cy="4525963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sz="2500" i="1" u="sng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Алгоритм реализации приема:</a:t>
            </a:r>
            <a:endParaRPr lang="ru-RU" sz="2500" u="sng" dirty="0" smtClean="0">
              <a:solidFill>
                <a:srgbClr val="A96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Чтение первой части текста. Работа в парах.</a:t>
            </a:r>
          </a:p>
          <a:p>
            <a:pPr algn="just"/>
            <a:r>
              <a:rPr lang="ru-RU" sz="25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Задают друг другу вопросы уточняющего характера. Отвечают на них. Если нет уверенности в правильности ответа, выносятся вопросы на обсуждение всей группы после завершения работы с текстом</a:t>
            </a:r>
            <a:r>
              <a:rPr lang="ru-RU" dirty="0" smtClean="0">
                <a:solidFill>
                  <a:srgbClr val="A9652F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0" y="533400"/>
            <a:ext cx="67056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«Проверочный лист»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8915" name="Содержимое 2"/>
          <p:cNvSpPr>
            <a:spLocks noGrp="1"/>
          </p:cNvSpPr>
          <p:nvPr>
            <p:ph sz="quarter" idx="1"/>
          </p:nvPr>
        </p:nvSpPr>
        <p:spPr>
          <a:xfrm>
            <a:off x="762000" y="1646238"/>
            <a:ext cx="8077200" cy="4525962"/>
          </a:xfrm>
        </p:spPr>
        <p:txBody>
          <a:bodyPr/>
          <a:lstStyle/>
          <a:p>
            <a:pPr algn="just">
              <a:lnSpc>
                <a:spcPct val="120000"/>
              </a:lnSpc>
              <a:buFont typeface="Arial" charset="0"/>
              <a:buNone/>
            </a:pPr>
            <a:r>
              <a:rPr lang="ru-RU" sz="2000" i="1" u="sng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Алгоритм реализации приема: (</a:t>
            </a:r>
            <a:r>
              <a:rPr lang="ru-RU" sz="20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Проверочный лист «Краткий пересказ»)</a:t>
            </a:r>
          </a:p>
          <a:p>
            <a:pPr algn="just">
              <a:lnSpc>
                <a:spcPct val="120000"/>
              </a:lnSpc>
            </a:pPr>
            <a:r>
              <a:rPr lang="ru-RU" sz="20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Названа основная мысль текста.</a:t>
            </a:r>
          </a:p>
          <a:p>
            <a:pPr algn="just">
              <a:lnSpc>
                <a:spcPct val="120000"/>
              </a:lnSpc>
            </a:pPr>
            <a:r>
              <a:rPr lang="ru-RU" sz="20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Названы главные мысли текста и основные детали.</a:t>
            </a:r>
          </a:p>
          <a:p>
            <a:pPr algn="just">
              <a:lnSpc>
                <a:spcPct val="120000"/>
              </a:lnSpc>
            </a:pPr>
            <a:r>
              <a:rPr lang="ru-RU" sz="20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Присутствует логико-смысловая структура текста. </a:t>
            </a:r>
          </a:p>
          <a:p>
            <a:pPr algn="just">
              <a:lnSpc>
                <a:spcPct val="120000"/>
              </a:lnSpc>
            </a:pPr>
            <a:r>
              <a:rPr lang="ru-RU" sz="20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Имеются необходимые средства связи, объединяющие главные мысли текста.</a:t>
            </a:r>
          </a:p>
          <a:p>
            <a:pPr algn="just">
              <a:lnSpc>
                <a:spcPct val="120000"/>
              </a:lnSpc>
            </a:pPr>
            <a:r>
              <a:rPr lang="ru-RU" sz="2000" dirty="0" smtClean="0">
                <a:solidFill>
                  <a:srgbClr val="A9652F"/>
                </a:solidFill>
                <a:latin typeface="Times New Roman" pitchFamily="18" charset="0"/>
                <a:cs typeface="Times New Roman" pitchFamily="18" charset="0"/>
              </a:rPr>
              <a:t>Содержание изложено собственными словами (языковыми средствами) при сохранении лексических единиц авторского текста.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71800" y="457201"/>
            <a:ext cx="6019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«Вопросы после текста»</a:t>
            </a:r>
          </a:p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(«Таксономия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Б.Блума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2057400"/>
            <a:ext cx="822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Классификация вопросов, известная под названием «Таксономия вопросов», предполагает баланс между группами вопросов к:</a:t>
            </a:r>
          </a:p>
          <a:p>
            <a:pPr algn="just"/>
            <a:endParaRPr lang="ru-RU" sz="20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фактической информации текста, изложенной вербально;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подтекстовой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информации, скрытой между строк, в подтексте;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концептуальной информации, часто находящейся за пределами текста;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оценочные, рефлексивные вопросы, связанные с критическим анализом текста.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525"/>
            <a:ext cx="8229600" cy="904875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«Ромашка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458200" cy="32766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из основных приёмов осмысления информации является </a:t>
            </a:r>
            <a:r>
              <a:rPr lang="ru-RU" sz="20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постановка вопросов к тексту и поиск ответов на них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Учащиеся с удовольствием изготавливают ромашку, на каждом из шести лепестков которой записываются вопросы разных типов. Работа может быть индивидуальной, парной или групповой. </a:t>
            </a:r>
          </a:p>
          <a:p>
            <a:pPr algn="just">
              <a:buNone/>
            </a:pPr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 помощью 6 вопросов выйти на понимание содержащейся в тексте информации, на осмысление авторской позиции (в художественных и публицистических текстах).</a:t>
            </a:r>
          </a:p>
          <a:p>
            <a:pPr algn="just"/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отработке приёма необходимо указывать учащимся на качество вопросов, отсеивая неинформативные, случайные.</a:t>
            </a:r>
          </a:p>
          <a:p>
            <a:pPr marL="0" indent="0">
              <a:buNone/>
            </a:pP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307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71800" y="2209800"/>
            <a:ext cx="2667000" cy="1066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Навык чтения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438400" y="3276600"/>
            <a:ext cx="5334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1143000" y="3962400"/>
            <a:ext cx="2286000" cy="8382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Техническая сторона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638800" y="3276600"/>
            <a:ext cx="6096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бъект 12"/>
          <p:cNvSpPr>
            <a:spLocks noGrp="1"/>
          </p:cNvSpPr>
          <p:nvPr>
            <p:ph sz="quarter" idx="1"/>
          </p:nvPr>
        </p:nvSpPr>
        <p:spPr>
          <a:xfrm>
            <a:off x="1600200" y="685800"/>
            <a:ext cx="6934200" cy="44958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57800" y="3971925"/>
            <a:ext cx="2286000" cy="838200"/>
          </a:xfrm>
          <a:prstGeom prst="round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Смысловая сторона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32172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8200" y="152400"/>
            <a:ext cx="4267200" cy="9144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«Ромашка               </a:t>
            </a:r>
            <a:r>
              <a:rPr lang="ru-RU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707904" y="2996952"/>
            <a:ext cx="1440160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3851920" y="692696"/>
            <a:ext cx="1008112" cy="22322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Оценочные вопросы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 rot="19777907">
            <a:off x="5075645" y="2144876"/>
            <a:ext cx="2297802" cy="10677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Творческие вопросы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 rot="1039305">
            <a:off x="5013020" y="3800999"/>
            <a:ext cx="2643022" cy="9465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Объясняющие вопросы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933715" y="4079552"/>
            <a:ext cx="1133131" cy="23017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Практические вопросы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 rot="19996781">
            <a:off x="1344094" y="3924768"/>
            <a:ext cx="2431582" cy="953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Простые вопросы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 rot="1530499">
            <a:off x="1022406" y="2105410"/>
            <a:ext cx="2664122" cy="93802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Уточняющие вопросы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332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Классификация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вопросов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Б.Блума</a:t>
            </a:r>
            <a:r>
              <a:rPr lang="ru-RU" sz="40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«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Простые вопросы»</a:t>
            </a: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Проверяют знание текста. Ответом на них должно быть краткое и точное воспроизведение содержащейся в тексте информации. </a:t>
            </a:r>
          </a:p>
          <a:p>
            <a:pPr>
              <a:buNone/>
            </a:pP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Как звали главного героя? </a:t>
            </a:r>
          </a:p>
          <a:p>
            <a:pPr>
              <a:buNone/>
            </a:pPr>
            <a:r>
              <a:rPr lang="ru-RU" sz="28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Куда впадает Волга?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732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Уточняющие вопросы»</a:t>
            </a: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Выводят на уровень понимания текста. Это провокационные вопросы, требующие ответов "да" - "нет" и проверяющие подлинность текстовой информации. 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Правда ли, что... Если я правильно понял, то...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Такие вопросы вносят ощутимый вклад в формирование навыка ведения дискуссии. Важно научить задавать их без негативной окраски.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0896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«Оценочные вопросы» 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Направлены на выяснение критериев оценки явлений, событий, фактов. </a:t>
            </a:r>
          </a:p>
          <a:p>
            <a:pPr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Как вы относитесь к ... ? </a:t>
            </a:r>
          </a:p>
          <a:p>
            <a:pPr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Что лучше? </a:t>
            </a:r>
          </a:p>
          <a:p>
            <a:pPr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Правильно ли поступил ...?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4604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Творческие вопросы»</a:t>
            </a:r>
            <a:endParaRPr lang="ru-RU" sz="32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Подразумевают синтез полученной информации. В них всегда есть частица БЫ или будущее время, а формулировка содержит элемент прогноза, фантазии или предположения. </a:t>
            </a: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бы произошло, если... Что бы изменилось, если бы у человека было 4 руки? Как, вы думаете, сложилась бы судьба героя, если бы он остался жив?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15762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3276600"/>
          </a:xfrm>
        </p:spPr>
        <p:txBody>
          <a:bodyPr/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«Объясняющие </a:t>
            </a: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(интерпретационные)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вопросы»</a:t>
            </a:r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Используются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анализа текстовой информации. Начинаются со слова 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"Почему"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Направлены на выявление причинно-следственных связей. Важно, чтобы ответа на такой вопрос не содержалось в тексте в готовом виде, иначе он перейдёт в разряд простых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114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«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Практические вопросы»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Нацелен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применение, на поиск взаимосвязи меду теорией и практикой.</a:t>
            </a:r>
          </a:p>
          <a:p>
            <a:pPr>
              <a:buNone/>
            </a:pPr>
            <a:r>
              <a:rPr lang="ru-RU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Как бы я поступил на месте героя?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85143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152400"/>
            <a:ext cx="6248400" cy="1066800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«Чтение с пометками»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95400" y="1524000"/>
            <a:ext cx="7391400" cy="35814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читать вдумчиво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  оценивать    информацию,  формулировать мысли автора своими словами.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дает ученикам задание написать на полях значками информацию по следующему алгоритму: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Знакомая информация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Новая информация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Я думал (думала) иначе</a:t>
            </a: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Это меня заинтересовало (удивило), хочу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узнать </a:t>
            </a:r>
            <a:r>
              <a:rPr lang="ru-RU" sz="20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больше.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64299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«Задай вопрос»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229600" cy="4906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 изучением учебного текста ребятам ставится задача составить к нему список вопросов. Ребятам не ставится задача прочесть текст, а затем задать вопросы. Это очень важно. Так или иначе, чтобы грамотно и лаконично сформулировать вопрос, ученик должен хотя бы бегло ознакомиться с текстом. Но он делает это гораздо быстрее, чем в режиме «Прочти…».</a:t>
            </a: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85666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«Читаем и спрашиваем»</a:t>
            </a:r>
            <a:endParaRPr lang="ru-RU" sz="40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 bwMode="auto">
          <a:xfrm>
            <a:off x="990600" y="1676400"/>
            <a:ext cx="7924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latinLnBrk="0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charset="0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умение самостоятельно       работать      с    печатной   информацией, формулировать вопросы, работать в парах.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1.Ученики про себя читают предложенный текст или часть текста, выбранные учителем.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2.Ученики объединяются в пары. 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3.Один из учеников формулирует вопрос, другой – отвечает на него.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4.Обсуждение вопросов и ответов в классе.</a:t>
            </a:r>
          </a:p>
          <a:p>
            <a:pPr>
              <a:buFont typeface="Wingdings" pitchFamily="2" charset="2"/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952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52800" y="381000"/>
            <a:ext cx="5486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Техническая сторона: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 чтения;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темп чтения;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правильность чтения;</a:t>
            </a:r>
          </a:p>
          <a:p>
            <a:pPr algn="just">
              <a:buFont typeface="Arial" pitchFamily="34" charset="0"/>
              <a:buChar char="•"/>
            </a:pPr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выразительность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31242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Смысловая сторона:</a:t>
            </a:r>
          </a:p>
          <a:p>
            <a:pPr algn="just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понимание содержания и смысла читаемого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-13771"/>
            <a:ext cx="6858000" cy="928171"/>
          </a:xfrm>
        </p:spPr>
        <p:txBody>
          <a:bodyPr/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«Дневник 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двойных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записей»</a:t>
            </a:r>
            <a:endParaRPr lang="ru-RU" sz="36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686800" cy="3810001"/>
          </a:xfrm>
        </p:spPr>
        <p:txBody>
          <a:bodyPr>
            <a:normAutofit lnSpcReduction="10000"/>
          </a:bodyPr>
          <a:lstStyle/>
          <a:p>
            <a:pPr algn="just">
              <a:buFont typeface="Wingdings" pitchFamily="2" charset="2"/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Цель</a:t>
            </a:r>
            <a:r>
              <a:rPr lang="ru-RU" sz="24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сформировать </a:t>
            </a: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умение задавать вопросы  во   время чтения,       критически оценивать информацию, сопоставлять прочитанное с собственным опытом.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1.Учитель дает указание учащимся разделить тетрадь на две части.</a:t>
            </a:r>
          </a:p>
          <a:p>
            <a:pPr algn="just">
              <a:buFont typeface="Wingdings" pitchFamily="2" charset="2"/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2. В процессе чтения ученики должны в левой части записать моменты, которые поразили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правой – написать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лаконичный комментарий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почему     именно   этот  момент удивил, какие ассоциации вызвал, на какие мысли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натолкнул.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8177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«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Ассоциативный куст»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71600" y="1700808"/>
            <a:ext cx="223224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маленькие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11560" y="2852936"/>
            <a:ext cx="194421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полезные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11560" y="4221088"/>
            <a:ext cx="208823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ядовитые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707904" y="1412776"/>
            <a:ext cx="1800200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большие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75856" y="2708920"/>
            <a:ext cx="2376264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растения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715000" y="1957053"/>
            <a:ext cx="2667000" cy="7057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растения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588224" y="3140968"/>
            <a:ext cx="194421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хвойные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228184" y="4221088"/>
            <a:ext cx="230425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лиственные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644008" y="5157192"/>
            <a:ext cx="259228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декоративные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339752" y="5157192"/>
            <a:ext cx="208823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редкие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023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«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Ассоциативный куст»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один из основных приёмов работы с информацией до чтения.</a:t>
            </a:r>
          </a:p>
          <a:p>
            <a:pPr>
              <a:buNone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Учитель даёт ключевое слово или заголовок текста, ученики записывают вокруг него все возможные ассоциации, обозначая стрелочками смысловые связи между понятиями.</a:t>
            </a:r>
          </a:p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позволяет актуализировать уже имеющиеся знания, активизировать познавательную активность учащихся и мотивировать их на дальнейшую работу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с </a:t>
            </a: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текстом.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61257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2200" y="228600"/>
            <a:ext cx="6324600" cy="12954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«Составление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вопросного плана»</a:t>
            </a:r>
            <a:r>
              <a:rPr lang="ru-RU" sz="3600" b="1" i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i="1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3600" b="1" i="1" u="sng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8229600" cy="2971800"/>
          </a:xfrm>
        </p:spPr>
        <p:txBody>
          <a:bodyPr/>
          <a:lstStyle/>
          <a:p>
            <a:pPr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из эффективных приёмов работы с текстом, направленный на формирование умения выделять логическую и последовательную структуру текста.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ходе работы ученик проводит смысловую группировку текста, выделяет опорные пункты, расчленяет текст на смысловые части и озаглавливает каждую часть ключевым вопросом.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4098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«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Антиципация»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38200" y="1524000"/>
            <a:ext cx="8229600" cy="350520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предвосхищение, предугадывание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содержания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Является эффективным средством отработки техники чтения: при систематических тренировках ребёнок учится по начальным буквам угадывать слово, по начальным словам - фразу, по начальным фразам - содержание текста. Это существенно ускоряет темп чтения.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из важнейших приёмов работы с текстом до чтения.</a:t>
            </a:r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9714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0" y="274638"/>
            <a:ext cx="52578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«Разновидности   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антиципации»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4800" y="1600199"/>
            <a:ext cx="8686800" cy="3733801"/>
          </a:xfrm>
        </p:spPr>
        <p:txBody>
          <a:bodyPr/>
          <a:lstStyle/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а) Прогнозирование содержания текста по названию, фамилии автора, эпиграфу.</a:t>
            </a: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б) Восстановление текста с пропущенными элементами.</a:t>
            </a: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в) 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Составление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до 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чтения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плана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текста с опорой на имеющиеся знания, читательский опыт, заголовок, жанр и стиль текста.</a:t>
            </a: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г) Угадывание хода мысли автора при чтении с остановками: </a:t>
            </a:r>
            <a:r>
              <a:rPr lang="ru-RU" sz="2400" i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вы думаете, что произойдёт дальше? Как будут развиваться события? К какому выводу придёт автор?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28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274638"/>
            <a:ext cx="6324600" cy="1143000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«Тонкие</a:t>
            </a:r>
            <a:r>
              <a:rPr lang="ru-RU" sz="4000" b="1" i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» и «толстые» вопросы (форма таблицы)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Тонкие»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    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«Толстые»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вопросы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эту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колонку                      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эту колонку записываются вопросы , требующие  подробного, развёрнутого ответа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односложного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ответа                                             ………….?                                  ………….?                     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1" hangingPunct="1">
              <a:buClr>
                <a:schemeClr val="tx2"/>
              </a:buClr>
              <a:buNone/>
            </a:pP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.…………..? </a:t>
            </a:r>
          </a:p>
          <a:p>
            <a:pPr marL="0" lvl="0" indent="0" eaLnBrk="1" hangingPunct="1">
              <a:buClr>
                <a:schemeClr val="tx2"/>
              </a:buClr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…………..?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1" hangingPunct="1">
              <a:buClr>
                <a:schemeClr val="tx2"/>
              </a:buClr>
              <a:buNone/>
            </a:pPr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7310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457200"/>
            <a:ext cx="6400800" cy="762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«Толстые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тонкие вопросы»</a:t>
            </a:r>
            <a:r>
              <a:rPr lang="ru-RU" sz="4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71601"/>
            <a:ext cx="8229600" cy="3352800"/>
          </a:xfrm>
        </p:spPr>
        <p:txBody>
          <a:bodyPr/>
          <a:lstStyle/>
          <a:p>
            <a:pPr algn="ctr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Толстые вопросы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Дайте несколько объяснений, почему...?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Вы считаете…?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чем различие…?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Предположите, что будет, если…?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Что, если…?</a:t>
            </a:r>
          </a:p>
          <a:p>
            <a:pPr>
              <a:buNone/>
            </a:pP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Толстые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требуют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неоднозначных  ответов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196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7000" y="0"/>
            <a:ext cx="6019800" cy="1219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«Толстые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тонкие вопросы»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3657599"/>
          </a:xfrm>
        </p:spPr>
        <p:txBody>
          <a:bodyPr/>
          <a:lstStyle/>
          <a:p>
            <a:pPr algn="ctr">
              <a:buNone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Тонкие вопросы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Кто…?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Что…?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Когда…?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Может…?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Будет…?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Согласны ли Вы…?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3547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848600" cy="79216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«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остановками»</a:t>
            </a:r>
            <a:endParaRPr lang="ru-RU" sz="4000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8600" y="1447800"/>
            <a:ext cx="8686800" cy="3581401"/>
          </a:xfrm>
        </p:spPr>
        <p:txBody>
          <a:bodyPr/>
          <a:lstStyle/>
          <a:p>
            <a:pPr algn="ctr">
              <a:buNone/>
            </a:pP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стадия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вызов</a:t>
            </a:r>
            <a:endParaRPr lang="ru-RU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Конструирование предполагаемого текста по опорным словам, обсуждение заглавия рассказа и прогноз его содержания и проблематики.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На данной стадии на основе лишь заглавия текста и информации об авторе дети должны предположить о чем будет текст.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9247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Oval 13"/>
          <p:cNvSpPr>
            <a:spLocks noGrp="1" noChangeArrowheads="1"/>
          </p:cNvSpPr>
          <p:nvPr>
            <p:ph sz="quarter" idx="1"/>
          </p:nvPr>
        </p:nvSpPr>
        <p:spPr bwMode="auto">
          <a:xfrm>
            <a:off x="3429000" y="3799944"/>
            <a:ext cx="2705100" cy="1717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Учебное</a:t>
            </a:r>
          </a:p>
        </p:txBody>
      </p:sp>
      <p:sp>
        <p:nvSpPr>
          <p:cNvPr id="6" name="Oval 6"/>
          <p:cNvSpPr>
            <a:spLocks noChangeArrowheads="1"/>
          </p:cNvSpPr>
          <p:nvPr/>
        </p:nvSpPr>
        <p:spPr bwMode="auto">
          <a:xfrm>
            <a:off x="2590800" y="1905000"/>
            <a:ext cx="4191000" cy="1295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</a:rPr>
              <a:t>Типы чтения</a:t>
            </a: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533400" y="3717032"/>
            <a:ext cx="2438400" cy="18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Коммуникативное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вслух и про себя</a:t>
            </a:r>
          </a:p>
        </p:txBody>
      </p:sp>
      <p:sp>
        <p:nvSpPr>
          <p:cNvPr id="9" name="Oval 14"/>
          <p:cNvSpPr>
            <a:spLocks noChangeArrowheads="1"/>
          </p:cNvSpPr>
          <p:nvPr/>
        </p:nvSpPr>
        <p:spPr bwMode="auto">
          <a:xfrm>
            <a:off x="6500800" y="3914775"/>
            <a:ext cx="2390800" cy="1410816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Самостоятельное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flipH="1">
            <a:off x="1752600" y="2819400"/>
            <a:ext cx="1295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4724400" y="3200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6172200" y="2971800"/>
            <a:ext cx="1524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127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28600" y="914399"/>
            <a:ext cx="8458200" cy="449580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-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осмысление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Чтение 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текста небольшими отрывками с обсуждением содержания каждого и прогнозом развития сюжета. Вопросы, задаваемые учителем, должны охватывать все уровни таблицы вопросов </a:t>
            </a:r>
            <a:r>
              <a:rPr lang="ru-RU" sz="24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Блума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Обязателен вопрос: «Что будет дальше и почему?»</a:t>
            </a:r>
          </a:p>
          <a:p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Здесь, познакомившись с частью текста, учащиеся уточняют свое представление о материале. Особенность приема в том, что момент уточнения своего представления (стадия осмысление) одновременно является и стадией вызова для знакомства со следующим фрагментом.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236838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стадия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рефлексия</a:t>
            </a:r>
          </a:p>
          <a:p>
            <a:pPr>
              <a:buNone/>
            </a:pP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Заключительная 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беседа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713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612576"/>
            <a:ext cx="84582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«Восстанови текст»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сформировать умения целенаправленно читать текст, сравнивать заключённую в тексте информацию.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слов каждой строчки составь предложения.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сидит рябины ветке снегирь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него у грудка яркого цвета малинового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нему к вот присоединилась стайка целая снегирей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лесу птицы эти первым появляются в снегом с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яблочки словно красные на ветке среди дерева зимы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228600" y="1483176"/>
            <a:ext cx="8686800" cy="3431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развить умение учащихся выделять ключевые понятия в прочитанном, главные идеи, синтезировать полученные знания, проявлять творческие способности.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Структура </a:t>
            </a:r>
            <a:r>
              <a:rPr kumimoji="0" lang="ru-RU" b="1" i="1" u="sng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синквейна</a:t>
            </a:r>
            <a:r>
              <a:rPr kumimoji="0" lang="ru-RU" b="1" i="1" u="sng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Существительное (тема).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прилагательных (описание).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Три глагола (действие).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Фраза из четырех слов (описание).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Существительное (перефразировка темы).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0" y="304800"/>
            <a:ext cx="571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343400" y="3276600"/>
            <a:ext cx="44196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Чтение</a:t>
            </a:r>
            <a:endParaRPr kumimoji="0" lang="ru-RU" altLang="ja-JP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Смысловое</a:t>
            </a:r>
            <a:r>
              <a:rPr kumimoji="0" lang="de-DE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осознанное</a:t>
            </a:r>
            <a:r>
              <a:rPr kumimoji="0" lang="de-DE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вдумчивое</a:t>
            </a:r>
            <a:endParaRPr kumimoji="0" lang="ru-RU" altLang="ja-JP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Развивает</a:t>
            </a:r>
            <a:r>
              <a:rPr kumimoji="0" lang="de-DE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обогащает</a:t>
            </a:r>
            <a:r>
              <a:rPr kumimoji="0" lang="de-DE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информирует</a:t>
            </a:r>
            <a:endParaRPr kumimoji="0" lang="ru-RU" altLang="ja-JP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16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Смысловое</a:t>
            </a:r>
            <a:r>
              <a:rPr kumimoji="0" lang="de-DE" altLang="ja-JP" sz="16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16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чтение</a:t>
            </a:r>
            <a:r>
              <a:rPr kumimoji="0" lang="de-DE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 - </a:t>
            </a: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неотъемлемый</a:t>
            </a:r>
            <a:r>
              <a:rPr kumimoji="0" lang="de-DE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компонент</a:t>
            </a:r>
            <a:r>
              <a:rPr kumimoji="0" lang="de-DE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читательской</a:t>
            </a:r>
            <a:r>
              <a:rPr kumimoji="0" lang="de-DE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</a:t>
            </a: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грамотности</a:t>
            </a:r>
            <a:r>
              <a:rPr kumimoji="0" lang="de-DE" altLang="ja-JP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.</a:t>
            </a:r>
            <a:endParaRPr kumimoji="0" lang="ru-RU" altLang="ja-JP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ja-JP" sz="1600" b="0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Знание</a:t>
            </a:r>
            <a:endParaRPr kumimoji="0" lang="de-DE" altLang="ja-JP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0400" y="304800"/>
            <a:ext cx="5638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помощь учителю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Р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8200" y="762000"/>
            <a:ext cx="1981200" cy="2743200"/>
          </a:xfrm>
          <a:prstGeom prst="rect">
            <a:avLst/>
          </a:prstGeom>
        </p:spPr>
      </p:pic>
      <p:pic>
        <p:nvPicPr>
          <p:cNvPr id="4" name="Рисунок 3" descr="Р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838200"/>
            <a:ext cx="2133600" cy="2743200"/>
          </a:xfrm>
          <a:prstGeom prst="rect">
            <a:avLst/>
          </a:prstGeom>
        </p:spPr>
      </p:pic>
      <p:pic>
        <p:nvPicPr>
          <p:cNvPr id="5" name="Рисунок 4" descr="Р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838200"/>
            <a:ext cx="2209800" cy="2743200"/>
          </a:xfrm>
          <a:prstGeom prst="rect">
            <a:avLst/>
          </a:prstGeom>
        </p:spPr>
      </p:pic>
      <p:pic>
        <p:nvPicPr>
          <p:cNvPr id="6" name="Рисунок 5" descr="Р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" y="3581400"/>
            <a:ext cx="2362200" cy="3124200"/>
          </a:xfrm>
          <a:prstGeom prst="rect">
            <a:avLst/>
          </a:prstGeom>
        </p:spPr>
      </p:pic>
      <p:pic>
        <p:nvPicPr>
          <p:cNvPr id="7" name="Рисунок 6" descr="Р4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505200" y="3657600"/>
            <a:ext cx="2362200" cy="3048000"/>
          </a:xfrm>
          <a:prstGeom prst="rect">
            <a:avLst/>
          </a:prstGeom>
        </p:spPr>
      </p:pic>
      <p:pic>
        <p:nvPicPr>
          <p:cNvPr id="8" name="Рисунок 7" descr="Р1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400800" y="3657600"/>
            <a:ext cx="22860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1143000" y="397907"/>
            <a:ext cx="7762875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Не так важно научить детей читать, намного важнее научить детей обдумывать то, что они читают!</a:t>
            </a:r>
          </a:p>
          <a:p>
            <a:pPr marL="0" marR="0" lvl="0" indent="2698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Джорж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Карлин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ru-RU" sz="4000" dirty="0">
                <a:solidFill>
                  <a:srgbClr val="7030A0"/>
                </a:solidFill>
                <a:ea typeface="Times New Roman"/>
                <a:cs typeface="Times New Roman"/>
              </a:rPr>
              <a:t>Уважаемые коллеги! Благодарю вас, что нашли время, силы и желание прийти сюда, не сомневаюсь, что наша работа </a:t>
            </a:r>
            <a:r>
              <a:rPr lang="ru-RU" sz="4000" dirty="0" smtClean="0">
                <a:solidFill>
                  <a:srgbClr val="7030A0"/>
                </a:solidFill>
                <a:ea typeface="Times New Roman"/>
                <a:cs typeface="Times New Roman"/>
              </a:rPr>
              <a:t>была продуктивной </a:t>
            </a:r>
            <a:r>
              <a:rPr lang="ru-RU" sz="4000" dirty="0">
                <a:solidFill>
                  <a:srgbClr val="7030A0"/>
                </a:solidFill>
                <a:ea typeface="Times New Roman"/>
                <a:cs typeface="Times New Roman"/>
              </a:rPr>
              <a:t>и, надеюсь, полезной. 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37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6019800" y="274320"/>
            <a:ext cx="2319528" cy="4983480"/>
          </a:xfrm>
        </p:spPr>
        <p:txBody>
          <a:bodyPr>
            <a:normAutofit/>
          </a:bodyPr>
          <a:lstStyle/>
          <a:p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Благодарю</a:t>
            </a:r>
            <a:b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за внимание!</a:t>
            </a:r>
            <a:endParaRPr lang="ru-RU" sz="3200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Марина\Desktop\я фот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3400" y="-3962400"/>
            <a:ext cx="6553200" cy="1485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0"/>
            <a:ext cx="7467600" cy="1905000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Проблемы при  формировании  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навыков смыслового чтения 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и шаги для их ликвидации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981200"/>
            <a:ext cx="86106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 1: </a:t>
            </a:r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выполнении самостоятельной работы, тестов разного уровня обучающиеся допускают ошибки по причине непонимания формулировки задания, «дети не вчитываются в задание».</a:t>
            </a:r>
          </a:p>
          <a:p>
            <a:pPr algn="just"/>
            <a:r>
              <a:rPr lang="ru-RU" sz="2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Шаги:</a:t>
            </a:r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систематическая работа по анализу учебных заданий, инструкций, алгоритмов; выделение ключевых слов в формулировке задания; развитие умения вчитываться в задание, понимать смысл задания, переводить задание или инструкцию в алгоритм действия, используя различные знаки и символы.</a:t>
            </a:r>
            <a:endParaRPr lang="ru-RU" sz="21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71800" y="304800"/>
            <a:ext cx="5943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 4: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узкий круг самостоятельного детского чтения (чаще читают сказки, весёлые шуточные стихи, юмористические рассказы, детские детективы, но реже читают научно-познавательную литературу, произведения русских классиков.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2286000"/>
            <a:ext cx="8458200" cy="297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Шаги: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знакомить детей с текстами разных стилей, раскрыть особенности их построения, черты отличия от художественного текста, показать приёмы работы с такими текстами; предлагать читать не только «сплошные», но и «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несплошные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тексты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развивать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вычитывать и обобщать информацию из таблиц, графиков, диаграмм, рекламных материалов и т. д.; коллективное посещение библиотек, библиотечные уроки, совместные внеклассные мероприятия способствуют расширению читательского кругозора, формированию читательской культуры.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95600" y="6858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Проблема 5: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низкий уровень читательской культуры родителей обучающихся.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828800"/>
            <a:ext cx="7848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Шаги: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в семье такую атмосферу, в которой общение с книгой у ребёнка вызывало бы только положительные эмоции и было бы связано с получением удовольствия от такого общения; совместное обсуждение прочитанного; </a:t>
            </a:r>
            <a:r>
              <a:rPr lang="ru-RU" sz="20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досуговое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чтение (ежедневное чтение для удовольствия). </a:t>
            </a:r>
          </a:p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книгу ребёнок воспринимает различные модели поведения (умение дружить, добиваться своей цели, решать конфликты, сопереживать), которые могут быть эффективными в различных жизненных ситуациях.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5334000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Стратегия смыслового чтения формирует: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1828800"/>
            <a:ext cx="8458200" cy="3429000"/>
          </a:xfrm>
        </p:spPr>
        <p:txBody>
          <a:bodyPr>
            <a:normAutofit/>
          </a:bodyPr>
          <a:lstStyle/>
          <a:p>
            <a:pPr algn="just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познавательный интерес;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 речь;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улучшает запоминание материала;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активизирует воображение;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появляется внимание к слову;</a:t>
            </a:r>
          </a:p>
          <a:p>
            <a:pPr algn="just">
              <a:defRPr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умение сопоставлять факты и делать умозаключения.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1470</TotalTime>
  <Words>2012</Words>
  <Application>Microsoft Office PowerPoint</Application>
  <PresentationFormat>Экран (4:3)</PresentationFormat>
  <Paragraphs>275</Paragraphs>
  <Slides>57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57</vt:i4>
      </vt:variant>
    </vt:vector>
  </HeadingPairs>
  <TitlesOfParts>
    <vt:vector size="58" baseType="lpstr">
      <vt:lpstr>Эркер</vt:lpstr>
      <vt:lpstr>СЕМИНАР «Технология смыслового чтения»</vt:lpstr>
      <vt:lpstr>      </vt:lpstr>
      <vt:lpstr>Слайд 3</vt:lpstr>
      <vt:lpstr>Слайд 4</vt:lpstr>
      <vt:lpstr>Слайд 5</vt:lpstr>
      <vt:lpstr>         Проблемы при  формировании            навыков смыслового чтения             и шаги для их ликвидации</vt:lpstr>
      <vt:lpstr>Слайд 7</vt:lpstr>
      <vt:lpstr>Слайд 8</vt:lpstr>
      <vt:lpstr>Стратегия смыслового чтения формирует:</vt:lpstr>
      <vt:lpstr>Приемы предтекстовой деятельности</vt:lpstr>
      <vt:lpstr>«Мозговой штурм» </vt:lpstr>
      <vt:lpstr>«Глоссарий» </vt:lpstr>
      <vt:lpstr>«Ориентиры предвосхищения» </vt:lpstr>
      <vt:lpstr>«Предваряющие вопросы» </vt:lpstr>
      <vt:lpstr> «Рассечения вопроса» </vt:lpstr>
      <vt:lpstr>2. Работа с текстом во время чтения  </vt:lpstr>
      <vt:lpstr>Слайд 17</vt:lpstr>
      <vt:lpstr>«Чтение вслух» </vt:lpstr>
      <vt:lpstr>«Чтение про себя с вопросами» </vt:lpstr>
      <vt:lpstr>«Чтение с остановками» </vt:lpstr>
      <vt:lpstr>«Чтение про себя с пометками» </vt:lpstr>
      <vt:lpstr>3. Работа с текстом после чтения</vt:lpstr>
      <vt:lpstr>Приемы послетекстовой деятельности</vt:lpstr>
      <vt:lpstr>«Отношения между вопросом и ответом» </vt:lpstr>
      <vt:lpstr>Где ответ?</vt:lpstr>
      <vt:lpstr>«Тайм-аут» </vt:lpstr>
      <vt:lpstr>«Проверочный лист» </vt:lpstr>
      <vt:lpstr>Слайд 28</vt:lpstr>
      <vt:lpstr>                   «Ромашка Блума»</vt:lpstr>
      <vt:lpstr>«Ромашка               Блума»</vt:lpstr>
      <vt:lpstr>           Классификация вопросов Б.Блума:</vt:lpstr>
      <vt:lpstr>Слайд 32</vt:lpstr>
      <vt:lpstr>Слайд 33</vt:lpstr>
      <vt:lpstr>Слайд 34</vt:lpstr>
      <vt:lpstr>Слайд 35</vt:lpstr>
      <vt:lpstr>Слайд 36</vt:lpstr>
      <vt:lpstr>«Чтение с пометками»</vt:lpstr>
      <vt:lpstr>                «Задай вопрос»</vt:lpstr>
      <vt:lpstr>                       «Читаем и спрашиваем»</vt:lpstr>
      <vt:lpstr>«Дневник двойных записей»</vt:lpstr>
      <vt:lpstr>                  «Ассоциативный куст»</vt:lpstr>
      <vt:lpstr>               «Ассоциативный куст»</vt:lpstr>
      <vt:lpstr>«Составление     вопросного плана» </vt:lpstr>
      <vt:lpstr>                  «Антиципация»  </vt:lpstr>
      <vt:lpstr>«Разновидности     антиципации»</vt:lpstr>
      <vt:lpstr>«Тонкие» и «толстые» вопросы (форма таблицы)</vt:lpstr>
      <vt:lpstr>«Толстые и тонкие вопросы» </vt:lpstr>
      <vt:lpstr>         «Толстые и тонкие вопросы»</vt:lpstr>
      <vt:lpstr>            «Чтение с остановками»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 использовании шаблона ссылка на Pedsovet.su обязательна</dc:title>
  <dc:creator>Катенок</dc:creator>
  <cp:lastModifiedBy>Марина</cp:lastModifiedBy>
  <cp:revision>156</cp:revision>
  <dcterms:created xsi:type="dcterms:W3CDTF">2013-10-20T14:43:13Z</dcterms:created>
  <dcterms:modified xsi:type="dcterms:W3CDTF">2021-05-24T12:38:01Z</dcterms:modified>
</cp:coreProperties>
</file>