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7" r:id="rId9"/>
    <p:sldId id="268" r:id="rId10"/>
    <p:sldId id="265" r:id="rId11"/>
    <p:sldId id="266" r:id="rId12"/>
    <p:sldId id="269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>
        <p:scale>
          <a:sx n="75" d="100"/>
          <a:sy n="75" d="100"/>
        </p:scale>
        <p:origin x="-318" y="-2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CB2686-3295-460A-A9CD-68CD2611F0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C1EDE281-218E-4A61-8AAF-E1598D9A9C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F881904-6940-44F8-A48B-D673CC737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6AD3DCD-19A1-4D9F-A180-86FBC7A223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1A94A97-6A16-4BCA-A5BC-BFF37652F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059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6C7CDD4-1402-4538-839A-535F60F619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064E15EB-F927-4257-9950-68659899EB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9FA605F-C1AF-47CA-9C6F-913A292700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F8E0B9A-4379-41A8-99FF-FE45E5CB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58507AF-A58D-4928-A4CA-AE85D4D160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9786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AB85DC48-2663-4A00-B3F6-D1C122F078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F56182E-E011-4809-9643-090CC9D73F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65DDAF06-5FFF-44E8-9E28-2E3F0674B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EB41B1-B437-44C1-811E-953FE7EA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A75A9DA-08A0-4344-85B4-28BDFE957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8577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51ED6C6-5D18-4E41-A6FD-1D2230F19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CDA937D-ECE3-4A99-AAA7-AB7180B7A0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3A0AE99-0895-42DA-AA69-56147FEB3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8CF06CF-F83B-4024-A1D8-8231F6BF7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55F78EE-C289-4FEB-A475-09B9B9945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05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3C5920-9AFE-4228-A46D-322397A94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1917111-B1E1-4DDC-9707-3277EA9593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2474734-5C7A-4DEE-BCAF-8679569860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B8654E2-58B1-47DE-BF86-FF949A5A1E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8B25936-147F-46A0-BABF-2611E33FE8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603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267D7C-C013-47D1-9CE4-A686E63C9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FE1B2D9-0DAC-4724-A52B-C90472FFEE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28F9ED42-69AE-4228-B5DC-7D9A7C1FB8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3C33510-B55C-49E0-B6D1-099D48C3D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3B4FD78-961B-486F-A4EC-703B983228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D3B23ACA-E155-452B-AFE3-B9B8C3A67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533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1EC27F-7348-4795-A6AD-69BA1B0033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11123AE-3529-420C-9DAC-D7656BFDA7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43E46F87-8486-4CB4-A23D-2808E24760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3DC7AA9A-B4ED-4D64-9024-2A6310C271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96B1B86C-BE49-48B0-B290-3584AA519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A99E823E-6979-4B52-AF30-9E70E6A74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EC8988D6-6C7F-461B-95C1-98A95C29DA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CDA6D1BA-F591-4B3D-AD60-C239C892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87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885B248-891F-450C-BD12-3EBC0E607A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1E6F42A-4398-48C7-A19D-BD807E7C15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0193CEB-7EA0-42E4-8B4D-5C9730803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1F5598C0-DB2F-42E5-A578-46DE1CC9CA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09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6C0B2D2-43CF-47AA-AA31-7A0AB7643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B3259B80-0FEE-4EFA-BA9E-33AAA2245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6B5125BB-4145-4FB1-B79B-AC95313A5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085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FA95DE3-4836-4BCC-95C6-83FC0A8AD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FCC4118-F83B-4006-B300-C9AB82E5F7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EB691DCF-A3BD-4EA1-AE91-78105B5525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AB55126-FE1F-4A1D-B2ED-E7B31A1FE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48DF26-0C0A-444C-9F79-9FD63EE46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91DE2B89-0CD4-437E-9818-F96EE9388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67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D0B0BEA-C918-436D-A5E3-2DF1C7565D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C98E2C5E-DD92-4EA2-A3E9-D7484A944EF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BB65E83C-44D2-485D-8856-BEEB26E367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3CD2002-B52C-4F7A-A42D-4F18D0856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F62B670-52C8-4B17-9BC6-B8A165358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223159F6-254F-41EE-BEB3-1EC425D93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2223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7051203-E7C5-4ADB-A2A9-0167DC90C0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6E87982-BC51-44B1-AD0D-382FE4E15F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DA85D70-F1BE-4A1F-BA4C-C949ACC7E4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5D0DC-3BA8-4350-8124-139408377F53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FC3B941-D74A-4771-B3AB-5FFAAE0595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BD9ECE6-D8DC-442B-8E37-65D979161A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AD8A7-851B-4747-A0CD-BB9192CB8E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404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8010722-B88F-48D2-B413-54A55E0441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Инструкция по организации работы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EECC87A-0750-42C0-8CC4-79731ADE09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4897"/>
            <a:ext cx="10515600" cy="482684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1. Дорогой друг, для эффективного занятия приготовь: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2. Сядь правильно перед компьютером. Чётко выполняй инструкции, данные на слайдах.</a:t>
            </a:r>
          </a:p>
          <a:p>
            <a:pPr marL="0" indent="0">
              <a:buNone/>
            </a:pPr>
            <a:r>
              <a:rPr lang="ru-RU" dirty="0"/>
              <a:t>3. Через каждые 10 минут делай зарядку для глаз! Помни про гигиену письма.</a:t>
            </a:r>
          </a:p>
          <a:p>
            <a:pPr marL="0" indent="0">
              <a:buNone/>
            </a:pPr>
            <a:r>
              <a:rPr lang="ru-RU" dirty="0"/>
              <a:t>4. В конце занятия выполни контрольное задание и отправь его на проверку учителю.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CDF46EE-E91A-41BC-B8F7-38D9B95EB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5312" y="1960927"/>
            <a:ext cx="1388378" cy="172559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1B98DAA-1272-4AB2-8DD0-28F751DE76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9949" y="1960927"/>
            <a:ext cx="1388378" cy="172559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74BFFE2B-35B8-4F42-9AF8-21EB81EFF4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4554" y="1960927"/>
            <a:ext cx="1812022" cy="1725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9828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C44D3D5-779A-47B9-90FA-D0C732E44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700" y="3765"/>
            <a:ext cx="10515600" cy="1325563"/>
          </a:xfrm>
        </p:spPr>
        <p:txBody>
          <a:bodyPr/>
          <a:lstStyle/>
          <a:p>
            <a:r>
              <a:rPr lang="ru-RU" dirty="0"/>
              <a:t>Прочитай рассказ на стр. 161-167 учебника.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367CE899-352E-4578-961E-29F264103D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700" y="1329328"/>
            <a:ext cx="10515600" cy="5814000"/>
          </a:xfr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1. В каком городе происходят действия рассказа?</a:t>
            </a:r>
          </a:p>
          <a:p>
            <a:r>
              <a:rPr lang="ru-RU" dirty="0"/>
              <a:t>2. Что значит «тайное становится явным»? Прочитай.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3. Куда мама предложила сходить Дениске, если он съест всю кашу?</a:t>
            </a:r>
          </a:p>
          <a:p>
            <a:r>
              <a:rPr lang="ru-RU" dirty="0"/>
              <a:t>4. Что Дениска делал для того, чтобы каша стала вкуснее?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ECA4B59E-1C43-41CD-92C3-723F1C8B83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539" y="3185768"/>
            <a:ext cx="6686550" cy="771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326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40BAA51-6184-4952-856C-5A7ABE0170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7257" y="1476462"/>
            <a:ext cx="10515600" cy="5682013"/>
          </a:xfrm>
        </p:spPr>
        <p:txBody>
          <a:bodyPr/>
          <a:lstStyle/>
          <a:p>
            <a:r>
              <a:rPr lang="ru-RU" dirty="0"/>
              <a:t>5. Что Дениска сделал с кашей в конце? </a:t>
            </a:r>
          </a:p>
          <a:p>
            <a:r>
              <a:rPr lang="ru-RU" dirty="0"/>
              <a:t>6. Почему Дениска понял, что они не пойдут с мамой в Кремль, когда посмотрел на дяденьку? Прочитай.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/>
              <a:t>7. Что Дениска запомнил на всю жизнь?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20BEACD7-AA0E-48A4-B613-D0C92D8E32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145" y="3090906"/>
            <a:ext cx="6915150" cy="174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6421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E348A81-0C99-494E-BB91-F98B312250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55009"/>
            <a:ext cx="10515600" cy="5421954"/>
          </a:xfrm>
        </p:spPr>
        <p:txBody>
          <a:bodyPr/>
          <a:lstStyle/>
          <a:p>
            <a:r>
              <a:rPr lang="ru-RU" dirty="0"/>
              <a:t>С каким произведением познакомились? (Тайное становится явным). Чему оно учит? (Быть честным и говорить правду). </a:t>
            </a:r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6B02586-A190-4F37-8802-5A0FD9F2499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0917" y="2748705"/>
            <a:ext cx="8401050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6167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89AC6C5-6220-48D2-9B9D-287AD53FD8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15232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Продолжи предложения :</a:t>
            </a:r>
          </a:p>
          <a:p>
            <a:r>
              <a:rPr lang="ru-RU" dirty="0"/>
              <a:t>Сегодня я узнал …..</a:t>
            </a:r>
          </a:p>
          <a:p>
            <a:r>
              <a:rPr lang="ru-RU" dirty="0"/>
              <a:t>Сегодня я бы похвалил себя за …..</a:t>
            </a:r>
          </a:p>
          <a:p>
            <a:r>
              <a:rPr lang="ru-RU" dirty="0"/>
              <a:t>После урока мне захотелось …..</a:t>
            </a:r>
          </a:p>
          <a:p>
            <a:r>
              <a:rPr lang="ru-RU" dirty="0"/>
              <a:t>Сегодня я сумел …..</a:t>
            </a:r>
          </a:p>
          <a:p>
            <a:pPr marL="0" indent="0">
              <a:buNone/>
            </a:pPr>
            <a:r>
              <a:rPr lang="ru-RU" b="1" dirty="0"/>
              <a:t>Рекомендую:</a:t>
            </a:r>
            <a:r>
              <a:rPr lang="ru-RU" dirty="0"/>
              <a:t> подготовить выразительное чтение.</a:t>
            </a:r>
          </a:p>
          <a:p>
            <a:pPr marL="0" indent="0">
              <a:buNone/>
            </a:pPr>
            <a:r>
              <a:rPr lang="ru-RU" b="1" dirty="0"/>
              <a:t>Выполни контрольное задание и отправь учителю.</a:t>
            </a:r>
          </a:p>
        </p:txBody>
      </p:sp>
    </p:spTree>
    <p:extLst>
      <p:ext uri="{BB962C8B-B14F-4D97-AF65-F5344CB8AC3E}">
        <p14:creationId xmlns:p14="http://schemas.microsoft.com/office/powerpoint/2010/main" val="17273946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A41141-39B4-4F9E-B1BA-FAD47A33C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Контрольное задание 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B764C5F0-F9E7-4F91-9DA6-149371A9E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Подготовь пересказ произведения по цитатному плану.</a:t>
            </a:r>
          </a:p>
        </p:txBody>
      </p:sp>
    </p:spTree>
    <p:extLst>
      <p:ext uri="{BB962C8B-B14F-4D97-AF65-F5344CB8AC3E}">
        <p14:creationId xmlns:p14="http://schemas.microsoft.com/office/powerpoint/2010/main" val="16583724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8C7DE3D-29F9-442C-937C-53BF4B00E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77" y="121844"/>
            <a:ext cx="10515600" cy="717055"/>
          </a:xfrm>
        </p:spPr>
        <p:txBody>
          <a:bodyPr/>
          <a:lstStyle/>
          <a:p>
            <a:pPr algn="ctr"/>
            <a:r>
              <a:rPr lang="ru-RU" dirty="0"/>
              <a:t>Дистанционные задания :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C03825DF-014E-4354-AE3B-5C7F2C8C62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831" y="964734"/>
            <a:ext cx="6714260" cy="5670958"/>
          </a:xfrm>
        </p:spPr>
      </p:pic>
    </p:spTree>
    <p:extLst>
      <p:ext uri="{BB962C8B-B14F-4D97-AF65-F5344CB8AC3E}">
        <p14:creationId xmlns:p14="http://schemas.microsoft.com/office/powerpoint/2010/main" val="6270044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88EA1DC-5790-4FE0-BB96-9E2B351820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5501"/>
            <a:ext cx="12192000" cy="6782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301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F65009BB-B36D-4ACE-8FCD-29CC04AE5D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13" y="67112"/>
            <a:ext cx="7297484" cy="6790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27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D1B06E53-A36F-4180-8272-2129AB7BA4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275" y="2600587"/>
            <a:ext cx="10515600" cy="393710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Тема : В. Драгунский «Тайное становится явным».</a:t>
            </a:r>
          </a:p>
        </p:txBody>
      </p:sp>
    </p:spTree>
    <p:extLst>
      <p:ext uri="{BB962C8B-B14F-4D97-AF65-F5344CB8AC3E}">
        <p14:creationId xmlns:p14="http://schemas.microsoft.com/office/powerpoint/2010/main" val="65094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="" xmlns:a16="http://schemas.microsoft.com/office/drawing/2014/main" id="{D09F3C31-E9EE-4A78-9970-D438A3412D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006" y="1258705"/>
            <a:ext cx="4404221" cy="5333301"/>
          </a:xfr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1BE82A70-D3A6-407E-971F-DFF905D144EE}"/>
              </a:ext>
            </a:extLst>
          </p:cNvPr>
          <p:cNvSpPr txBox="1"/>
          <p:nvPr/>
        </p:nvSpPr>
        <p:spPr>
          <a:xfrm>
            <a:off x="5844331" y="1790692"/>
            <a:ext cx="540530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 Драгунский прошел большой творческий путь. Он писал веселые сценки для концертов и цирка , песни и детские произведения. И лишь когда юные читатели познакомились с его героем Дениской Кораблевым, который был придуман благодаря сыну Виктора Драгунского Денису, в книге «Денискины рассказы»,  только тогда за Драгунским прочно закрепилось звание детского писателя.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 В. Драгунского читаются легко ,т.к. в них юмор, шутки, они веселые, а также в них есть глубокий смысл, они поучительны.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было написано около 90 рассказов. Эти рассказы принесли писателю заслуженную славу. Его книги читают не только у нас в России, но и в других странах.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45B3DDF-3B00-4E7C-86D8-41052CA82782}"/>
              </a:ext>
            </a:extLst>
          </p:cNvPr>
          <p:cNvSpPr txBox="1"/>
          <p:nvPr/>
        </p:nvSpPr>
        <p:spPr>
          <a:xfrm>
            <a:off x="1644242" y="425139"/>
            <a:ext cx="8858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мы будем читать рассказ Виктора Драгунского «Тайное становится явным».</a:t>
            </a:r>
          </a:p>
        </p:txBody>
      </p:sp>
    </p:spTree>
    <p:extLst>
      <p:ext uri="{BB962C8B-B14F-4D97-AF65-F5344CB8AC3E}">
        <p14:creationId xmlns:p14="http://schemas.microsoft.com/office/powerpoint/2010/main" val="3204246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D5CFAAF-9F03-4EEA-817D-966056E75F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Открой учебник на стр. 161.</a:t>
            </a:r>
          </a:p>
          <a:p>
            <a:r>
              <a:rPr lang="ru-RU" dirty="0"/>
              <a:t>Прочитай название рассказа. В чём его необычность?</a:t>
            </a:r>
          </a:p>
          <a:p>
            <a:r>
              <a:rPr lang="ru-RU" dirty="0"/>
              <a:t>(Название рассказа- целое предложение. Есть антонимы – тайное- явным).</a:t>
            </a:r>
          </a:p>
        </p:txBody>
      </p:sp>
    </p:spTree>
    <p:extLst>
      <p:ext uri="{BB962C8B-B14F-4D97-AF65-F5344CB8AC3E}">
        <p14:creationId xmlns:p14="http://schemas.microsoft.com/office/powerpoint/2010/main" val="298615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E877DF9-C6CF-499B-8B71-707E84125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90" y="268448"/>
            <a:ext cx="11353800" cy="6176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/>
              <a:t>Чтение трудных слов</a:t>
            </a:r>
          </a:p>
          <a:p>
            <a:pPr marL="0" indent="0" algn="ctr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Прочитай слова по слогам, а затем целыми словами :</a:t>
            </a:r>
          </a:p>
          <a:p>
            <a:pPr marL="0" indent="0">
              <a:buNone/>
            </a:pPr>
            <a:r>
              <a:rPr lang="ru-RU" dirty="0"/>
              <a:t>рас - кром - сал - РАСКРОМСАЛ</a:t>
            </a:r>
          </a:p>
          <a:p>
            <a:pPr marL="0" indent="0">
              <a:buNone/>
            </a:pPr>
            <a:r>
              <a:rPr lang="ru-RU" dirty="0"/>
              <a:t>за – жму – </a:t>
            </a:r>
            <a:r>
              <a:rPr lang="ru-RU" dirty="0" err="1"/>
              <a:t>рил</a:t>
            </a:r>
            <a:r>
              <a:rPr lang="ru-RU" dirty="0"/>
              <a:t> – </a:t>
            </a:r>
            <a:r>
              <a:rPr lang="ru-RU" dirty="0" err="1"/>
              <a:t>ся</a:t>
            </a:r>
            <a:r>
              <a:rPr lang="ru-RU" dirty="0"/>
              <a:t> - ЗАЖМУРИЛСЯ</a:t>
            </a:r>
          </a:p>
          <a:p>
            <a:pPr marL="0" indent="0">
              <a:buNone/>
            </a:pPr>
            <a:r>
              <a:rPr lang="ru-RU" dirty="0"/>
              <a:t>ин – тел – ли - </a:t>
            </a:r>
            <a:r>
              <a:rPr lang="ru-RU" dirty="0" err="1"/>
              <a:t>гент</a:t>
            </a:r>
            <a:r>
              <a:rPr lang="ru-RU" dirty="0"/>
              <a:t> – </a:t>
            </a:r>
            <a:r>
              <a:rPr lang="ru-RU" dirty="0" err="1"/>
              <a:t>ный</a:t>
            </a:r>
            <a:r>
              <a:rPr lang="ru-RU" dirty="0"/>
              <a:t> - ИНТЕЛЛИГЕНТНЫЙ</a:t>
            </a:r>
          </a:p>
          <a:p>
            <a:pPr marL="0" indent="0">
              <a:buNone/>
            </a:pPr>
            <a:r>
              <a:rPr lang="ru-RU" dirty="0"/>
              <a:t>пре – до – став – ля – </a:t>
            </a:r>
            <a:r>
              <a:rPr lang="ru-RU" dirty="0" err="1"/>
              <a:t>ет</a:t>
            </a:r>
            <a:r>
              <a:rPr lang="ru-RU" dirty="0"/>
              <a:t> - ПРЕДОСТАВЛЯЕТ</a:t>
            </a:r>
          </a:p>
          <a:p>
            <a:pPr marL="0" indent="0">
              <a:buNone/>
            </a:pPr>
            <a:r>
              <a:rPr lang="ru-RU" dirty="0" err="1"/>
              <a:t>му</a:t>
            </a:r>
            <a:r>
              <a:rPr lang="ru-RU" dirty="0"/>
              <a:t> – со - </a:t>
            </a:r>
            <a:r>
              <a:rPr lang="ru-RU" dirty="0" err="1"/>
              <a:t>ро</a:t>
            </a:r>
            <a:r>
              <a:rPr lang="ru-RU" dirty="0"/>
              <a:t> – про – вод - МУСОРОПРОВОД</a:t>
            </a:r>
          </a:p>
          <a:p>
            <a:pPr marL="0" indent="0">
              <a:buNone/>
            </a:pPr>
            <a:r>
              <a:rPr lang="ru-RU" dirty="0"/>
              <a:t>ми – ли – </a:t>
            </a:r>
            <a:r>
              <a:rPr lang="ru-RU" dirty="0" err="1"/>
              <a:t>ци</a:t>
            </a:r>
            <a:r>
              <a:rPr lang="ru-RU" dirty="0"/>
              <a:t> – о – </a:t>
            </a:r>
            <a:r>
              <a:rPr lang="ru-RU" dirty="0" err="1"/>
              <a:t>нер</a:t>
            </a:r>
            <a:r>
              <a:rPr lang="ru-RU" dirty="0"/>
              <a:t> - МИЛЛИЦИОНЕР</a:t>
            </a:r>
          </a:p>
          <a:p>
            <a:pPr marL="0" indent="0">
              <a:buNone/>
            </a:pPr>
            <a:r>
              <a:rPr lang="ru-RU" dirty="0"/>
              <a:t>по – </a:t>
            </a:r>
            <a:r>
              <a:rPr lang="ru-RU" dirty="0" err="1"/>
              <a:t>стра</a:t>
            </a:r>
            <a:r>
              <a:rPr lang="ru-RU" dirty="0"/>
              <a:t> – дав – </a:t>
            </a:r>
            <a:r>
              <a:rPr lang="ru-RU" dirty="0" err="1"/>
              <a:t>ший</a:t>
            </a:r>
            <a:r>
              <a:rPr lang="ru-RU" dirty="0"/>
              <a:t> - ПОСТРАДАВШИЙ</a:t>
            </a:r>
          </a:p>
          <a:p>
            <a:pPr marL="0" indent="0">
              <a:buNone/>
            </a:pPr>
            <a:r>
              <a:rPr lang="ru-RU" dirty="0" err="1"/>
              <a:t>фо</a:t>
            </a:r>
            <a:r>
              <a:rPr lang="ru-RU" dirty="0"/>
              <a:t> – то – </a:t>
            </a:r>
            <a:r>
              <a:rPr lang="ru-RU" dirty="0" err="1"/>
              <a:t>гра</a:t>
            </a:r>
            <a:r>
              <a:rPr lang="ru-RU" dirty="0"/>
              <a:t> – фи – </a:t>
            </a:r>
            <a:r>
              <a:rPr lang="ru-RU" dirty="0" err="1"/>
              <a:t>ро</a:t>
            </a:r>
            <a:r>
              <a:rPr lang="ru-RU" dirty="0"/>
              <a:t> – </a:t>
            </a:r>
            <a:r>
              <a:rPr lang="ru-RU" dirty="0" err="1"/>
              <a:t>вать</a:t>
            </a:r>
            <a:r>
              <a:rPr lang="ru-RU" dirty="0"/>
              <a:t> – </a:t>
            </a:r>
            <a:r>
              <a:rPr lang="ru-RU" dirty="0" err="1"/>
              <a:t>ся</a:t>
            </a:r>
            <a:r>
              <a:rPr lang="ru-RU" dirty="0"/>
              <a:t> - ФОТОГРАФИРОВАТЬСЯ</a:t>
            </a:r>
          </a:p>
        </p:txBody>
      </p:sp>
    </p:spTree>
    <p:extLst>
      <p:ext uri="{BB962C8B-B14F-4D97-AF65-F5344CB8AC3E}">
        <p14:creationId xmlns:p14="http://schemas.microsoft.com/office/powerpoint/2010/main" val="34737772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FA68CD-1889-4C95-B89A-931C7C4C10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Попробуй объяснить значение слов и словосочетаний: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F949287-92B1-42A2-85CC-7EDC3EDFCD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Раскромсал – </a:t>
            </a:r>
          </a:p>
          <a:p>
            <a:r>
              <a:rPr lang="ru-RU" dirty="0"/>
              <a:t>Посыпал песку –</a:t>
            </a:r>
          </a:p>
          <a:p>
            <a:r>
              <a:rPr lang="ru-RU" dirty="0"/>
              <a:t>Глаза на лоб полезли – </a:t>
            </a:r>
          </a:p>
          <a:p>
            <a:r>
              <a:rPr lang="ru-RU" dirty="0"/>
              <a:t>Интеллигентный -  </a:t>
            </a:r>
          </a:p>
          <a:p>
            <a:r>
              <a:rPr lang="ru-RU" dirty="0"/>
              <a:t>Мусоропровод – </a:t>
            </a:r>
          </a:p>
          <a:p>
            <a:r>
              <a:rPr lang="ru-RU" dirty="0"/>
              <a:t>Язвительно - </a:t>
            </a:r>
          </a:p>
          <a:p>
            <a:r>
              <a:rPr lang="ru-RU" dirty="0"/>
              <a:t>Клевещите – </a:t>
            </a:r>
          </a:p>
          <a:p>
            <a:r>
              <a:rPr lang="ru-RU" dirty="0"/>
              <a:t>Пересилил -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6976277-5918-467E-93BF-C465F2609E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575" y="2229119"/>
            <a:ext cx="4407385" cy="3544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226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7EA9DEFE-73BB-46BD-A891-D40CF7B374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947" y="989901"/>
            <a:ext cx="11160853" cy="5187062"/>
          </a:xfrm>
        </p:spPr>
        <p:txBody>
          <a:bodyPr/>
          <a:lstStyle/>
          <a:p>
            <a:r>
              <a:rPr lang="ru-RU" dirty="0"/>
              <a:t>Раскромсал – неровно, небрежно разделить, разрезать что-то на части, на куски.</a:t>
            </a:r>
          </a:p>
          <a:p>
            <a:r>
              <a:rPr lang="ru-RU" dirty="0"/>
              <a:t>Посыпал песку – посыпал сахара.</a:t>
            </a:r>
          </a:p>
          <a:p>
            <a:r>
              <a:rPr lang="ru-RU" dirty="0"/>
              <a:t>Глаза на лоб полезли –  сильно удивился.</a:t>
            </a:r>
          </a:p>
          <a:p>
            <a:r>
              <a:rPr lang="ru-RU" dirty="0"/>
              <a:t>Интеллигентный -  образованный, культурный.</a:t>
            </a:r>
          </a:p>
          <a:p>
            <a:r>
              <a:rPr lang="ru-RU" dirty="0"/>
              <a:t>Мусоропровод – сооружение на каждом этаже дома для сбрасывание мусора.</a:t>
            </a:r>
          </a:p>
          <a:p>
            <a:r>
              <a:rPr lang="ru-RU" dirty="0"/>
              <a:t>Язвительно – насмешливо.</a:t>
            </a:r>
          </a:p>
          <a:p>
            <a:r>
              <a:rPr lang="ru-RU" dirty="0"/>
              <a:t>Клевещите – говорить о ком-то неправдивые вещи.</a:t>
            </a:r>
          </a:p>
          <a:p>
            <a:r>
              <a:rPr lang="ru-RU" dirty="0"/>
              <a:t>Пересилил – заставить себя что-то сделать.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139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D1AD87-25DE-444C-83CF-634DBA7F3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004646" cy="1325563"/>
          </a:xfrm>
        </p:spPr>
        <p:txBody>
          <a:bodyPr/>
          <a:lstStyle/>
          <a:p>
            <a:pPr algn="ctr"/>
            <a:r>
              <a:rPr lang="ru-RU" dirty="0"/>
              <a:t>Соотнеси картинки и названия достопримечательностей.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="" xmlns:a16="http://schemas.microsoft.com/office/drawing/2014/main" id="{1FD92124-AC12-4419-A68E-AD990C8A82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7551" y="1719741"/>
            <a:ext cx="2376531" cy="177846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D14FED32-4529-41B1-B6C9-A7FE49C9EC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4360" y="1719739"/>
            <a:ext cx="2350286" cy="177846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94EB150-9DB7-4802-96A4-4B410CF1272F}"/>
              </a:ext>
            </a:extLst>
          </p:cNvPr>
          <p:cNvSpPr txBox="1"/>
          <p:nvPr/>
        </p:nvSpPr>
        <p:spPr>
          <a:xfrm>
            <a:off x="0" y="4558865"/>
            <a:ext cx="114593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/>
              <a:t>Московский Кремль - </a:t>
            </a:r>
          </a:p>
          <a:p>
            <a:pPr marL="342900" indent="-342900">
              <a:buAutoNum type="arabicPeriod"/>
            </a:pPr>
            <a:r>
              <a:rPr lang="ru-RU" sz="2800" dirty="0"/>
              <a:t>Оружейная палата - </a:t>
            </a:r>
          </a:p>
          <a:p>
            <a:pPr marL="342900" indent="-342900">
              <a:buAutoNum type="arabicPeriod"/>
            </a:pPr>
            <a:r>
              <a:rPr lang="ru-RU" sz="2800" dirty="0"/>
              <a:t>Царь-пушка - </a:t>
            </a:r>
          </a:p>
          <a:p>
            <a:pPr marL="342900" indent="-342900">
              <a:buAutoNum type="arabicPeriod"/>
            </a:pPr>
            <a:r>
              <a:rPr lang="ru-RU" sz="2800" dirty="0"/>
              <a:t>Грановитая палата - 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1006FE70-4249-4F5A-A04C-78E63CA484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16217" y="1719740"/>
            <a:ext cx="2504143" cy="1778466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DBB72A05-D7EA-4893-9DCB-A863988E12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2495" y="1719739"/>
            <a:ext cx="2231471" cy="177846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="" xmlns:a16="http://schemas.microsoft.com/office/drawing/2014/main" id="{A8A4A4B7-F48C-47B8-8BEC-4DFC47A73648}"/>
              </a:ext>
            </a:extLst>
          </p:cNvPr>
          <p:cNvSpPr txBox="1"/>
          <p:nvPr/>
        </p:nvSpPr>
        <p:spPr>
          <a:xfrm>
            <a:off x="1149292" y="3607158"/>
            <a:ext cx="11912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C424B8FE-651F-48BB-8B56-3ABA6DFDCC66}"/>
              </a:ext>
            </a:extLst>
          </p:cNvPr>
          <p:cNvSpPr txBox="1"/>
          <p:nvPr/>
        </p:nvSpPr>
        <p:spPr>
          <a:xfrm>
            <a:off x="4568288" y="3607158"/>
            <a:ext cx="164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Б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="" xmlns:a16="http://schemas.microsoft.com/office/drawing/2014/main" id="{04338753-0842-4273-863C-FE8B5864CBFA}"/>
              </a:ext>
            </a:extLst>
          </p:cNvPr>
          <p:cNvSpPr txBox="1"/>
          <p:nvPr/>
        </p:nvSpPr>
        <p:spPr>
          <a:xfrm>
            <a:off x="7748230" y="3607158"/>
            <a:ext cx="16442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6AE060B1-04FC-4D07-BB24-1B08030794A6}"/>
              </a:ext>
            </a:extLst>
          </p:cNvPr>
          <p:cNvSpPr txBox="1"/>
          <p:nvPr/>
        </p:nvSpPr>
        <p:spPr>
          <a:xfrm>
            <a:off x="10829503" y="3640714"/>
            <a:ext cx="13002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Г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A7D00CF5-F392-4690-8B0E-9CE22EA20B8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12096" y="4267677"/>
            <a:ext cx="3485203" cy="2398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95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7523907-3517-4944-95DD-AF1F1101AA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6196" y="1667663"/>
            <a:ext cx="10515600" cy="5129868"/>
          </a:xfrm>
        </p:spPr>
        <p:txBody>
          <a:bodyPr/>
          <a:lstStyle/>
          <a:p>
            <a:r>
              <a:rPr lang="ru-RU" dirty="0"/>
              <a:t>Расскажи взрослым, что ты знаешь про эти достопримечательности.</a:t>
            </a:r>
          </a:p>
          <a:p>
            <a:r>
              <a:rPr lang="ru-RU" dirty="0"/>
              <a:t>Московский Кремль — крепость в центре Москвы и древнейшая её часть.</a:t>
            </a:r>
          </a:p>
          <a:p>
            <a:r>
              <a:rPr lang="ru-RU" dirty="0" err="1"/>
              <a:t>Гранови́тая</a:t>
            </a:r>
            <a:r>
              <a:rPr lang="ru-RU" dirty="0"/>
              <a:t> </a:t>
            </a:r>
            <a:r>
              <a:rPr lang="ru-RU" dirty="0" err="1"/>
              <a:t>пала́та</a:t>
            </a:r>
            <a:r>
              <a:rPr lang="ru-RU" dirty="0"/>
              <a:t> — памятник архитектуры в Московском Кремле, одно из старейших гражданских зданий Москвы.</a:t>
            </a:r>
          </a:p>
          <a:p>
            <a:r>
              <a:rPr lang="ru-RU" dirty="0" err="1"/>
              <a:t>Оруже́йная</a:t>
            </a:r>
            <a:r>
              <a:rPr lang="ru-RU" dirty="0"/>
              <a:t> </a:t>
            </a:r>
            <a:r>
              <a:rPr lang="ru-RU" dirty="0" err="1"/>
              <a:t>пала́та</a:t>
            </a:r>
            <a:r>
              <a:rPr lang="ru-RU" dirty="0"/>
              <a:t> — московский музей-сокровищница, являющийся частью Большого Кремлёвского дворца.</a:t>
            </a:r>
          </a:p>
          <a:p>
            <a:r>
              <a:rPr lang="ru-RU" dirty="0"/>
              <a:t>«</a:t>
            </a:r>
            <a:r>
              <a:rPr lang="ru-RU" dirty="0" err="1"/>
              <a:t>Царь-пу́шка</a:t>
            </a:r>
            <a:r>
              <a:rPr lang="ru-RU" dirty="0"/>
              <a:t>» —величайший памятник русской артиллерии.</a:t>
            </a:r>
          </a:p>
          <a:p>
            <a:endParaRPr lang="ru-RU" dirty="0"/>
          </a:p>
          <a:p>
            <a:r>
              <a:rPr lang="ru-RU" dirty="0"/>
              <a:t>Артиллерия - огнестрельные орудия (пушки, пистолет).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B2269570-FA5D-4558-B0A1-78D0B206DD87}"/>
              </a:ext>
            </a:extLst>
          </p:cNvPr>
          <p:cNvSpPr/>
          <p:nvPr/>
        </p:nvSpPr>
        <p:spPr>
          <a:xfrm>
            <a:off x="159391" y="60469"/>
            <a:ext cx="1150130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Московский Кремль -</a:t>
            </a:r>
            <a:r>
              <a:rPr lang="ru-RU" sz="2400" dirty="0">
                <a:solidFill>
                  <a:srgbClr val="FF0000"/>
                </a:solidFill>
              </a:rPr>
              <a:t> А </a:t>
            </a:r>
          </a:p>
          <a:p>
            <a:r>
              <a:rPr lang="ru-RU" sz="2400" dirty="0"/>
              <a:t>Оружейная палата - </a:t>
            </a:r>
            <a:r>
              <a:rPr lang="ru-RU" sz="2400" dirty="0">
                <a:solidFill>
                  <a:srgbClr val="FF0000"/>
                </a:solidFill>
              </a:rPr>
              <a:t>В</a:t>
            </a:r>
            <a:r>
              <a:rPr lang="ru-RU" sz="2400" dirty="0"/>
              <a:t> </a:t>
            </a:r>
          </a:p>
          <a:p>
            <a:r>
              <a:rPr lang="ru-RU" sz="2400" dirty="0"/>
              <a:t>Царь-пушка -</a:t>
            </a:r>
            <a:r>
              <a:rPr lang="ru-RU" sz="2400" dirty="0">
                <a:solidFill>
                  <a:srgbClr val="FF0000"/>
                </a:solidFill>
              </a:rPr>
              <a:t> Г</a:t>
            </a:r>
          </a:p>
          <a:p>
            <a:r>
              <a:rPr lang="ru-RU" sz="2400" dirty="0"/>
              <a:t>Грановитая палата - </a:t>
            </a:r>
            <a:r>
              <a:rPr lang="ru-RU" sz="2400" dirty="0">
                <a:solidFill>
                  <a:srgbClr val="FF0000"/>
                </a:solidFill>
              </a:rPr>
              <a:t>Б</a:t>
            </a:r>
          </a:p>
        </p:txBody>
      </p:sp>
    </p:spTree>
    <p:extLst>
      <p:ext uri="{BB962C8B-B14F-4D97-AF65-F5344CB8AC3E}">
        <p14:creationId xmlns:p14="http://schemas.microsoft.com/office/powerpoint/2010/main" val="382661755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328</TotalTime>
  <Words>688</Words>
  <Application>Microsoft Office PowerPoint</Application>
  <PresentationFormat>Произвольный</PresentationFormat>
  <Paragraphs>94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Инструкция по организации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Попробуй объяснить значение слов и словосочетаний:</vt:lpstr>
      <vt:lpstr>Презентация PowerPoint</vt:lpstr>
      <vt:lpstr>Соотнеси картинки и названия достопримечательностей.</vt:lpstr>
      <vt:lpstr>Презентация PowerPoint</vt:lpstr>
      <vt:lpstr>Прочитай рассказ на стр. 161-167 учебника.</vt:lpstr>
      <vt:lpstr>Презентация PowerPoint</vt:lpstr>
      <vt:lpstr>Презентация PowerPoint</vt:lpstr>
      <vt:lpstr>Презентация PowerPoint</vt:lpstr>
      <vt:lpstr>Контрольное задание :</vt:lpstr>
      <vt:lpstr>Дистанционные задания 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sychinsuiii@outlook.com</dc:creator>
  <cp:lastModifiedBy>teacher</cp:lastModifiedBy>
  <cp:revision>25</cp:revision>
  <dcterms:created xsi:type="dcterms:W3CDTF">2020-04-23T08:01:58Z</dcterms:created>
  <dcterms:modified xsi:type="dcterms:W3CDTF">2021-05-24T12:31:06Z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300307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