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9" r:id="rId3"/>
    <p:sldId id="300" r:id="rId4"/>
    <p:sldId id="301" r:id="rId5"/>
    <p:sldId id="303" r:id="rId6"/>
    <p:sldId id="296" r:id="rId7"/>
    <p:sldId id="302" r:id="rId8"/>
    <p:sldId id="304" r:id="rId9"/>
    <p:sldId id="305" r:id="rId10"/>
    <p:sldId id="257" r:id="rId11"/>
    <p:sldId id="258" r:id="rId12"/>
    <p:sldId id="259" r:id="rId13"/>
    <p:sldId id="280" r:id="rId14"/>
    <p:sldId id="260" r:id="rId15"/>
    <p:sldId id="281" r:id="rId16"/>
    <p:sldId id="261" r:id="rId17"/>
    <p:sldId id="285" r:id="rId18"/>
    <p:sldId id="286" r:id="rId19"/>
    <p:sldId id="263" r:id="rId20"/>
    <p:sldId id="264" r:id="rId21"/>
    <p:sldId id="294" r:id="rId22"/>
    <p:sldId id="268" r:id="rId23"/>
    <p:sldId id="297" r:id="rId24"/>
    <p:sldId id="287" r:id="rId25"/>
    <p:sldId id="288" r:id="rId26"/>
    <p:sldId id="298" r:id="rId27"/>
    <p:sldId id="275" r:id="rId28"/>
    <p:sldId id="276" r:id="rId29"/>
    <p:sldId id="278" r:id="rId30"/>
    <p:sldId id="279" r:id="rId3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654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1092;&#1080;&#1079;&#1084;&#1080;&#1085;&#1091;&#1090;&#1082;&#1072;%20&#1082;&#1086;&#1089;&#1084;&#1086;&#1089;.mp4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Урок математики</a:t>
            </a:r>
            <a:b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</a:b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4 класс</a:t>
            </a:r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/>
            </a:r>
            <a:br>
              <a:rPr lang="en-US" sz="6000" b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</a:b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«Деление на 1000, 10000»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 </a:t>
            </a:r>
            <a:r>
              <a:rPr lang="ru-RU" sz="4300" b="1" dirty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1. г. Условие</a:t>
            </a:r>
          </a:p>
          <a:p>
            <a:pPr>
              <a:buNone/>
            </a:pPr>
            <a:r>
              <a:rPr lang="ru-RU" sz="4300" b="1" dirty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 </a:t>
            </a:r>
            <a:r>
              <a:rPr lang="ru-RU" sz="4300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 2 </a:t>
            </a:r>
            <a:r>
              <a:rPr lang="ru-RU" sz="4300" b="1" dirty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г. Решение</a:t>
            </a:r>
          </a:p>
          <a:p>
            <a:pPr>
              <a:buNone/>
            </a:pPr>
            <a:r>
              <a:rPr lang="ru-RU" sz="4300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  3 </a:t>
            </a:r>
            <a:r>
              <a:rPr lang="ru-RU" sz="4300" b="1" dirty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г. Записать буквенную запись решения</a:t>
            </a:r>
          </a:p>
          <a:p>
            <a:pPr>
              <a:buNone/>
            </a:pPr>
            <a:r>
              <a:rPr lang="ru-RU" sz="4300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 4 г. </a:t>
            </a:r>
            <a:r>
              <a:rPr lang="ru-RU" sz="4300" b="1" dirty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Выразить ответ </a:t>
            </a:r>
            <a:r>
              <a:rPr lang="ru-RU" sz="4300" b="1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в </a:t>
            </a:r>
            <a:r>
              <a:rPr lang="ru-RU" sz="4300" b="1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т и </a:t>
            </a:r>
            <a:r>
              <a:rPr lang="ru-RU" sz="4300" b="1" dirty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кг</a:t>
            </a:r>
          </a:p>
          <a:p>
            <a:pPr>
              <a:buNone/>
            </a:pPr>
            <a:endParaRPr lang="ru-RU" sz="6600" dirty="0">
              <a:solidFill>
                <a:schemeClr val="accent2">
                  <a:lumMod val="50000"/>
                </a:schemeClr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Сравните  числа :</a:t>
            </a:r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/>
            </a:r>
            <a:br>
              <a:rPr lang="ru-RU" sz="5400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</a:br>
            <a:endParaRPr lang="ru-RU" sz="5400" dirty="0">
              <a:solidFill>
                <a:schemeClr val="accent2">
                  <a:lumMod val="50000"/>
                </a:schemeClr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b="1" dirty="0" smtClean="0">
                <a:latin typeface="Century Schoolbook" pitchFamily="18" charset="0"/>
              </a:rPr>
              <a:t>99 999   *</a:t>
            </a:r>
            <a:r>
              <a:rPr lang="ru-RU" sz="4800" b="1" dirty="0" smtClean="0">
                <a:solidFill>
                  <a:srgbClr val="FF0000"/>
                </a:solidFill>
                <a:latin typeface="Century Schoolbook" pitchFamily="18" charset="0"/>
              </a:rPr>
              <a:t> </a:t>
            </a:r>
            <a:r>
              <a:rPr lang="ru-RU" sz="4800" b="1" dirty="0" smtClean="0">
                <a:latin typeface="Century Schoolbook" pitchFamily="18" charset="0"/>
              </a:rPr>
              <a:t> 100 000</a:t>
            </a:r>
          </a:p>
          <a:p>
            <a:pPr algn="ctr">
              <a:buNone/>
            </a:pPr>
            <a:r>
              <a:rPr lang="ru-RU" sz="4800" b="1" dirty="0" smtClean="0">
                <a:latin typeface="Century Schoolbook" pitchFamily="18" charset="0"/>
              </a:rPr>
              <a:t>415 760  *  415 670</a:t>
            </a:r>
          </a:p>
          <a:p>
            <a:pPr algn="ctr">
              <a:buNone/>
            </a:pPr>
            <a:r>
              <a:rPr lang="ru-RU" sz="4800" b="1" dirty="0" smtClean="0">
                <a:latin typeface="Century Schoolbook" pitchFamily="18" charset="0"/>
              </a:rPr>
              <a:t>19 400    *  19 399</a:t>
            </a:r>
          </a:p>
          <a:p>
            <a:pPr algn="ctr">
              <a:buNone/>
            </a:pPr>
            <a:r>
              <a:rPr lang="ru-RU" sz="4800" b="1" dirty="0" smtClean="0">
                <a:latin typeface="Century Schoolbook" pitchFamily="18" charset="0"/>
              </a:rPr>
              <a:t>200 005   * 200 005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334962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/>
            </a:r>
            <a:b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</a:b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/>
            </a:r>
            <a:b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</a:b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Решите задачи:</a:t>
            </a: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/>
            </a:r>
            <a:br>
              <a:rPr lang="ru-RU" sz="4800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</a:br>
            <a:endParaRPr lang="ru-RU" sz="4800" dirty="0">
              <a:solidFill>
                <a:schemeClr val="accent2">
                  <a:lumMod val="50000"/>
                </a:schemeClr>
              </a:solidFill>
              <a:latin typeface="Century Schoolbook" pitchFamily="18" charset="0"/>
            </a:endParaRPr>
          </a:p>
        </p:txBody>
      </p:sp>
      <p:pic>
        <p:nvPicPr>
          <p:cNvPr id="4" name="Picture 2" descr="http://www.yeniresim.com/data/media/167/www.yeniresim.com_-_Hayvan_Resimleri_-_Zrafa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7812" t="17500" r="36250" b="3749"/>
          <a:stretch>
            <a:fillRect/>
          </a:stretch>
        </p:blipFill>
        <p:spPr bwMode="auto">
          <a:xfrm>
            <a:off x="228600" y="4114800"/>
            <a:ext cx="2286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ukranews.com/uploads/news/2010/09/30/c281e6c273306ff7363b2412a8589047cc4dbbf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038600"/>
            <a:ext cx="2209800" cy="2284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5800" y="1371600"/>
            <a:ext cx="800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3600" dirty="0" smtClean="0">
                <a:latin typeface="Century Schoolbook" pitchFamily="18" charset="0"/>
              </a:rPr>
              <a:t>Масса африканского слона </a:t>
            </a:r>
            <a:r>
              <a:rPr lang="ru-RU" sz="3600" b="1" dirty="0" smtClean="0">
                <a:solidFill>
                  <a:srgbClr val="FF0000"/>
                </a:solidFill>
                <a:latin typeface="Century Schoolbook" pitchFamily="18" charset="0"/>
              </a:rPr>
              <a:t>7000кг</a:t>
            </a:r>
            <a:r>
              <a:rPr lang="ru-RU" sz="3600" dirty="0" smtClean="0">
                <a:latin typeface="Century Schoolbook" pitchFamily="18" charset="0"/>
              </a:rPr>
              <a:t>, а масса жирафа </a:t>
            </a:r>
            <a:r>
              <a:rPr lang="ru-RU" sz="3600" b="1" dirty="0" smtClean="0">
                <a:solidFill>
                  <a:srgbClr val="FF0000"/>
                </a:solidFill>
                <a:latin typeface="Century Schoolbook" pitchFamily="18" charset="0"/>
              </a:rPr>
              <a:t>в 10 раз меньше</a:t>
            </a:r>
            <a:r>
              <a:rPr lang="ru-RU" sz="3600" dirty="0" smtClean="0">
                <a:latin typeface="Century Schoolbook" pitchFamily="18" charset="0"/>
              </a:rPr>
              <a:t>. Чему равна масса жирафа?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410200" y="3048000"/>
            <a:ext cx="32004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7000</a:t>
            </a: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кг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Century Schoolbook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3200400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? кг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turometr.s3.amazonaws.com/images/gallery/00/11/83/2010/05/10/4ca2cd__28a9c4c634_6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114800"/>
            <a:ext cx="1981200" cy="240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http://upload.wikimedia.org/wikipedia/commons/thumb/c/c3/Ursus_maritinus.jpg/350px-Ursus_maritinus.jpg"/>
          <p:cNvPicPr>
            <a:picLocks noChangeAspect="1" noChangeArrowheads="1"/>
          </p:cNvPicPr>
          <p:nvPr/>
        </p:nvPicPr>
        <p:blipFill>
          <a:blip r:embed="rId3" cstate="print"/>
          <a:srcRect l="26572" r="10001"/>
          <a:stretch>
            <a:fillRect/>
          </a:stretch>
        </p:blipFill>
        <p:spPr bwMode="auto">
          <a:xfrm>
            <a:off x="6629400" y="4114800"/>
            <a:ext cx="2209800" cy="244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81000" y="152400"/>
            <a:ext cx="830580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latin typeface="Century Schoolbook" pitchFamily="18" charset="0"/>
              </a:rPr>
              <a:t>Масса белого медведя </a:t>
            </a:r>
            <a:r>
              <a:rPr lang="ru-RU" sz="4400" b="1" dirty="0" smtClean="0">
                <a:solidFill>
                  <a:srgbClr val="FF0000"/>
                </a:solidFill>
                <a:latin typeface="Century Schoolbook" pitchFamily="18" charset="0"/>
              </a:rPr>
              <a:t>1000кг</a:t>
            </a:r>
            <a:r>
              <a:rPr lang="ru-RU" sz="4400" dirty="0" smtClean="0">
                <a:latin typeface="Century Schoolbook" pitchFamily="18" charset="0"/>
              </a:rPr>
              <a:t>, а страуса </a:t>
            </a:r>
            <a:r>
              <a:rPr lang="ru-RU" sz="4400" b="1" dirty="0" smtClean="0">
                <a:solidFill>
                  <a:srgbClr val="FF0000"/>
                </a:solidFill>
                <a:latin typeface="Century Schoolbook" pitchFamily="18" charset="0"/>
              </a:rPr>
              <a:t>в 10 раз меньше</a:t>
            </a:r>
            <a:r>
              <a:rPr lang="ru-RU" sz="4400" dirty="0" smtClean="0">
                <a:latin typeface="Century Schoolbook" pitchFamily="18" charset="0"/>
              </a:rPr>
              <a:t>. Назовите массу страуса.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3352800"/>
            <a:ext cx="11095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?кг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0" y="3429000"/>
            <a:ext cx="21208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Century Schoolbook" pitchFamily="18" charset="0"/>
              </a:rPr>
              <a:t>1000кг</a:t>
            </a:r>
            <a:endParaRPr lang="ru-RU" sz="44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news.rin.ru/pictures/29/2089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95800"/>
            <a:ext cx="2825529" cy="2186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http://img.lenta.ru/news/2009/07/17/skull/pic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95800"/>
            <a:ext cx="3124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9600" y="533400"/>
            <a:ext cx="79248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dirty="0" smtClean="0">
                <a:latin typeface="Century Schoolbook" pitchFamily="18" charset="0"/>
              </a:rPr>
              <a:t>Длина крокодила </a:t>
            </a:r>
            <a:r>
              <a:rPr lang="ru-RU" sz="4400" b="1" dirty="0" smtClean="0">
                <a:solidFill>
                  <a:srgbClr val="FF0000"/>
                </a:solidFill>
                <a:latin typeface="Century Schoolbook" pitchFamily="18" charset="0"/>
              </a:rPr>
              <a:t>300см</a:t>
            </a:r>
            <a:r>
              <a:rPr lang="ru-RU" sz="4400" dirty="0" smtClean="0">
                <a:latin typeface="Century Schoolbook" pitchFamily="18" charset="0"/>
              </a:rPr>
              <a:t>, а длина жука-скарабея </a:t>
            </a:r>
            <a:r>
              <a:rPr lang="ru-RU" sz="4400" b="1" dirty="0" smtClean="0">
                <a:solidFill>
                  <a:srgbClr val="FF0000"/>
                </a:solidFill>
                <a:latin typeface="Century Schoolbook" pitchFamily="18" charset="0"/>
              </a:rPr>
              <a:t>в 100 раз меньше</a:t>
            </a:r>
            <a:r>
              <a:rPr lang="ru-RU" sz="4400" dirty="0" smtClean="0">
                <a:latin typeface="Century Schoolbook" pitchFamily="18" charset="0"/>
              </a:rPr>
              <a:t>. Чему равна длина жука-скарабея?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3810000"/>
            <a:ext cx="152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Century Schoolbook" pitchFamily="18" charset="0"/>
              </a:rPr>
              <a:t>?см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9800" y="36576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Century Schoolbook" pitchFamily="18" charset="0"/>
              </a:rPr>
              <a:t>300см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25762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latin typeface="Century Schoolbook" pitchFamily="18" charset="0"/>
              </a:rPr>
              <a:t/>
            </a:r>
            <a:br>
              <a:rPr lang="ru-RU" dirty="0" smtClean="0">
                <a:latin typeface="Century Schoolbook" pitchFamily="18" charset="0"/>
              </a:rPr>
            </a:br>
            <a:r>
              <a:rPr lang="ru-RU" dirty="0" smtClean="0">
                <a:latin typeface="Century Schoolbook" pitchFamily="18" charset="0"/>
              </a:rPr>
              <a:t/>
            </a:r>
            <a:br>
              <a:rPr lang="ru-RU" dirty="0" smtClean="0">
                <a:latin typeface="Century Schoolbook" pitchFamily="18" charset="0"/>
              </a:rPr>
            </a:br>
            <a:r>
              <a:rPr lang="ru-RU" dirty="0" smtClean="0">
                <a:latin typeface="Century Schoolbook" pitchFamily="18" charset="0"/>
              </a:rPr>
              <a:t>Размах крыльев степного орла  – </a:t>
            </a: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2м</a:t>
            </a:r>
            <a:r>
              <a:rPr lang="ru-RU" dirty="0" smtClean="0">
                <a:latin typeface="Century Schoolbook" pitchFamily="18" charset="0"/>
              </a:rPr>
              <a:t>, а бабочки </a:t>
            </a: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в 100 раз меньше</a:t>
            </a:r>
            <a:r>
              <a:rPr lang="ru-RU" dirty="0" smtClean="0">
                <a:latin typeface="Century Schoolbook" pitchFamily="18" charset="0"/>
              </a:rPr>
              <a:t>. Чему равен размах крыльев бабочки?</a:t>
            </a:r>
            <a:br>
              <a:rPr lang="ru-RU" dirty="0" smtClean="0">
                <a:latin typeface="Century Schoolbook" pitchFamily="18" charset="0"/>
              </a:rPr>
            </a:br>
            <a:endParaRPr lang="ru-RU" dirty="0">
              <a:latin typeface="Century Schoolbook" pitchFamily="18" charset="0"/>
            </a:endParaRPr>
          </a:p>
        </p:txBody>
      </p:sp>
      <p:pic>
        <p:nvPicPr>
          <p:cNvPr id="4" name="Рисунок 2" descr="http://www.franstyle.ru/images/trueimg/pictures/4/A506DDA0D6BA-4.jpg"/>
          <p:cNvPicPr>
            <a:picLocks noChangeAspect="1" noChangeArrowheads="1"/>
          </p:cNvPicPr>
          <p:nvPr/>
        </p:nvPicPr>
        <p:blipFill>
          <a:blip r:embed="rId2" cstate="print"/>
          <a:srcRect l="19090" t="5455" r="15909" b="4546"/>
          <a:stretch>
            <a:fillRect/>
          </a:stretch>
        </p:blipFill>
        <p:spPr bwMode="auto">
          <a:xfrm>
            <a:off x="304800" y="41910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3" descr="http://www.chitalnya.ru/upload/390/2331882906146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443" t="11263" r="3999" b="10239"/>
          <a:stretch>
            <a:fillRect/>
          </a:stretch>
        </p:blipFill>
        <p:spPr bwMode="auto">
          <a:xfrm>
            <a:off x="5334000" y="4267200"/>
            <a:ext cx="3486202" cy="2266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58000" y="3505200"/>
            <a:ext cx="11128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Century Schoolbook" pitchFamily="18" charset="0"/>
              </a:rPr>
              <a:t>2 м</a:t>
            </a:r>
            <a:endParaRPr lang="ru-RU" sz="44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71600" y="3505200"/>
            <a:ext cx="542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Century Schoolbook" pitchFamily="18" charset="0"/>
              </a:rPr>
              <a:t>?</a:t>
            </a:r>
            <a:endParaRPr lang="ru-RU" sz="44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10600" cy="103663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entury Schoolbook" pitchFamily="18" charset="0"/>
              </a:rPr>
              <a:t>Алгоритм деления на 10 и 100</a:t>
            </a:r>
            <a:endParaRPr lang="ru-RU" sz="36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4983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Century Schoolbook" pitchFamily="18" charset="0"/>
              </a:rPr>
              <a:t>  При делении числа на </a:t>
            </a:r>
            <a:r>
              <a:rPr lang="ru-RU" sz="4800" b="1" dirty="0" smtClean="0">
                <a:solidFill>
                  <a:srgbClr val="FF0000"/>
                </a:solidFill>
                <a:latin typeface="Century Schoolbook" pitchFamily="18" charset="0"/>
              </a:rPr>
              <a:t>10, 100 </a:t>
            </a:r>
            <a:r>
              <a:rPr lang="ru-RU" sz="4800" dirty="0" smtClean="0">
                <a:latin typeface="Century Schoolbook" pitchFamily="18" charset="0"/>
              </a:rPr>
              <a:t>надо отбросить    справа соответственно </a:t>
            </a:r>
            <a:r>
              <a:rPr lang="ru-RU" sz="4800" b="1" dirty="0" smtClean="0">
                <a:solidFill>
                  <a:srgbClr val="FF0000"/>
                </a:solidFill>
                <a:latin typeface="Century Schoolbook" pitchFamily="18" charset="0"/>
              </a:rPr>
              <a:t>1 нуль   </a:t>
            </a:r>
            <a:r>
              <a:rPr lang="ru-RU" sz="4800" dirty="0" smtClean="0">
                <a:latin typeface="Century Schoolbook" pitchFamily="18" charset="0"/>
              </a:rPr>
              <a:t>или </a:t>
            </a:r>
            <a:r>
              <a:rPr lang="ru-RU" sz="4800" b="1" dirty="0" smtClean="0">
                <a:solidFill>
                  <a:srgbClr val="FF0000"/>
                </a:solidFill>
                <a:latin typeface="Century Schoolbook" pitchFamily="18" charset="0"/>
              </a:rPr>
              <a:t>2 нуля</a:t>
            </a:r>
            <a:r>
              <a:rPr lang="ru-RU" sz="4800" dirty="0" smtClean="0">
                <a:latin typeface="Century Schoolbook" pitchFamily="18" charset="0"/>
              </a:rPr>
              <a:t>.</a:t>
            </a:r>
            <a:endParaRPr lang="ru-RU" sz="4800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latin typeface="Century Schoolbook" pitchFamily="18" charset="0"/>
              </a:rPr>
              <a:t> 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Рассуждая так же , как при делении на 10 и на 100 , попробуйте сформулировать правило деления на 1000, 10000 …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Тема урока: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848600" cy="1752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Century Schoolbook" pitchFamily="18" charset="0"/>
              </a:rPr>
              <a:t>Деление на 1000, 10 000…</a:t>
            </a:r>
          </a:p>
          <a:p>
            <a:pPr algn="ctr"/>
            <a:endParaRPr lang="ru-RU" sz="5400" b="1" dirty="0" smtClean="0">
              <a:solidFill>
                <a:srgbClr val="C00000"/>
              </a:solidFill>
              <a:latin typeface="Century Schoolbook" pitchFamily="18" charset="0"/>
            </a:endParaRPr>
          </a:p>
          <a:p>
            <a:pPr algn="ctr"/>
            <a:endParaRPr lang="ru-RU" sz="54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Цель: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1"/>
            <a:ext cx="7924800" cy="2590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400" b="1" dirty="0" smtClean="0">
                <a:solidFill>
                  <a:srgbClr val="C00000"/>
                </a:solidFill>
                <a:latin typeface="Century Schoolbook" pitchFamily="18" charset="0"/>
              </a:rPr>
              <a:t>Познакомиться с алгоритмом деления на 1000, 10 000 и т.д.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43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14400"/>
            <a:ext cx="2819796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828800"/>
            <a:ext cx="4347656" cy="2288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9104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2076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Задачи: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990601"/>
            <a:ext cx="8305800" cy="4038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  <a:latin typeface="Century Schoolbook" pitchFamily="18" charset="0"/>
              </a:rPr>
              <a:t> Составить алгоритм деления на 1000, 10000 и т.д.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  <a:latin typeface="Century Schoolbook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Century Schoolbook" pitchFamily="18" charset="0"/>
              </a:rPr>
              <a:t>Научиться делить на 1000, 10000…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  <a:latin typeface="Century Schoolbook" pitchFamily="18" charset="0"/>
              </a:rPr>
              <a:t> Сравнивать без ошибок  многозначные числа.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  <a:latin typeface="Century Schoolbook" pitchFamily="18" charset="0"/>
              </a:rPr>
              <a:t> Быстро решать задачи.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entury Schoolbook" pitchFamily="18" charset="0"/>
              </a:rPr>
              <a:t>Работа с учебником</a:t>
            </a:r>
            <a:endParaRPr lang="ru-RU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71600" y="2438400"/>
            <a:ext cx="44823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Century Schoolbook" pitchFamily="18" charset="0"/>
              </a:rPr>
              <a:t>Страница  57</a:t>
            </a:r>
            <a:endParaRPr lang="en-US" sz="4800" b="1" dirty="0" smtClean="0">
              <a:solidFill>
                <a:srgbClr val="C00000"/>
              </a:solidFill>
              <a:latin typeface="Century Schoolbook" pitchFamily="18" charset="0"/>
            </a:endParaRPr>
          </a:p>
          <a:p>
            <a:r>
              <a:rPr lang="ru-RU" sz="4800" b="1" dirty="0" smtClean="0">
                <a:solidFill>
                  <a:srgbClr val="C00000"/>
                </a:solidFill>
                <a:latin typeface="Century Schoolbook" pitchFamily="18" charset="0"/>
              </a:rPr>
              <a:t>  №1 – устно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Работа по учебнику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entury Schoolbook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600200"/>
            <a:ext cx="723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entury Schoolbook" pitchFamily="18" charset="0"/>
              </a:rPr>
              <a:t>    Стр. 57    № 3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entury Schoolbook" pitchFamily="18" charset="0"/>
              </a:rPr>
              <a:t>   (работа в тетрадях)</a:t>
            </a:r>
            <a:endParaRPr lang="ru-RU" sz="48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392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entury Schoolbook" pitchFamily="18" charset="0"/>
              </a:rPr>
              <a:t>…</a:t>
            </a:r>
            <a:endParaRPr lang="ru-RU" sz="36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305800" cy="5334000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ru-RU" sz="7200" b="1" dirty="0" smtClean="0">
                <a:latin typeface="Century Schoolbook" pitchFamily="18" charset="0"/>
              </a:rPr>
              <a:t>1 кг = 1000 г</a:t>
            </a:r>
          </a:p>
          <a:p>
            <a:pPr marL="514350" indent="-514350" algn="ctr">
              <a:spcBef>
                <a:spcPts val="0"/>
              </a:spcBef>
              <a:buNone/>
            </a:pPr>
            <a:r>
              <a:rPr lang="ru-RU" sz="7200" b="1" dirty="0" smtClean="0">
                <a:latin typeface="Century Schoolbook" pitchFamily="18" charset="0"/>
              </a:rPr>
              <a:t>1 т = 1000 кг</a:t>
            </a:r>
          </a:p>
          <a:p>
            <a:pPr marL="514350" indent="-514350" algn="ctr">
              <a:spcBef>
                <a:spcPts val="0"/>
              </a:spcBef>
              <a:buNone/>
            </a:pPr>
            <a:r>
              <a:rPr lang="ru-RU" sz="7200" b="1" dirty="0" smtClean="0">
                <a:latin typeface="Century Schoolbook" pitchFamily="18" charset="0"/>
              </a:rPr>
              <a:t>  1 км = 1000 м</a:t>
            </a:r>
          </a:p>
          <a:p>
            <a:pPr marL="514350" indent="-514350" algn="ctr">
              <a:spcBef>
                <a:spcPts val="0"/>
              </a:spcBef>
              <a:buNone/>
            </a:pPr>
            <a:r>
              <a:rPr lang="ru-RU" sz="7200" b="1" smtClean="0">
                <a:latin typeface="Century Schoolbook" pitchFamily="18" charset="0"/>
              </a:rPr>
              <a:t>1 м </a:t>
            </a:r>
            <a:r>
              <a:rPr lang="ru-RU" sz="7200" b="1" dirty="0" smtClean="0">
                <a:latin typeface="Century Schoolbook" pitchFamily="18" charset="0"/>
              </a:rPr>
              <a:t>= 100 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Работа по учебнику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entury Schoolbook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600200"/>
            <a:ext cx="746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entury Schoolbook" pitchFamily="18" charset="0"/>
              </a:rPr>
              <a:t>    миллиграмм (мг)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entury Schoolbook" pitchFamily="18" charset="0"/>
              </a:rPr>
              <a:t>1г = 1000мг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Работа по учебнику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entury Schoolbook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600200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Century Schoolbook" pitchFamily="18" charset="0"/>
              </a:rPr>
              <a:t> Стр. 59 Задача  </a:t>
            </a:r>
            <a:r>
              <a:rPr lang="ru-RU" sz="4000" b="1" dirty="0" smtClean="0">
                <a:solidFill>
                  <a:srgbClr val="C00000"/>
                </a:solidFill>
                <a:latin typeface="Century Schoolbook" pitchFamily="18" charset="0"/>
              </a:rPr>
              <a:t>№</a:t>
            </a:r>
            <a:r>
              <a:rPr lang="ru-RU" sz="4800" b="1" dirty="0" smtClean="0">
                <a:solidFill>
                  <a:srgbClr val="C00000"/>
                </a:solidFill>
                <a:latin typeface="Century Schoolbook" pitchFamily="18" charset="0"/>
              </a:rPr>
              <a:t>13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Решение: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600200"/>
            <a:ext cx="8382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>
                <a:solidFill>
                  <a:srgbClr val="C00000"/>
                </a:solidFill>
              </a:rPr>
              <a:t>1)2</a:t>
            </a:r>
            <a:r>
              <a:rPr lang="ru-RU" sz="6600" dirty="0" smtClean="0">
                <a:solidFill>
                  <a:srgbClr val="C00000"/>
                </a:solidFill>
                <a:sym typeface="Symbol"/>
              </a:rPr>
              <a:t>7=14(т) - увезли</a:t>
            </a:r>
          </a:p>
          <a:p>
            <a:pPr>
              <a:buNone/>
            </a:pPr>
            <a:r>
              <a:rPr lang="ru-RU" sz="6600" dirty="0" smtClean="0">
                <a:solidFill>
                  <a:srgbClr val="C00000"/>
                </a:solidFill>
                <a:sym typeface="Symbol"/>
              </a:rPr>
              <a:t>2)25-14=11(т)</a:t>
            </a:r>
            <a:r>
              <a:rPr lang="en-US" sz="6600" dirty="0" smtClean="0">
                <a:solidFill>
                  <a:srgbClr val="C00000"/>
                </a:solidFill>
                <a:sym typeface="Symbol"/>
              </a:rPr>
              <a:t>-</a:t>
            </a:r>
            <a:r>
              <a:rPr lang="ru-RU" sz="6600" dirty="0" smtClean="0">
                <a:solidFill>
                  <a:srgbClr val="C00000"/>
                </a:solidFill>
                <a:sym typeface="Symbol"/>
              </a:rPr>
              <a:t>осталось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Самостоятельная работа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371601"/>
            <a:ext cx="8229600" cy="3429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400" dirty="0" smtClean="0">
                <a:latin typeface="Century Schoolbook" pitchFamily="18" charset="0"/>
              </a:rPr>
              <a:t>Выполнить задания по карточкам</a:t>
            </a:r>
            <a:r>
              <a:rPr lang="en-US" sz="2400" dirty="0" smtClean="0">
                <a:latin typeface="Century Schoolbook" pitchFamily="18" charset="0"/>
              </a:rPr>
              <a:t>              </a:t>
            </a:r>
            <a:endParaRPr lang="ru-RU" sz="2400" b="1" dirty="0" smtClean="0">
              <a:solidFill>
                <a:srgbClr val="0070C0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236000:1000                     </a:t>
            </a:r>
            <a:r>
              <a:rPr lang="ru-RU" b="1" dirty="0" smtClean="0">
                <a:solidFill>
                  <a:srgbClr val="006600"/>
                </a:solidFill>
                <a:latin typeface="Century Schoolbook" pitchFamily="18" charset="0"/>
              </a:rPr>
              <a:t>56000:1000</a:t>
            </a:r>
            <a:r>
              <a:rPr lang="ru-RU" dirty="0" smtClean="0">
                <a:solidFill>
                  <a:srgbClr val="006600"/>
                </a:solidFill>
              </a:rPr>
              <a:t>              </a:t>
            </a:r>
            <a:endParaRPr lang="ru-RU" b="1" dirty="0" smtClean="0">
              <a:solidFill>
                <a:srgbClr val="0070C0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2750000:10000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                 </a:t>
            </a:r>
            <a:r>
              <a:rPr lang="ru-RU" b="1" dirty="0" smtClean="0">
                <a:solidFill>
                  <a:srgbClr val="006600"/>
                </a:solidFill>
                <a:latin typeface="Century Schoolbook" pitchFamily="18" charset="0"/>
              </a:rPr>
              <a:t>30000:10000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           </a:t>
            </a:r>
            <a:endParaRPr lang="ru-RU" b="1" dirty="0" smtClean="0">
              <a:solidFill>
                <a:srgbClr val="0070C0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9050000:1000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</a:t>
            </a:r>
            <a:r>
              <a:rPr lang="ru-RU" b="1" dirty="0" smtClean="0">
                <a:solidFill>
                  <a:srgbClr val="006600"/>
                </a:solidFill>
                <a:latin typeface="Century Schoolbook" pitchFamily="18" charset="0"/>
              </a:rPr>
              <a:t>99000:1000</a:t>
            </a:r>
            <a:r>
              <a:rPr lang="ru-RU" dirty="0" smtClean="0"/>
              <a:t>             </a:t>
            </a:r>
            <a:endParaRPr lang="ru-RU" b="1" dirty="0" smtClean="0">
              <a:solidFill>
                <a:srgbClr val="0070C0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100580000:10000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             </a:t>
            </a:r>
            <a:r>
              <a:rPr lang="ru-RU" b="1" dirty="0" smtClean="0">
                <a:solidFill>
                  <a:srgbClr val="006600"/>
                </a:solidFill>
                <a:latin typeface="Century Schoolbook" pitchFamily="18" charset="0"/>
              </a:rPr>
              <a:t>4800000:10000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         </a:t>
            </a:r>
            <a:endParaRPr lang="ru-RU" b="1" dirty="0" smtClean="0">
              <a:solidFill>
                <a:srgbClr val="0070C0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306000000:100000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           </a:t>
            </a:r>
            <a:r>
              <a:rPr lang="ru-RU" b="1" dirty="0" smtClean="0">
                <a:solidFill>
                  <a:srgbClr val="006600"/>
                </a:solidFill>
                <a:latin typeface="Century Schoolbook" pitchFamily="18" charset="0"/>
              </a:rPr>
              <a:t>835000:1000</a:t>
            </a:r>
            <a:r>
              <a:rPr lang="ru-RU" dirty="0" smtClean="0"/>
              <a:t>           </a:t>
            </a:r>
            <a:endParaRPr lang="ru-RU" b="1" dirty="0" smtClean="0">
              <a:solidFill>
                <a:srgbClr val="0070C0"/>
              </a:solidFill>
              <a:latin typeface="Century Schoolbook" pitchFamily="18" charset="0"/>
            </a:endParaRPr>
          </a:p>
          <a:p>
            <a:pPr>
              <a:buNone/>
            </a:pPr>
            <a:endParaRPr lang="ru-RU" sz="2400" dirty="0">
              <a:latin typeface="Century Schoolbook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8400" y="4495800"/>
            <a:ext cx="6096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Эти карточки двух уровней сложности. </a:t>
            </a:r>
            <a:r>
              <a:rPr lang="ru-RU" sz="2400" b="1" dirty="0" smtClean="0">
                <a:solidFill>
                  <a:srgbClr val="FF0000"/>
                </a:solidFill>
                <a:latin typeface="Century Schoolbook" pitchFamily="18" charset="0"/>
              </a:rPr>
              <a:t>Красная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Century Schoolbook" pitchFamily="18" charset="0"/>
              </a:rPr>
              <a:t>более сложная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, </a:t>
            </a:r>
            <a:r>
              <a:rPr lang="ru-RU" sz="2400" b="1" dirty="0" smtClean="0">
                <a:solidFill>
                  <a:srgbClr val="006600"/>
                </a:solidFill>
                <a:latin typeface="Century Schoolbook" pitchFamily="18" charset="0"/>
              </a:rPr>
              <a:t>зелёная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 -  </a:t>
            </a:r>
            <a:r>
              <a:rPr lang="ru-RU" sz="2400" b="1" dirty="0" smtClean="0">
                <a:solidFill>
                  <a:srgbClr val="006600"/>
                </a:solidFill>
                <a:latin typeface="Century Schoolbook" pitchFamily="18" charset="0"/>
              </a:rPr>
              <a:t>менее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. Выберите для себя одну карточку.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39933"/>
                </a:solidFill>
              </a:rPr>
              <a:t> </a:t>
            </a:r>
            <a:r>
              <a:rPr lang="en-US" dirty="0" smtClean="0">
                <a:solidFill>
                  <a:srgbClr val="339933"/>
                </a:solidFill>
              </a:rPr>
              <a:t/>
            </a:r>
            <a:br>
              <a:rPr lang="en-US" dirty="0" smtClean="0">
                <a:solidFill>
                  <a:srgbClr val="339933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  <a:cs typeface="Times New Roman" pitchFamily="18" charset="0"/>
              </a:rPr>
              <a:t>Самопроверка</a:t>
            </a:r>
            <a:endParaRPr lang="ru-RU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914400"/>
            <a:ext cx="8305800" cy="45259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latin typeface="Century Schoolbook" pitchFamily="18" charset="0"/>
              </a:rPr>
              <a:t>       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Century Schoolbook" pitchFamily="18" charset="0"/>
              </a:rPr>
              <a:t>   </a:t>
            </a: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        </a:t>
            </a:r>
            <a:r>
              <a:rPr lang="en-US" b="1" dirty="0" smtClean="0">
                <a:solidFill>
                  <a:srgbClr val="FF0000"/>
                </a:solidFill>
                <a:latin typeface="Century Schoolbook" pitchFamily="18" charset="0"/>
              </a:rPr>
              <a:t>I     </a:t>
            </a:r>
            <a:r>
              <a:rPr lang="en-US" b="1" dirty="0" smtClean="0">
                <a:latin typeface="Century Schoolbook" pitchFamily="18" charset="0"/>
              </a:rPr>
              <a:t>                </a:t>
            </a:r>
            <a:r>
              <a:rPr lang="ru-RU" b="1" dirty="0" smtClean="0">
                <a:latin typeface="Century Schoolbook" pitchFamily="18" charset="0"/>
              </a:rPr>
              <a:t>              </a:t>
            </a:r>
            <a:r>
              <a:rPr lang="en-US" b="1" dirty="0" smtClean="0">
                <a:solidFill>
                  <a:srgbClr val="006600"/>
                </a:solidFill>
                <a:latin typeface="Century Schoolbook" pitchFamily="18" charset="0"/>
              </a:rPr>
              <a:t>II</a:t>
            </a:r>
            <a:endParaRPr lang="en-US" b="1" dirty="0" smtClean="0">
              <a:solidFill>
                <a:srgbClr val="0070C0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         </a:t>
            </a:r>
            <a:r>
              <a:rPr lang="en-US" b="1" dirty="0" smtClean="0">
                <a:solidFill>
                  <a:srgbClr val="FF0000"/>
                </a:solidFill>
                <a:latin typeface="Century Schoolbook" pitchFamily="18" charset="0"/>
              </a:rPr>
              <a:t>236            </a:t>
            </a: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                    </a:t>
            </a:r>
            <a:r>
              <a:rPr lang="ru-RU" b="1" dirty="0" smtClean="0">
                <a:solidFill>
                  <a:srgbClr val="006600"/>
                </a:solidFill>
                <a:latin typeface="Century Schoolbook" pitchFamily="18" charset="0"/>
              </a:rPr>
              <a:t>56</a:t>
            </a:r>
            <a:endParaRPr lang="en-US" b="1" dirty="0" smtClean="0">
              <a:solidFill>
                <a:srgbClr val="0070C0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         275</a:t>
            </a:r>
            <a:r>
              <a:rPr lang="en-US" b="1" dirty="0" smtClean="0">
                <a:solidFill>
                  <a:srgbClr val="FF0000"/>
                </a:solidFill>
                <a:latin typeface="Century Schoolbook" pitchFamily="18" charset="0"/>
              </a:rPr>
              <a:t>      </a:t>
            </a: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                          </a:t>
            </a:r>
            <a:r>
              <a:rPr lang="ru-RU" b="1" dirty="0" smtClean="0">
                <a:solidFill>
                  <a:srgbClr val="006600"/>
                </a:solidFill>
                <a:latin typeface="Century Schoolbook" pitchFamily="18" charset="0"/>
              </a:rPr>
              <a:t>3</a:t>
            </a:r>
            <a:endParaRPr lang="en-US" b="1" dirty="0" smtClean="0">
              <a:solidFill>
                <a:srgbClr val="0070C0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         9050</a:t>
            </a:r>
            <a:r>
              <a:rPr lang="en-US" b="1" dirty="0" smtClean="0">
                <a:solidFill>
                  <a:srgbClr val="FF0000"/>
                </a:solidFill>
                <a:latin typeface="Century Schoolbook" pitchFamily="18" charset="0"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                          </a:t>
            </a:r>
            <a:r>
              <a:rPr lang="ru-RU" b="1" dirty="0" smtClean="0">
                <a:solidFill>
                  <a:srgbClr val="006600"/>
                </a:solidFill>
                <a:latin typeface="Century Schoolbook" pitchFamily="18" charset="0"/>
              </a:rPr>
              <a:t>99</a:t>
            </a:r>
            <a:endParaRPr lang="en-US" b="1" dirty="0" smtClean="0">
              <a:solidFill>
                <a:srgbClr val="0070C0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         10058</a:t>
            </a:r>
            <a:r>
              <a:rPr lang="en-US" b="1" dirty="0" smtClean="0">
                <a:solidFill>
                  <a:srgbClr val="FF0000"/>
                </a:solidFill>
                <a:latin typeface="Century Schoolbook" pitchFamily="18" charset="0"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                        </a:t>
            </a:r>
            <a:r>
              <a:rPr lang="ru-RU" b="1" dirty="0" smtClean="0">
                <a:solidFill>
                  <a:srgbClr val="006600"/>
                </a:solidFill>
                <a:latin typeface="Century Schoolbook" pitchFamily="18" charset="0"/>
              </a:rPr>
              <a:t>480</a:t>
            </a:r>
            <a:endParaRPr lang="en-US" b="1" dirty="0" smtClean="0">
              <a:solidFill>
                <a:srgbClr val="0070C0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         </a:t>
            </a:r>
            <a:r>
              <a:rPr lang="en-US" b="1" dirty="0" smtClean="0">
                <a:solidFill>
                  <a:srgbClr val="FF0000"/>
                </a:solidFill>
                <a:latin typeface="Century Schoolbook" pitchFamily="18" charset="0"/>
              </a:rPr>
              <a:t>3060    </a:t>
            </a: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                          </a:t>
            </a:r>
            <a:r>
              <a:rPr lang="ru-RU" b="1" dirty="0" smtClean="0">
                <a:solidFill>
                  <a:srgbClr val="006600"/>
                </a:solidFill>
                <a:latin typeface="Century Schoolbook" pitchFamily="18" charset="0"/>
              </a:rPr>
              <a:t>835</a:t>
            </a:r>
            <a:endParaRPr lang="ru-RU" b="1" dirty="0" smtClean="0">
              <a:solidFill>
                <a:srgbClr val="0070C0"/>
              </a:solidFill>
              <a:latin typeface="Century Schoolbook" pitchFamily="18" charset="0"/>
            </a:endParaRPr>
          </a:p>
          <a:p>
            <a:pPr>
              <a:buNone/>
            </a:pPr>
            <a:endParaRPr lang="en-US" b="1" dirty="0" smtClean="0">
              <a:solidFill>
                <a:srgbClr val="006600"/>
              </a:solidFill>
              <a:latin typeface="Century Schoolbook" pitchFamily="18" charset="0"/>
            </a:endParaRPr>
          </a:p>
          <a:p>
            <a:pPr>
              <a:buNone/>
            </a:pPr>
            <a:endParaRPr lang="ru-RU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  <a:cs typeface="Times New Roman" pitchFamily="18" charset="0"/>
              </a:rPr>
              <a:t>Домашнее задание: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Century Schoolbook" pitchFamily="18" charset="0"/>
              </a:rPr>
              <a:t>Рабочая тетрадь</a:t>
            </a:r>
          </a:p>
          <a:p>
            <a:pPr>
              <a:buNone/>
            </a:pPr>
            <a:endParaRPr lang="ru-RU" sz="5400" b="1" dirty="0" smtClean="0">
              <a:solidFill>
                <a:srgbClr val="C00000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sz="5400" b="1" dirty="0" smtClean="0">
                <a:solidFill>
                  <a:srgbClr val="C00000"/>
                </a:solidFill>
                <a:latin typeface="Century Schoolbook" pitchFamily="18" charset="0"/>
              </a:rPr>
              <a:t>Стр.  </a:t>
            </a:r>
            <a:r>
              <a:rPr lang="ru-RU" sz="5400" b="1" smtClean="0">
                <a:solidFill>
                  <a:srgbClr val="C00000"/>
                </a:solidFill>
                <a:latin typeface="Century Schoolbook" pitchFamily="18" charset="0"/>
              </a:rPr>
              <a:t>37-39 </a:t>
            </a:r>
            <a:endParaRPr lang="ru-RU" sz="54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pic>
        <p:nvPicPr>
          <p:cNvPr id="25602" name="Picture 2" descr="C:\Users\Домик в деревне\Desktop\новые фоны\69415789_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7212" y="2590800"/>
            <a:ext cx="3004788" cy="3744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90" y="533401"/>
            <a:ext cx="7584510" cy="428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747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8800" dirty="0" smtClean="0"/>
              <a:t>Завершается урок.</a:t>
            </a:r>
          </a:p>
          <a:p>
            <a:pPr algn="ctr">
              <a:buNone/>
            </a:pPr>
            <a:r>
              <a:rPr lang="ru-RU" sz="8800" dirty="0" smtClean="0"/>
              <a:t>Он пошёл ребятам впрок?</a:t>
            </a:r>
          </a:p>
          <a:p>
            <a:pPr algn="ctr">
              <a:buNone/>
            </a:pPr>
            <a:r>
              <a:rPr lang="ru-RU" sz="8800" dirty="0" smtClean="0"/>
              <a:t>Постарались всё понять?</a:t>
            </a:r>
          </a:p>
          <a:p>
            <a:pPr algn="ctr">
              <a:buNone/>
            </a:pPr>
            <a:r>
              <a:rPr lang="ru-RU" sz="8800" dirty="0" smtClean="0"/>
              <a:t>Учились тайны открывать?</a:t>
            </a:r>
          </a:p>
          <a:p>
            <a:pPr algn="ctr">
              <a:buNone/>
            </a:pPr>
            <a:r>
              <a:rPr lang="ru-RU" sz="8800" dirty="0" smtClean="0"/>
              <a:t>Ответы полные давали?</a:t>
            </a:r>
          </a:p>
          <a:p>
            <a:pPr algn="ctr">
              <a:buNone/>
            </a:pPr>
            <a:r>
              <a:rPr lang="ru-RU" sz="8800" dirty="0" smtClean="0"/>
              <a:t>На уроке не зевали?</a:t>
            </a:r>
          </a:p>
          <a:p>
            <a:pPr algn="ctr">
              <a:buNone/>
            </a:pPr>
            <a:r>
              <a:rPr lang="ru-RU" sz="8800" b="1" smtClean="0">
                <a:solidFill>
                  <a:srgbClr val="C00000"/>
                </a:solidFill>
                <a:latin typeface="Century Schoolbook" pitchFamily="18" charset="0"/>
                <a:ea typeface="BatangChe" pitchFamily="49" charset="-127"/>
              </a:rPr>
              <a:t>          С </a:t>
            </a:r>
            <a:r>
              <a:rPr lang="ru-RU" sz="8800" b="1" dirty="0" err="1" smtClean="0">
                <a:solidFill>
                  <a:srgbClr val="C00000"/>
                </a:solidFill>
                <a:latin typeface="Century Schoolbook" pitchFamily="18" charset="0"/>
                <a:ea typeface="BatangChe" pitchFamily="49" charset="-127"/>
              </a:rPr>
              <a:t>п</a:t>
            </a:r>
            <a:r>
              <a:rPr lang="ru-RU" sz="8800" b="1" dirty="0" smtClean="0">
                <a:solidFill>
                  <a:srgbClr val="C00000"/>
                </a:solidFill>
                <a:latin typeface="Century Schoolbook" pitchFamily="18" charset="0"/>
                <a:ea typeface="BatangChe" pitchFamily="49" charset="-127"/>
              </a:rPr>
              <a:t> а с и б о за урок !</a:t>
            </a:r>
            <a:endParaRPr lang="ru-RU" sz="8800" b="1" dirty="0">
              <a:solidFill>
                <a:srgbClr val="C00000"/>
              </a:solidFill>
              <a:latin typeface="Century Schoolbook" pitchFamily="18" charset="0"/>
              <a:ea typeface="BatangChe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zabavnik.club/wp-content/uploads/korolev_sergey_pavlovich_foto_4_090354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43" y="762000"/>
            <a:ext cx="2567534" cy="318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05200" y="990600"/>
            <a:ext cx="1499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С. П. </a:t>
            </a:r>
            <a:r>
              <a:rPr lang="ru-RU" dirty="0"/>
              <a:t>Королёв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998" y="1359932"/>
            <a:ext cx="405804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43200" y="4648200"/>
            <a:ext cx="277832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dirty="0" smtClean="0"/>
              <a:t>8400: 100</a:t>
            </a:r>
            <a:endParaRPr lang="ru-RU" sz="5000" dirty="0"/>
          </a:p>
        </p:txBody>
      </p:sp>
      <p:sp>
        <p:nvSpPr>
          <p:cNvPr id="5" name="TextBox 4"/>
          <p:cNvSpPr txBox="1"/>
          <p:nvPr/>
        </p:nvSpPr>
        <p:spPr>
          <a:xfrm>
            <a:off x="5339757" y="4648200"/>
            <a:ext cx="224452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/>
              <a:t>=84 (кг)</a:t>
            </a:r>
            <a:endParaRPr lang="ru-RU" sz="5000" b="1" dirty="0"/>
          </a:p>
        </p:txBody>
      </p:sp>
    </p:spTree>
    <p:extLst>
      <p:ext uri="{BB962C8B-B14F-4D97-AF65-F5344CB8AC3E}">
        <p14:creationId xmlns:p14="http://schemas.microsoft.com/office/powerpoint/2010/main" val="3573388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8929" y="609600"/>
            <a:ext cx="59436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5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3100</a:t>
            </a:r>
            <a:r>
              <a:rPr lang="ru-RU" sz="2500" b="1" dirty="0">
                <a:solidFill>
                  <a:srgbClr val="000000"/>
                </a:solidFill>
                <a:latin typeface="Times New Roman"/>
                <a:ea typeface="Times New Roman"/>
              </a:rPr>
              <a:t>, 3900. 4700</a:t>
            </a:r>
            <a:r>
              <a:rPr lang="ru-RU" sz="25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,</a:t>
            </a:r>
            <a:endParaRPr lang="ru-RU" sz="2500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5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5500</a:t>
            </a:r>
            <a:r>
              <a:rPr lang="ru-RU" sz="2500" b="1" dirty="0">
                <a:solidFill>
                  <a:srgbClr val="000000"/>
                </a:solidFill>
                <a:latin typeface="Times New Roman"/>
                <a:ea typeface="Times New Roman"/>
              </a:rPr>
              <a:t>, 6300, 7100</a:t>
            </a:r>
            <a:endParaRPr lang="ru-RU" sz="2500" b="1" dirty="0">
              <a:latin typeface="Times New Roman"/>
              <a:ea typeface="Times New Roman"/>
            </a:endParaRPr>
          </a:p>
          <a:p>
            <a:r>
              <a:rPr lang="ru-RU" sz="2500" b="1" dirty="0">
                <a:solidFill>
                  <a:srgbClr val="000000"/>
                </a:solidFill>
                <a:latin typeface="Times New Roman"/>
                <a:ea typeface="Times New Roman"/>
              </a:rPr>
              <a:t>-Сколько всего десятков в этих числах?</a:t>
            </a:r>
            <a:endParaRPr lang="ru-RU" sz="2500" b="1" dirty="0">
              <a:latin typeface="Times New Roman"/>
              <a:ea typeface="Times New Roman"/>
            </a:endParaRPr>
          </a:p>
          <a:p>
            <a:r>
              <a:rPr lang="ru-RU" sz="2500" b="1" dirty="0">
                <a:solidFill>
                  <a:srgbClr val="000000"/>
                </a:solidFill>
                <a:latin typeface="Times New Roman"/>
                <a:ea typeface="Times New Roman"/>
              </a:rPr>
              <a:t>-Сколько всего сотен в этих числах?</a:t>
            </a:r>
            <a:endParaRPr lang="ru-RU" sz="2500" b="1" dirty="0">
              <a:latin typeface="Times New Roman"/>
              <a:ea typeface="Times New Roman"/>
            </a:endParaRPr>
          </a:p>
          <a:p>
            <a:r>
              <a:rPr lang="ru-RU" sz="2500" b="1" dirty="0">
                <a:solidFill>
                  <a:srgbClr val="000000"/>
                </a:solidFill>
                <a:latin typeface="Times New Roman"/>
                <a:ea typeface="Times New Roman"/>
              </a:rPr>
              <a:t>-Сколько всего тысяч в числах?</a:t>
            </a:r>
            <a:endParaRPr lang="ru-RU" sz="2500" b="1" dirty="0">
              <a:latin typeface="Times New Roman"/>
              <a:ea typeface="Times New Roman"/>
            </a:endParaRPr>
          </a:p>
          <a:p>
            <a:r>
              <a:rPr lang="ru-RU" sz="2500" b="1" dirty="0">
                <a:solidFill>
                  <a:srgbClr val="000000"/>
                </a:solidFill>
                <a:latin typeface="Times New Roman"/>
                <a:ea typeface="Times New Roman"/>
              </a:rPr>
              <a:t>-Что общего у этих чисел</a:t>
            </a:r>
            <a:r>
              <a:rPr lang="ru-RU" sz="25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?</a:t>
            </a:r>
            <a:endParaRPr lang="ru-RU" sz="25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68929" y="4572000"/>
            <a:ext cx="62061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3200400"/>
            <a:ext cx="63831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002060"/>
                </a:solidFill>
              </a:rPr>
              <a:t> З</a:t>
            </a:r>
            <a:endParaRPr lang="ru-RU" sz="5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86316" y="3200400"/>
            <a:ext cx="228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rgbClr val="002060"/>
                </a:solidFill>
              </a:rPr>
              <a:t>А</a:t>
            </a:r>
            <a:endParaRPr lang="ru-RU" sz="50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64062" y="3193573"/>
            <a:ext cx="61587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002060"/>
                </a:solidFill>
              </a:rPr>
              <a:t>Д</a:t>
            </a:r>
            <a:endParaRPr lang="ru-RU" sz="50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94548" y="3186746"/>
            <a:ext cx="57259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002060"/>
                </a:solidFill>
              </a:rPr>
              <a:t>А</a:t>
            </a:r>
            <a:endParaRPr lang="ru-RU" sz="50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67141" y="3200400"/>
            <a:ext cx="55015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002060"/>
                </a:solidFill>
              </a:rPr>
              <a:t>Ч</a:t>
            </a:r>
            <a:endParaRPr lang="ru-RU" sz="50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7292" y="3193573"/>
            <a:ext cx="57259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002060"/>
                </a:solidFill>
              </a:rPr>
              <a:t>А</a:t>
            </a:r>
            <a:endParaRPr lang="ru-RU" sz="5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806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39200" cy="1143000"/>
          </a:xfrm>
        </p:spPr>
        <p:txBody>
          <a:bodyPr>
            <a:normAutofit/>
          </a:bodyPr>
          <a:lstStyle/>
          <a:p>
            <a:r>
              <a:rPr lang="ru-RU" sz="3600" b="1" smtClean="0">
                <a:solidFill>
                  <a:srgbClr val="C00000"/>
                </a:solidFill>
                <a:latin typeface="Century Schoolbook" pitchFamily="18" charset="0"/>
              </a:rPr>
              <a:t>Алгоритм деления </a:t>
            </a:r>
            <a:r>
              <a:rPr lang="ru-RU" sz="3600" b="1" dirty="0" smtClean="0">
                <a:solidFill>
                  <a:srgbClr val="C00000"/>
                </a:solidFill>
                <a:latin typeface="Century Schoolbook" pitchFamily="18" charset="0"/>
              </a:rPr>
              <a:t>на 1000, 10 000…</a:t>
            </a:r>
            <a:endParaRPr lang="ru-RU" sz="36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Century Schoolbook" pitchFamily="18" charset="0"/>
              </a:rPr>
              <a:t>Записать выражение.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Century Schoolbook" pitchFamily="18" charset="0"/>
              </a:rPr>
              <a:t>Посчитать нули у делителя.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Century Schoolbook" pitchFamily="18" charset="0"/>
              </a:rPr>
              <a:t>Отбросить справа у делимого нужное количество.</a:t>
            </a:r>
            <a:endParaRPr lang="ru-RU" b="1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609599"/>
            <a:ext cx="79683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«Деление </a:t>
            </a:r>
            <a:r>
              <a:rPr lang="ru-RU" sz="36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на 1000, </a:t>
            </a:r>
            <a:r>
              <a:rPr lang="ru-RU" sz="3600" b="1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10000..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Решение </a:t>
            </a:r>
            <a:r>
              <a:rPr lang="ru-RU" sz="36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задач</a:t>
            </a:r>
            <a:r>
              <a:rPr lang="ru-RU" i="1" dirty="0" smtClean="0">
                <a:latin typeface="Arial Black" panose="020B0A04020102020204" pitchFamily="34" charset="0"/>
              </a:rPr>
              <a:t>.</a:t>
            </a:r>
            <a:r>
              <a:rPr lang="ru-RU" sz="3000" i="1" dirty="0" smtClean="0">
                <a:latin typeface="Arial Black" panose="020B0A04020102020204" pitchFamily="34" charset="0"/>
              </a:rPr>
              <a:t>»</a:t>
            </a:r>
          </a:p>
          <a:p>
            <a:pPr algn="ctr"/>
            <a:r>
              <a:rPr lang="ru-RU" sz="3000" i="1" dirty="0" smtClean="0">
                <a:latin typeface="Arial Black" panose="020B0A04020102020204" pitchFamily="34" charset="0"/>
              </a:rPr>
              <a:t>Наши задачи: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/>
                <a:ea typeface="Calibri"/>
              </a:rPr>
              <a:t>закрепление </a:t>
            </a:r>
            <a:r>
              <a:rPr lang="ru-RU" sz="3200" dirty="0">
                <a:latin typeface="Times New Roman"/>
                <a:ea typeface="Calibri"/>
              </a:rPr>
              <a:t>правил деления на </a:t>
            </a:r>
            <a:r>
              <a:rPr lang="ru-RU" sz="3200" dirty="0" smtClean="0">
                <a:latin typeface="Times New Roman"/>
                <a:ea typeface="Calibri"/>
              </a:rPr>
              <a:t>1000 10000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/>
                <a:ea typeface="Calibri"/>
              </a:rPr>
              <a:t>совершенствованию вычислительных </a:t>
            </a:r>
            <a:r>
              <a:rPr lang="ru-RU" sz="3200" dirty="0" smtClean="0">
                <a:latin typeface="Times New Roman"/>
                <a:ea typeface="Calibri"/>
              </a:rPr>
              <a:t>навыков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/>
                <a:ea typeface="Calibri"/>
              </a:rPr>
              <a:t>формирование </a:t>
            </a:r>
            <a:r>
              <a:rPr lang="ru-RU" sz="3200" dirty="0">
                <a:latin typeface="Times New Roman"/>
                <a:ea typeface="Calibri"/>
              </a:rPr>
              <a:t>умения решать задачи,</a:t>
            </a:r>
            <a:endParaRPr lang="ru-RU" sz="3000" i="1" dirty="0" smtClean="0">
              <a:latin typeface="Arial Black" panose="020B0A04020102020204" pitchFamily="34" charset="0"/>
            </a:endParaRPr>
          </a:p>
          <a:p>
            <a:pPr algn="ctr"/>
            <a:endParaRPr lang="ru-RU" sz="3000" i="1" dirty="0" smtClean="0">
              <a:latin typeface="Arial Black" panose="020B0A04020102020204" pitchFamily="34" charset="0"/>
            </a:endParaRPr>
          </a:p>
          <a:p>
            <a:pPr algn="ctr"/>
            <a:endParaRPr lang="ru-RU" sz="3000" i="1" dirty="0">
              <a:latin typeface="Arial Black" panose="020B0A04020102020204" pitchFamily="34" charset="0"/>
            </a:endParaRPr>
          </a:p>
          <a:p>
            <a:pPr algn="ctr"/>
            <a:r>
              <a:rPr lang="ru-RU" sz="3000" i="1" dirty="0" smtClean="0">
                <a:latin typeface="Arial Black" panose="020B0A04020102020204" pitchFamily="34" charset="0"/>
              </a:rPr>
              <a:t>Подведение итогов</a:t>
            </a:r>
            <a:endParaRPr lang="ru-RU" sz="3000" i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00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2600" y="914400"/>
            <a:ext cx="5181600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801 000 : 1 000 </a:t>
            </a:r>
            <a:r>
              <a:rPr lang="ru-RU" sz="32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3200" dirty="0" smtClean="0">
              <a:latin typeface="Times New Roman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96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000 : 1 000  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                  </a:t>
            </a:r>
            <a:endParaRPr lang="ru-RU" sz="3200" dirty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5 240 000 : 10 000 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 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3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 080 000 : 10 000 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           </a:t>
            </a:r>
            <a:endParaRPr lang="ru-RU" sz="3200" dirty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400000:100000                                             67 800 000 : 100 000        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43294" y="990600"/>
            <a:ext cx="1534394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algn="just">
              <a:lnSpc>
                <a:spcPct val="115000"/>
              </a:lnSpc>
            </a:pPr>
            <a:r>
              <a:rPr lang="ru-RU" sz="3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(678)</a:t>
            </a:r>
            <a:endParaRPr lang="ru-RU" sz="3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75490" y="1630458"/>
            <a:ext cx="8386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( 96</a:t>
            </a:r>
            <a:r>
              <a:rPr lang="ru-RU" sz="2500" dirty="0" smtClean="0"/>
              <a:t>)</a:t>
            </a:r>
            <a:endParaRPr lang="ru-RU" sz="2500" dirty="0"/>
          </a:p>
        </p:txBody>
      </p:sp>
      <p:sp>
        <p:nvSpPr>
          <p:cNvPr id="5" name="TextBox 4"/>
          <p:cNvSpPr txBox="1"/>
          <p:nvPr/>
        </p:nvSpPr>
        <p:spPr>
          <a:xfrm>
            <a:off x="6190276" y="2024971"/>
            <a:ext cx="1422184" cy="506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lvl="0" algn="just">
              <a:lnSpc>
                <a:spcPct val="115000"/>
              </a:lnSpc>
            </a:pPr>
            <a:r>
              <a:rPr lang="ru-RU" sz="25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( 524)</a:t>
            </a:r>
            <a:endParaRPr lang="ru-RU" sz="25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44667" y="2659493"/>
            <a:ext cx="86594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" dirty="0" smtClean="0"/>
              <a:t>(308)</a:t>
            </a:r>
            <a:endParaRPr lang="ru-RU" sz="2500" dirty="0"/>
          </a:p>
        </p:txBody>
      </p:sp>
      <p:sp>
        <p:nvSpPr>
          <p:cNvPr id="9" name="TextBox 8"/>
          <p:cNvSpPr txBox="1"/>
          <p:nvPr/>
        </p:nvSpPr>
        <p:spPr>
          <a:xfrm>
            <a:off x="6750306" y="3205702"/>
            <a:ext cx="54213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" dirty="0" smtClean="0"/>
              <a:t>(4)</a:t>
            </a:r>
            <a:endParaRPr lang="ru-RU" sz="2500" dirty="0"/>
          </a:p>
        </p:txBody>
      </p:sp>
      <p:sp>
        <p:nvSpPr>
          <p:cNvPr id="10" name="TextBox 9"/>
          <p:cNvSpPr txBox="1"/>
          <p:nvPr/>
        </p:nvSpPr>
        <p:spPr>
          <a:xfrm>
            <a:off x="6856442" y="3810000"/>
            <a:ext cx="86914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" b="1" dirty="0" smtClean="0"/>
              <a:t>(678)</a:t>
            </a:r>
            <a:endParaRPr lang="ru-RU" sz="25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05200" y="5181600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file"/>
              </a:rPr>
              <a:t>ф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990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571449" y="561945"/>
            <a:ext cx="14200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«Восток-1»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09600"/>
            <a:ext cx="3651757" cy="4013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 descr="https://avatars.mds.yandex.net/get-zen_doc/195350/pub_5cb05e1bf2975d00b367da4a_5cb05ec6a4ee5b00b3d13794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769" y="2912781"/>
            <a:ext cx="4561427" cy="342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571999" y="998750"/>
            <a:ext cx="3799969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Масса приборного отсека корабля –2700 кг, масса капсулы , в которой находился пилот2025 кг. Найти общий вес корабля. Выразить её в тоннах и кг.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67600" y="4038600"/>
            <a:ext cx="94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капсула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26209" y="5239434"/>
            <a:ext cx="1345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Приборный</a:t>
            </a:r>
          </a:p>
          <a:p>
            <a:pPr algn="ctr"/>
            <a:r>
              <a:rPr lang="ru-RU" dirty="0" smtClean="0"/>
              <a:t>отсек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5486400" y="4953000"/>
            <a:ext cx="304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6991518" y="4223266"/>
            <a:ext cx="47608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895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2434</TotalTime>
  <Words>576</Words>
  <Application>Microsoft Office PowerPoint</Application>
  <PresentationFormat>Экран (4:3)</PresentationFormat>
  <Paragraphs>128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Office Theme</vt:lpstr>
      <vt:lpstr>Урок математики 4 класс «Деление на 1000, 10000»</vt:lpstr>
      <vt:lpstr>Презентация PowerPoint</vt:lpstr>
      <vt:lpstr>Презентация PowerPoint</vt:lpstr>
      <vt:lpstr>Презентация PowerPoint</vt:lpstr>
      <vt:lpstr>Презентация PowerPoint</vt:lpstr>
      <vt:lpstr>Алгоритм деления на 1000, 10 000…</vt:lpstr>
      <vt:lpstr>Презентация PowerPoint</vt:lpstr>
      <vt:lpstr>Презентация PowerPoint</vt:lpstr>
      <vt:lpstr>Презентация PowerPoint</vt:lpstr>
      <vt:lpstr>Презентация PowerPoint</vt:lpstr>
      <vt:lpstr>Сравните  числа : </vt:lpstr>
      <vt:lpstr>  Решите задачи: </vt:lpstr>
      <vt:lpstr>Презентация PowerPoint</vt:lpstr>
      <vt:lpstr>Презентация PowerPoint</vt:lpstr>
      <vt:lpstr>  Размах крыльев степного орла  – 2м, а бабочки в 100 раз меньше. Чему равен размах крыльев бабочки? </vt:lpstr>
      <vt:lpstr>Алгоритм деления на 10 и 100</vt:lpstr>
      <vt:lpstr>Презентация PowerPoint</vt:lpstr>
      <vt:lpstr>Тема урока:</vt:lpstr>
      <vt:lpstr>Цель:</vt:lpstr>
      <vt:lpstr>Задачи:</vt:lpstr>
      <vt:lpstr>Работа с учебником</vt:lpstr>
      <vt:lpstr>Работа по учебнику</vt:lpstr>
      <vt:lpstr>…</vt:lpstr>
      <vt:lpstr>Работа по учебнику</vt:lpstr>
      <vt:lpstr>Работа по учебнику</vt:lpstr>
      <vt:lpstr>Решение:</vt:lpstr>
      <vt:lpstr>Самостоятельная работа</vt:lpstr>
      <vt:lpstr>  Самопроверка</vt:lpstr>
      <vt:lpstr>Домашнее задание: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4 класс</dc:title>
  <dc:creator>Катенок</dc:creator>
  <cp:lastModifiedBy>user</cp:lastModifiedBy>
  <cp:revision>105</cp:revision>
  <dcterms:created xsi:type="dcterms:W3CDTF">2013-10-20T14:43:13Z</dcterms:created>
  <dcterms:modified xsi:type="dcterms:W3CDTF">2021-05-24T18:51:33Z</dcterms:modified>
</cp:coreProperties>
</file>