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2" r:id="rId2"/>
    <p:sldId id="256" r:id="rId3"/>
    <p:sldId id="258" r:id="rId4"/>
    <p:sldId id="259" r:id="rId5"/>
    <p:sldId id="272" r:id="rId6"/>
    <p:sldId id="274" r:id="rId7"/>
    <p:sldId id="260" r:id="rId8"/>
    <p:sldId id="261" r:id="rId9"/>
    <p:sldId id="263" r:id="rId10"/>
    <p:sldId id="266" r:id="rId11"/>
    <p:sldId id="264" r:id="rId12"/>
    <p:sldId id="265" r:id="rId13"/>
    <p:sldId id="271" r:id="rId14"/>
    <p:sldId id="267" r:id="rId15"/>
    <p:sldId id="269" r:id="rId16"/>
    <p:sldId id="273" r:id="rId17"/>
    <p:sldId id="279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7AD38EC-8111-4C04-9CC3-DD8BEB0F4E7A}" type="datetimeFigureOut">
              <a:rPr lang="ru-RU"/>
              <a:pPr>
                <a:defRPr/>
              </a:pPr>
              <a:t>31.03.2021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2150" y="43561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52D2C62-A018-47F1-9C00-D413E1053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07517-825F-4885-9409-5417DEB0C574}" type="datetimeFigureOut">
              <a:rPr lang="ru-RU"/>
              <a:pPr>
                <a:defRPr/>
              </a:pPr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83773-F0E4-4C88-A841-AD06D02627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38309-5AD6-400B-8192-31374E9D316B}" type="datetimeFigureOut">
              <a:rPr lang="ru-RU"/>
              <a:pPr>
                <a:defRPr/>
              </a:pPr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FFB49-F727-49BC-BF58-0D5EFA30EB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D0AC3-3DA8-4E8E-B7B4-F3E955EA7DD4}" type="datetimeFigureOut">
              <a:rPr lang="ru-RU"/>
              <a:pPr>
                <a:defRPr/>
              </a:pPr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E6CF1-2C58-47E3-B46C-28BDA3BBDA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0CB64-4999-4424-93B0-FAB62E3535B0}" type="datetimeFigureOut">
              <a:rPr lang="ru-RU"/>
              <a:pPr>
                <a:defRPr/>
              </a:pPr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C263D-1683-45A2-AD25-5EFEF0168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BE983-586B-4A01-971C-8FE842BAA515}" type="datetimeFigureOut">
              <a:rPr lang="ru-RU"/>
              <a:pPr>
                <a:defRPr/>
              </a:pPr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2C8F5-6665-42A3-9E2E-C99F685CA9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C7789-B658-4285-8EF1-FDD3FA3101FA}" type="datetimeFigureOut">
              <a:rPr lang="ru-RU"/>
              <a:pPr>
                <a:defRPr/>
              </a:pPr>
              <a:t>31.03.2021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3214F-E677-41F8-9FCC-89818CEA6C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3AD1E-FC61-4FD2-8A0A-9680A0FC7A8D}" type="datetimeFigureOut">
              <a:rPr lang="ru-RU"/>
              <a:pPr>
                <a:defRPr/>
              </a:pPr>
              <a:t>31.03.2021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5B15B-E9B7-40FF-BE26-3C92068638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313D8-B796-4070-B0D5-A6E8A03C4956}" type="datetimeFigureOut">
              <a:rPr lang="ru-RU"/>
              <a:pPr>
                <a:defRPr/>
              </a:pPr>
              <a:t>31.03.2021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41D4E-DF3B-4985-89C1-EB262AF83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A5CCF-F579-4D77-BE40-7B972C66BE5A}" type="datetimeFigureOut">
              <a:rPr lang="ru-RU"/>
              <a:pPr>
                <a:defRPr/>
              </a:pPr>
              <a:t>31.03.2021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E1FBA-32AF-492A-9BD0-BCF5B47376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2CC49-0C90-47B5-9208-91309AF21D35}" type="datetimeFigureOut">
              <a:rPr lang="ru-RU"/>
              <a:pPr>
                <a:defRPr/>
              </a:pPr>
              <a:t>31.03.2021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68B2E-7F86-481A-964C-F4D8E1D171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B54DF-4A13-44AC-9089-CBFDC163A10A}" type="datetimeFigureOut">
              <a:rPr lang="ru-RU"/>
              <a:pPr>
                <a:defRPr/>
              </a:pPr>
              <a:t>31.03.2021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9A840-74AC-4129-9D75-44EE792CCD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0914C1-E770-490D-A8FF-59A69D779578}" type="datetimeFigureOut">
              <a:rPr lang="ru-RU"/>
              <a:pPr>
                <a:defRPr/>
              </a:pPr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D0AE8F-D79D-429D-A64E-F2C6AE360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1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i-detsad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18" Type="http://schemas.openxmlformats.org/officeDocument/2006/relationships/image" Target="../media/image1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17" Type="http://schemas.openxmlformats.org/officeDocument/2006/relationships/image" Target="../media/image18.jpeg"/><Relationship Id="rId2" Type="http://schemas.openxmlformats.org/officeDocument/2006/relationships/image" Target="../media/image1.jpeg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19" Type="http://schemas.openxmlformats.org/officeDocument/2006/relationships/image" Target="../media/image20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4" descr="https://wallpapercave.com/wp/WXvIo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83568" y="620689"/>
            <a:ext cx="7746057" cy="5688631"/>
          </a:xfrm>
        </p:spPr>
        <p:txBody>
          <a:bodyPr rtlCol="0">
            <a:normAutofit fontScale="25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000" b="1" dirty="0">
              <a:solidFill>
                <a:schemeClr val="tx1"/>
              </a:solidFill>
              <a:latin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tx1"/>
              </a:solidFill>
              <a:latin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latin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tx1"/>
              </a:solidFill>
              <a:latin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latin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9600" b="1" dirty="0">
              <a:solidFill>
                <a:schemeClr val="tx1"/>
              </a:solidFill>
              <a:latin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9600" b="1" dirty="0">
              <a:latin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9600" b="1" dirty="0">
              <a:solidFill>
                <a:schemeClr val="tx1"/>
              </a:solidFill>
              <a:latin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b="1" dirty="0">
                <a:solidFill>
                  <a:schemeClr val="tx1"/>
                </a:solidFill>
                <a:latin typeface="Times New Roman" pitchFamily="18" charset="0"/>
              </a:rPr>
              <a:t>ИСПОЛЬЗОВАНИЕ ЗДОРОВЬЕБЕРЕГАЮЩИХ ТЕХНОЛОГИЙ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b="1" dirty="0">
                <a:solidFill>
                  <a:schemeClr val="tx1"/>
                </a:solidFill>
                <a:latin typeface="Times New Roman" pitchFamily="18" charset="0"/>
              </a:rPr>
              <a:t>В РАБОТЕ УЧИТЕЛЯ – ЛОГОПЕДА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b="1" dirty="0">
                <a:solidFill>
                  <a:schemeClr val="tx1"/>
                </a:solidFill>
                <a:latin typeface="Times New Roman" pitchFamily="18" charset="0"/>
              </a:rPr>
              <a:t>С ДЕТЬМИ С РЕЧЕВЫМИ НАРУШЕНИЯМИ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latin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tx1"/>
              </a:solidFill>
              <a:latin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b="1" dirty="0">
              <a:solidFill>
                <a:schemeClr val="tx1"/>
              </a:solidFill>
              <a:latin typeface="Times New Roman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>
              <a:solidFill>
                <a:srgbClr val="000099"/>
              </a:solidFill>
              <a:latin typeface="Georgia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5500" dirty="0">
              <a:latin typeface="Georgia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720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Архипова Надежда Андреевна,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kumimoji="0" lang="ru-RU" sz="7200" b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читель</a:t>
            </a:r>
            <a:r>
              <a:rPr kumimoji="0" lang="ru-RU" sz="72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 логопед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МАДОУ МО г. Нягань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№10 «Дубравушка»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500" b="1" dirty="0">
                <a:latin typeface="Times New Roman" pitchFamily="18" charset="0"/>
              </a:rPr>
              <a:t> </a:t>
            </a: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</a:rPr>
              <a:t>   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4340" name="AutoShape 6" descr="https://wallpapercave.com/wp/WXvIo5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4" descr="https://wallpapercave.com/wp/WXvIo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>
                <a:latin typeface="Times New Roman" pitchFamily="18" charset="0"/>
                <a:cs typeface="Times New Roman" pitchFamily="18" charset="0"/>
              </a:rPr>
              <a:t>БИОЭНЕРГОПЛАСТИКА</a:t>
            </a:r>
          </a:p>
        </p:txBody>
      </p:sp>
      <p:sp>
        <p:nvSpPr>
          <p:cNvPr id="24579" name="AutoShape 6" descr="https://wallpapercave.com/wp/WXvIo5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4580" name="Picture 9" descr="IMG_20180321_1120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8024" y="3893195"/>
            <a:ext cx="3556311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11" descr="IMG_20180321_1121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7664" y="3830290"/>
            <a:ext cx="3024336" cy="2650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Прямоугольник 7"/>
          <p:cNvSpPr>
            <a:spLocks noChangeArrowheads="1"/>
          </p:cNvSpPr>
          <p:nvPr/>
        </p:nvSpPr>
        <p:spPr bwMode="auto">
          <a:xfrm>
            <a:off x="357188" y="1285875"/>
            <a:ext cx="84296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Биоэнергопластика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– это синхронизация движений органов артикуляционного аппарата и движения кистей рук, помогает перейти к выполнению артикуляционных упражнений по ощущениям, без опоры на зрительный анализатор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4" descr="https://wallpapercave.com/wp/WXvIo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endParaRPr lang="ru-RU" sz="3600"/>
          </a:p>
        </p:txBody>
      </p:sp>
      <p:sp>
        <p:nvSpPr>
          <p:cNvPr id="25603" name="AutoShape 6" descr="https://wallpapercave.com/wp/WXvIo5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5604" name="Picture 6" descr="IMG_20171213_160119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3500438"/>
            <a:ext cx="2214563" cy="3095625"/>
          </a:xfrm>
        </p:spPr>
      </p:pic>
      <p:pic>
        <p:nvPicPr>
          <p:cNvPr id="25605" name="Содержимое 3" descr="DSC0562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3500438"/>
            <a:ext cx="2360613" cy="314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Прямоугольник 8"/>
          <p:cNvSpPr>
            <a:spLocks noChangeArrowheads="1"/>
          </p:cNvSpPr>
          <p:nvPr/>
        </p:nvSpPr>
        <p:spPr bwMode="auto">
          <a:xfrm>
            <a:off x="285750" y="1285875"/>
            <a:ext cx="864393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Дыхательная гимнастика способствует тренировке дыхательной мускулатуры, выработке плавного и длительного выдоха, формированию  правильного речевого дыхания,  предупреждению простудных заболеваний, улучшает кислородный обмен и мозговое кровообращение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BE540A8-6E3C-4BE4-8738-44C51F886B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8604" y="3500438"/>
            <a:ext cx="2736304" cy="309562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4" descr="https://wallpapercave.com/wp/WXvIo5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endParaRPr lang="ru-RU" sz="3600"/>
          </a:p>
        </p:txBody>
      </p:sp>
      <p:sp>
        <p:nvSpPr>
          <p:cNvPr id="26627" name="AutoShape 6" descr="https://wallpapercave.com/wp/WXvIo5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6628" name="Picture 8"/>
          <p:cNvPicPr>
            <a:picLocks noGrp="1" noChangeAspect="1" noChangeArrowheads="1"/>
          </p:cNvPicPr>
          <p:nvPr>
            <p:ph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6677819" y="1196752"/>
            <a:ext cx="2305050" cy="1643062"/>
          </a:xfrm>
        </p:spPr>
      </p:pic>
      <p:pic>
        <p:nvPicPr>
          <p:cNvPr id="26629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2022" y="2855788"/>
            <a:ext cx="2330847" cy="1384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504825" y="1435100"/>
            <a:ext cx="6011863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 b="1" i="1">
                <a:latin typeface="Times New Roman" pitchFamily="18" charset="0"/>
              </a:rPr>
              <a:t>Движения пальцев и кистей рук имеют особое развивающее значение, так как оказывают огромное влияние на развитие речевой и всей высшей нервной деятельности ребенка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5C68F5E-A136-4163-B03C-CD2F340C80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5832" y="4370163"/>
            <a:ext cx="2190440" cy="214761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01DD703-81FD-42F5-B166-6C60BF1458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69968" y="4353273"/>
            <a:ext cx="2618207" cy="219466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541776-57BC-4BDE-BF2E-3283BDD20C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7975" y="4353273"/>
            <a:ext cx="2190439" cy="218283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4" descr="https://wallpapercave.com/wp/WXvIo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>
                <a:latin typeface="Times New Roman" pitchFamily="18" charset="0"/>
                <a:cs typeface="Times New Roman" pitchFamily="18" charset="0"/>
              </a:rPr>
              <a:t>ПЕСОЧНАЯ ТЕРАПИЯ</a:t>
            </a:r>
          </a:p>
        </p:txBody>
      </p:sp>
      <p:sp>
        <p:nvSpPr>
          <p:cNvPr id="28675" name="AutoShape 6" descr="https://wallpapercave.com/wp/WXvIo5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8676" name="Picture 6" descr="IMG_20171220_104845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 t="24722" r="-732"/>
          <a:stretch>
            <a:fillRect/>
          </a:stretch>
        </p:blipFill>
        <p:spPr>
          <a:xfrm>
            <a:off x="395288" y="4194175"/>
            <a:ext cx="3017837" cy="2435225"/>
          </a:xfrm>
        </p:spPr>
      </p:pic>
      <p:pic>
        <p:nvPicPr>
          <p:cNvPr id="28677" name="Picture 7" descr="IMG_20171220_105004"/>
          <p:cNvPicPr>
            <a:picLocks noChangeAspect="1" noChangeArrowheads="1"/>
          </p:cNvPicPr>
          <p:nvPr/>
        </p:nvPicPr>
        <p:blipFill>
          <a:blip r:embed="rId4">
            <a:lum bright="6000" contrast="30000"/>
          </a:blip>
          <a:srcRect/>
          <a:stretch>
            <a:fillRect/>
          </a:stretch>
        </p:blipFill>
        <p:spPr bwMode="auto">
          <a:xfrm>
            <a:off x="6659563" y="4194175"/>
            <a:ext cx="2246312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2500" y="4194175"/>
            <a:ext cx="3024188" cy="2403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8680" name="Прямоугольник 8"/>
          <p:cNvSpPr>
            <a:spLocks noChangeArrowheads="1"/>
          </p:cNvSpPr>
          <p:nvPr/>
        </p:nvSpPr>
        <p:spPr bwMode="auto">
          <a:xfrm>
            <a:off x="428624" y="1428750"/>
            <a:ext cx="87153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Игры с песком способствуют снятию мышечного и эмоционального напряжения, развивают мелкую моторику руки, внимание, память, мышление, способствуют обогащению словарного запаса и  развитию связной речи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4" descr="https://wallpapercave.com/wp/WXvIo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>
                <a:latin typeface="Times New Roman" pitchFamily="18" charset="0"/>
                <a:cs typeface="Times New Roman" pitchFamily="18" charset="0"/>
              </a:rPr>
              <a:t>МАССАЖ И САМОМАССАЖ</a:t>
            </a:r>
          </a:p>
        </p:txBody>
      </p:sp>
      <p:sp>
        <p:nvSpPr>
          <p:cNvPr id="29699" name="Содержимое 6"/>
          <p:cNvSpPr>
            <a:spLocks noGrp="1"/>
          </p:cNvSpPr>
          <p:nvPr>
            <p:ph idx="1"/>
          </p:nvPr>
        </p:nvSpPr>
        <p:spPr>
          <a:xfrm>
            <a:off x="179388" y="1196975"/>
            <a:ext cx="8785225" cy="5400675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en-US"/>
              <a:t>    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Логопедический массаж</a:t>
            </a: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и самомассаж направлены на нормализацию произносительной стороны речи посредством  устранения нарушений мышечного тонуса речевого аппарата и отдельных групп мышц </a:t>
            </a:r>
          </a:p>
          <a:p>
            <a:pPr eaLnBrk="1" hangingPunct="1"/>
            <a:endParaRPr lang="ru-RU"/>
          </a:p>
        </p:txBody>
      </p:sp>
      <p:sp>
        <p:nvSpPr>
          <p:cNvPr id="29700" name="AutoShape 6" descr="https://wallpapercave.com/wp/WXvIo5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9703" name="Picture 8" descr="IMG_20180322_0935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128" y="3718447"/>
            <a:ext cx="2202557" cy="2552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704" name="Picture 9" descr="IMG_20180322_0955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637" y="3861049"/>
            <a:ext cx="3040077" cy="2267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4" descr="https://wallpapercave.com/wp/WXvIo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>
                <a:latin typeface="Times New Roman" pitchFamily="18" charset="0"/>
                <a:cs typeface="Times New Roman" pitchFamily="18" charset="0"/>
              </a:rPr>
              <a:t>ФИЗКУЛЬТУРНЫЕ МИНУТКИ</a:t>
            </a:r>
          </a:p>
        </p:txBody>
      </p:sp>
      <p:sp>
        <p:nvSpPr>
          <p:cNvPr id="31747" name="Содержимое 6"/>
          <p:cNvSpPr>
            <a:spLocks noGrp="1"/>
          </p:cNvSpPr>
          <p:nvPr>
            <p:ph idx="1"/>
          </p:nvPr>
        </p:nvSpPr>
        <p:spPr>
          <a:xfrm>
            <a:off x="250825" y="1125538"/>
            <a:ext cx="8715375" cy="5429250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   Физкультурные минутки  дают возможность удовлетворить  потребность детей в двигательной активности, предупреждают утомление, повышают умственную активность, работоспособность, помогают переключиться с одного вида деятельности на другой </a:t>
            </a:r>
          </a:p>
        </p:txBody>
      </p:sp>
      <p:sp>
        <p:nvSpPr>
          <p:cNvPr id="31748" name="AutoShape 6" descr="https://wallpapercave.com/wp/WXvIo5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183ACE2-9D71-4D80-9B15-A5A396E2C4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3429000"/>
            <a:ext cx="3580510" cy="2852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4" descr="https://wallpapercave.com/wp/WXvIo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>
                <a:latin typeface="Times New Roman" pitchFamily="18" charset="0"/>
                <a:cs typeface="Times New Roman" pitchFamily="18" charset="0"/>
              </a:rPr>
              <a:t>ВЗАИМОДЕЙСТВИЕ </a:t>
            </a:r>
            <a:br>
              <a:rPr 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sz="3600" b="1">
                <a:latin typeface="Times New Roman" pitchFamily="18" charset="0"/>
                <a:cs typeface="Times New Roman" pitchFamily="18" charset="0"/>
              </a:rPr>
              <a:t>С ПЕДАГОГАМИ И РОДИТЕЛЯМИ</a:t>
            </a:r>
          </a:p>
        </p:txBody>
      </p:sp>
      <p:sp>
        <p:nvSpPr>
          <p:cNvPr id="33795" name="AutoShape 6" descr="https://wallpapercave.com/wp/WXvIo5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33800" name="Picture 9" descr="IMG_20171026_100714"/>
          <p:cNvPicPr>
            <a:picLocks noChangeAspect="1" noChangeArrowheads="1"/>
          </p:cNvPicPr>
          <p:nvPr/>
        </p:nvPicPr>
        <p:blipFill>
          <a:blip r:embed="rId3">
            <a:lum contrast="60000"/>
          </a:blip>
          <a:srcRect/>
          <a:stretch>
            <a:fillRect/>
          </a:stretch>
        </p:blipFill>
        <p:spPr bwMode="auto">
          <a:xfrm>
            <a:off x="5220072" y="4725144"/>
            <a:ext cx="2766627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0AF59F6-F12F-4821-A00F-08950E20F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8" y="1562101"/>
            <a:ext cx="3384376" cy="2806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C6CFD0D-AF70-4A24-8A94-F20554D0E1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636" y="2869741"/>
            <a:ext cx="4096867" cy="2536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4" descr="https://wallpapercave.com/wp/WXvIo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Заголовок 5"/>
          <p:cNvSpPr>
            <a:spLocks noGrp="1"/>
          </p:cNvSpPr>
          <p:nvPr>
            <p:ph type="title" idx="4294967295"/>
          </p:nvPr>
        </p:nvSpPr>
        <p:spPr>
          <a:xfrm>
            <a:off x="250825" y="476250"/>
            <a:ext cx="8642350" cy="865188"/>
          </a:xfrm>
        </p:spPr>
        <p:txBody>
          <a:bodyPr/>
          <a:lstStyle/>
          <a:p>
            <a:pPr eaLnBrk="1" hangingPunct="1"/>
            <a:r>
              <a:rPr lang="ru-RU" sz="3600" b="1">
                <a:latin typeface="Times New Roman" pitchFamily="18" charset="0"/>
              </a:rPr>
              <a:t>ВЫВОД</a:t>
            </a:r>
          </a:p>
        </p:txBody>
      </p:sp>
      <p:sp>
        <p:nvSpPr>
          <p:cNvPr id="35843" name="AutoShape 6" descr="https://wallpapercave.com/wp/WXvIo5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5844" name="Rectangle 6"/>
          <p:cNvSpPr>
            <a:spLocks noChangeArrowheads="1"/>
          </p:cNvSpPr>
          <p:nvPr/>
        </p:nvSpPr>
        <p:spPr bwMode="auto">
          <a:xfrm>
            <a:off x="539750" y="1718181"/>
            <a:ext cx="842486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 b="1" i="1" dirty="0">
                <a:latin typeface="Times New Roman" pitchFamily="18" charset="0"/>
              </a:rPr>
              <a:t>Таким образом, применение </a:t>
            </a:r>
            <a:r>
              <a:rPr lang="ru-RU" sz="2400" b="1" i="1" dirty="0" err="1">
                <a:latin typeface="Times New Roman" pitchFamily="18" charset="0"/>
              </a:rPr>
              <a:t>здоровьесберегающих</a:t>
            </a:r>
            <a:r>
              <a:rPr lang="ru-RU" sz="2400" b="1" i="1" dirty="0">
                <a:latin typeface="Times New Roman" pitchFamily="18" charset="0"/>
              </a:rPr>
              <a:t> технологий в логопедической работе позволяет значительно улучшить результативность коррекционной работы, разнообразить приемы и методы логопедического воздействия и способствовать оздоровлению детей, ведь качественное развитие, обучение и воспитание детей невозможно без внимания к сохранению и укреплению здоровья.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14" descr="https://wallpapercave.com/wp/WXvIo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Заголовок 5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b="1">
                <a:latin typeface="Times New Roman" pitchFamily="18" charset="0"/>
                <a:cs typeface="Times New Roman" pitchFamily="18" charset="0"/>
              </a:rPr>
              <a:t>ИНФОРМАЦИОННЫЕ ИСТОЧНИКИ:</a:t>
            </a:r>
            <a:endParaRPr lang="ru-RU" sz="3200"/>
          </a:p>
        </p:txBody>
      </p:sp>
      <p:sp>
        <p:nvSpPr>
          <p:cNvPr id="36867" name="Содержимое 6"/>
          <p:cNvSpPr>
            <a:spLocks noGrp="1"/>
          </p:cNvSpPr>
          <p:nvPr>
            <p:ph idx="1"/>
          </p:nvPr>
        </p:nvSpPr>
        <p:spPr>
          <a:xfrm>
            <a:off x="179388" y="1052513"/>
            <a:ext cx="8964612" cy="5805487"/>
          </a:xfrm>
        </p:spPr>
        <p:txBody>
          <a:bodyPr/>
          <a:lstStyle/>
          <a:p>
            <a:pPr eaLnBrk="1" hangingPunct="1"/>
            <a:r>
              <a:rPr lang="ru-RU" sz="1800">
                <a:latin typeface="Times New Roman" pitchFamily="18" charset="0"/>
              </a:rPr>
              <a:t>Ахутина Т.В. «Здоровьеберегающие технологии обучения: индивидуально-ориентированныйподход» // Школа здоровья. 2000г.Т.7. № 2</a:t>
            </a:r>
          </a:p>
          <a:p>
            <a:pPr eaLnBrk="1" hangingPunct="1"/>
            <a:r>
              <a:rPr lang="ru-RU" sz="1800">
                <a:latin typeface="Times New Roman" pitchFamily="18" charset="0"/>
              </a:rPr>
              <a:t>Волошина Л. «Организация здоровьесберегающего пространства»// Д/шк.вос-е. 2004г. № 1</a:t>
            </a:r>
          </a:p>
          <a:p>
            <a:pPr eaLnBrk="1" hangingPunct="1"/>
            <a:r>
              <a:rPr lang="ru-RU" sz="1800">
                <a:latin typeface="Times New Roman" pitchFamily="18" charset="0"/>
              </a:rPr>
              <a:t>Гаврюшина Л.В. «Здоровьесберегающие технологии в ДОУ». Методич. пособие. М.: ТЦ Сфера, 2007г.</a:t>
            </a:r>
          </a:p>
          <a:p>
            <a:pPr eaLnBrk="1" hangingPunct="1"/>
            <a:r>
              <a:rPr lang="ru-RU" sz="1800">
                <a:latin typeface="Times New Roman" pitchFamily="18" charset="0"/>
              </a:rPr>
              <a:t>Кувшинова И.А. «Здоровьесбережение как необходимый аспект комплексной реабилитации детей с речевыми патологиями» //Логопед. 2009г. № 6</a:t>
            </a:r>
          </a:p>
          <a:p>
            <a:pPr eaLnBrk="1" hangingPunct="1"/>
            <a:r>
              <a:rPr lang="ru-RU" sz="1800">
                <a:latin typeface="Times New Roman" pitchFamily="18" charset="0"/>
              </a:rPr>
              <a:t>Маханева М.Д. «Работа ДОУ с семьей по воспитанию здорового ребенка»// Управление ДОУ. 2005г. № 5</a:t>
            </a:r>
          </a:p>
          <a:p>
            <a:pPr eaLnBrk="1" hangingPunct="1"/>
            <a:r>
              <a:rPr lang="ru-RU" sz="1800">
                <a:latin typeface="Times New Roman" pitchFamily="18" charset="0"/>
              </a:rPr>
              <a:t>«Оздоровительная работа в ДОУ: учебное пособие»/ под ред. В.И. Орла, С.Н. Агаджановой. – СПб.: «Детство – Пресс», 2006г.</a:t>
            </a:r>
          </a:p>
          <a:p>
            <a:pPr eaLnBrk="1" hangingPunct="1"/>
            <a:r>
              <a:rPr lang="ru-RU" sz="1800">
                <a:latin typeface="Times New Roman" pitchFamily="18" charset="0"/>
              </a:rPr>
              <a:t>Савельева Н.Ю. «Организация оздоровительной работы в ДОУ». – Ростов н/Дону.: Феникс, 2005г.</a:t>
            </a:r>
          </a:p>
          <a:p>
            <a:pPr eaLnBrk="1" hangingPunct="1"/>
            <a:r>
              <a:rPr lang="ru-RU" sz="1800">
                <a:latin typeface="Times New Roman" pitchFamily="18" charset="0"/>
              </a:rPr>
              <a:t>Терновская С.А., Теплякова Л.А. «Создание здоровьесберегающей бразовательной среды в дошкольном образовательном учреждении»// Методист. 2005г. № 4</a:t>
            </a:r>
          </a:p>
          <a:p>
            <a:pPr eaLnBrk="1" hangingPunct="1"/>
            <a:r>
              <a:rPr lang="en-US" sz="1800">
                <a:latin typeface="Times New Roman" pitchFamily="18" charset="0"/>
                <a:hlinkClick r:id="rId3"/>
              </a:rPr>
              <a:t>http</a:t>
            </a:r>
            <a:r>
              <a:rPr lang="ru-RU" sz="1800">
                <a:latin typeface="Times New Roman" pitchFamily="18" charset="0"/>
                <a:hlinkClick r:id="rId3"/>
              </a:rPr>
              <a:t>://</a:t>
            </a:r>
            <a:r>
              <a:rPr lang="en-US" sz="1800">
                <a:latin typeface="Times New Roman" pitchFamily="18" charset="0"/>
                <a:hlinkClick r:id="rId3"/>
              </a:rPr>
              <a:t>www</a:t>
            </a:r>
            <a:r>
              <a:rPr lang="ru-RU" sz="1800">
                <a:latin typeface="Times New Roman" pitchFamily="18" charset="0"/>
                <a:hlinkClick r:id="rId3"/>
              </a:rPr>
              <a:t>.</a:t>
            </a:r>
            <a:r>
              <a:rPr lang="en-US" sz="1800">
                <a:latin typeface="Times New Roman" pitchFamily="18" charset="0"/>
                <a:hlinkClick r:id="rId3"/>
              </a:rPr>
              <a:t>moi</a:t>
            </a:r>
            <a:r>
              <a:rPr lang="ru-RU" sz="1800">
                <a:latin typeface="Times New Roman" pitchFamily="18" charset="0"/>
                <a:hlinkClick r:id="rId3"/>
              </a:rPr>
              <a:t>-</a:t>
            </a:r>
            <a:r>
              <a:rPr lang="en-US" sz="1800">
                <a:latin typeface="Times New Roman" pitchFamily="18" charset="0"/>
                <a:hlinkClick r:id="rId3"/>
              </a:rPr>
              <a:t>detsad</a:t>
            </a:r>
            <a:r>
              <a:rPr lang="ru-RU" sz="1800">
                <a:latin typeface="Times New Roman" pitchFamily="18" charset="0"/>
                <a:hlinkClick r:id="rId3"/>
              </a:rPr>
              <a:t>.</a:t>
            </a:r>
            <a:r>
              <a:rPr lang="en-US" sz="1800">
                <a:latin typeface="Times New Roman" pitchFamily="18" charset="0"/>
                <a:hlinkClick r:id="rId3"/>
              </a:rPr>
              <a:t>ru</a:t>
            </a:r>
            <a:endParaRPr lang="ru-RU" sz="1800">
              <a:latin typeface="Times New Roman" pitchFamily="18" charset="0"/>
            </a:endParaRPr>
          </a:p>
          <a:p>
            <a:pPr eaLnBrk="1" hangingPunct="1"/>
            <a:r>
              <a:rPr lang="en-US" sz="1800">
                <a:latin typeface="Times New Roman" pitchFamily="18" charset="0"/>
              </a:rPr>
              <a:t>http</a:t>
            </a:r>
            <a:r>
              <a:rPr lang="ru-RU" sz="1800">
                <a:latin typeface="Times New Roman" pitchFamily="18" charset="0"/>
              </a:rPr>
              <a:t>://</a:t>
            </a:r>
            <a:r>
              <a:rPr lang="en-US" sz="1800">
                <a:latin typeface="Times New Roman" pitchFamily="18" charset="0"/>
              </a:rPr>
              <a:t>www</a:t>
            </a:r>
            <a:r>
              <a:rPr lang="ru-RU" sz="1800">
                <a:latin typeface="Times New Roman" pitchFamily="18" charset="0"/>
              </a:rPr>
              <a:t>.</a:t>
            </a:r>
            <a:r>
              <a:rPr lang="en-US" sz="1800">
                <a:latin typeface="Times New Roman" pitchFamily="18" charset="0"/>
              </a:rPr>
              <a:t>kindereducation</a:t>
            </a:r>
            <a:r>
              <a:rPr lang="ru-RU" sz="1800">
                <a:latin typeface="Times New Roman" pitchFamily="18" charset="0"/>
              </a:rPr>
              <a:t>.</a:t>
            </a:r>
            <a:r>
              <a:rPr lang="en-US" sz="1800">
                <a:latin typeface="Times New Roman" pitchFamily="18" charset="0"/>
              </a:rPr>
              <a:t>com</a:t>
            </a:r>
            <a:r>
              <a:rPr lang="ru-RU" sz="1800">
                <a:latin typeface="Times New Roman" pitchFamily="18" charset="0"/>
              </a:rPr>
              <a:t>/</a:t>
            </a:r>
          </a:p>
        </p:txBody>
      </p:sp>
      <p:sp>
        <p:nvSpPr>
          <p:cNvPr id="36868" name="AutoShape 6" descr="https://wallpapercave.com/wp/WXvIo5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4" descr="https://wallpapercave.com/wp/WXvIo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Заголовок 5"/>
          <p:cNvSpPr>
            <a:spLocks noGrp="1"/>
          </p:cNvSpPr>
          <p:nvPr>
            <p:ph type="title"/>
          </p:nvPr>
        </p:nvSpPr>
        <p:spPr>
          <a:xfrm>
            <a:off x="457200" y="714375"/>
            <a:ext cx="8507413" cy="2071688"/>
          </a:xfrm>
        </p:spPr>
        <p:txBody>
          <a:bodyPr/>
          <a:lstStyle/>
          <a:p>
            <a:pPr eaLnBrk="1" hangingPunct="1"/>
            <a:br>
              <a:rPr lang="ru-RU" b="1" dirty="0">
                <a:solidFill>
                  <a:srgbClr val="000066"/>
                </a:solidFill>
                <a:latin typeface="Times New Roman" pitchFamily="18" charset="0"/>
              </a:rPr>
            </a:br>
            <a:br>
              <a:rPr lang="ru-RU" b="1" dirty="0">
                <a:solidFill>
                  <a:srgbClr val="000066"/>
                </a:solidFill>
                <a:latin typeface="Times New Roman" pitchFamily="18" charset="0"/>
              </a:rPr>
            </a:br>
            <a:br>
              <a:rPr lang="ru-RU" b="1" dirty="0">
                <a:solidFill>
                  <a:srgbClr val="000066"/>
                </a:solidFill>
                <a:latin typeface="Times New Roman" pitchFamily="18" charset="0"/>
              </a:rPr>
            </a:br>
            <a:r>
              <a:rPr lang="ru-RU" b="1" dirty="0">
                <a:solidFill>
                  <a:srgbClr val="000066"/>
                </a:solidFill>
                <a:latin typeface="Times New Roman" pitchFamily="18" charset="0"/>
              </a:rPr>
              <a:t>БЛАГОДАРЮ</a:t>
            </a:r>
            <a:br>
              <a:rPr lang="ru-RU" b="1" dirty="0">
                <a:solidFill>
                  <a:srgbClr val="000066"/>
                </a:solidFill>
                <a:latin typeface="Times New Roman" pitchFamily="18" charset="0"/>
              </a:rPr>
            </a:br>
            <a:r>
              <a:rPr lang="ru-RU" b="1" dirty="0">
                <a:solidFill>
                  <a:srgbClr val="000066"/>
                </a:solidFill>
                <a:latin typeface="Times New Roman" pitchFamily="18" charset="0"/>
              </a:rPr>
              <a:t>ЗА </a:t>
            </a:r>
            <a:br>
              <a:rPr lang="ru-RU" b="1" dirty="0">
                <a:solidFill>
                  <a:srgbClr val="000066"/>
                </a:solidFill>
                <a:latin typeface="Times New Roman" pitchFamily="18" charset="0"/>
              </a:rPr>
            </a:br>
            <a:r>
              <a:rPr lang="ru-RU" b="1" dirty="0">
                <a:solidFill>
                  <a:srgbClr val="000066"/>
                </a:solidFill>
                <a:latin typeface="Times New Roman" pitchFamily="18" charset="0"/>
              </a:rPr>
              <a:t>ВНИМАНИЕ!</a:t>
            </a:r>
            <a:endParaRPr lang="ru-RU" dirty="0"/>
          </a:p>
        </p:txBody>
      </p:sp>
      <p:sp>
        <p:nvSpPr>
          <p:cNvPr id="37891" name="Содержимое 6"/>
          <p:cNvSpPr>
            <a:spLocks noGrp="1"/>
          </p:cNvSpPr>
          <p:nvPr>
            <p:ph idx="1"/>
          </p:nvPr>
        </p:nvSpPr>
        <p:spPr>
          <a:xfrm>
            <a:off x="539750" y="476250"/>
            <a:ext cx="8135938" cy="6096000"/>
          </a:xfrm>
        </p:spPr>
        <p:txBody>
          <a:bodyPr/>
          <a:lstStyle/>
          <a:p>
            <a:pPr eaLnBrk="1" hangingPunct="1"/>
            <a:endParaRPr lang="ru-RU"/>
          </a:p>
          <a:p>
            <a:pPr eaLnBrk="1" hangingPunct="1"/>
            <a:endParaRPr lang="ru-RU"/>
          </a:p>
        </p:txBody>
      </p:sp>
      <p:sp>
        <p:nvSpPr>
          <p:cNvPr id="37892" name="AutoShape 6" descr="https://wallpapercave.com/wp/WXvIo5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4" descr="https://wallpapercave.com/wp/WXvIo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5643563"/>
          </a:xfrm>
        </p:spPr>
        <p:txBody>
          <a:bodyPr rtlCol="0"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100" b="1" i="1" dirty="0"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– это состояние полного физического, душевного и социального благополучия, а не только отсутствие болезни или физических дефектов»</a:t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>
                <a:latin typeface="Times New Roman" pitchFamily="18" charset="0"/>
                <a:cs typeface="Times New Roman" pitchFamily="18" charset="0"/>
              </a:rPr>
              <a:t>«Забота о здоровье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– 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    силы…»</a:t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В.А. Сухомлинский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AutoShape 6" descr="https://wallpapercave.com/wp/WXvIo5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4" descr="https://wallpapercave.com/wp/WXvIo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Заголовок 8"/>
          <p:cNvSpPr>
            <a:spLocks noGrp="1"/>
          </p:cNvSpPr>
          <p:nvPr>
            <p:ph type="ctrTitle"/>
          </p:nvPr>
        </p:nvSpPr>
        <p:spPr>
          <a:xfrm>
            <a:off x="428625" y="1000125"/>
            <a:ext cx="8358188" cy="2786063"/>
          </a:xfrm>
        </p:spPr>
        <p:txBody>
          <a:bodyPr/>
          <a:lstStyle/>
          <a:p>
            <a:pPr algn="just" eaLnBrk="1" hangingPunct="1"/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Здоровьесбережение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– это организация самого процесса обучения и воспитания, комплекс мер и системных мероприятий, которые обеспечивают сдоровьесберегающую образовательную среду, условия для сохранения и укрепления здоровья, формирование ценности здоровья и здорового образа жизни.      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Безруких М.М.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endParaRPr lang="ru-RU" sz="2400"/>
          </a:p>
        </p:txBody>
      </p:sp>
      <p:sp>
        <p:nvSpPr>
          <p:cNvPr id="16387" name="Текст 7"/>
          <p:cNvSpPr>
            <a:spLocks noGrp="1"/>
          </p:cNvSpPr>
          <p:nvPr>
            <p:ph type="subTitle" idx="1"/>
          </p:nvPr>
        </p:nvSpPr>
        <p:spPr>
          <a:xfrm>
            <a:off x="214313" y="3929063"/>
            <a:ext cx="8643937" cy="2500312"/>
          </a:xfrm>
        </p:spPr>
        <p:txBody>
          <a:bodyPr/>
          <a:lstStyle/>
          <a:p>
            <a:pPr algn="just" eaLnBrk="1" hangingPunct="1"/>
            <a:r>
              <a:rPr lang="ru-RU" sz="24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Здоровьесберегающая технология </a:t>
            </a:r>
            <a:r>
              <a:rPr lang="ru-RU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нго обучения и развития.</a:t>
            </a:r>
          </a:p>
          <a:p>
            <a:pPr algn="just" eaLnBrk="1" hangingPunct="1"/>
            <a:endParaRPr lang="ru-RU" sz="2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AutoShape 6" descr="https://wallpapercave.com/wp/WXvIo5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4" descr="https://wallpapercave.com/wp/WXvIo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Заголовок 5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1571625"/>
          </a:xfrm>
        </p:spPr>
        <p:txBody>
          <a:bodyPr/>
          <a:lstStyle/>
          <a:p>
            <a:pPr eaLnBrk="1" hangingPunct="1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АКТУАЛЬНОСТЬ 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применения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технологий 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 работе учителя – логопеда с детьми с речевыми нарушениями</a:t>
            </a:r>
          </a:p>
        </p:txBody>
      </p:sp>
      <p:sp>
        <p:nvSpPr>
          <p:cNvPr id="17411" name="Содержимое 6"/>
          <p:cNvSpPr>
            <a:spLocks noGrp="1"/>
          </p:cNvSpPr>
          <p:nvPr>
            <p:ph idx="1"/>
          </p:nvPr>
        </p:nvSpPr>
        <p:spPr>
          <a:xfrm>
            <a:off x="214313" y="2286000"/>
            <a:ext cx="8715375" cy="4286250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Здоровьесберегаюшие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технологии в логопедической работе с дошкольниками с нарушениями речи позволяют значительно улучшить результативность коррекционной работы, разнообразить приемы и методы логопедического воздействия и способствовать оздоровлению детей, поскольку качественное развитие, обучение и воспитание детей невозможно без внимания к сохранению и укреплению их здоровья</a:t>
            </a:r>
          </a:p>
        </p:txBody>
      </p:sp>
      <p:sp>
        <p:nvSpPr>
          <p:cNvPr id="17412" name="AutoShape 6" descr="https://wallpapercave.com/wp/WXvIo5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4" descr="https://wallpapercave.com/wp/WXvIo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>
                <a:latin typeface="Times New Roman" pitchFamily="18" charset="0"/>
              </a:rPr>
              <a:t>РАЗВИВАЮЩАЯ ПРЕДМЕТНО - ПРОСТРАНСТВЕННАЯ СРЕДА</a:t>
            </a:r>
            <a:endParaRPr lang="ru-RU" sz="3600"/>
          </a:p>
        </p:txBody>
      </p:sp>
      <p:sp>
        <p:nvSpPr>
          <p:cNvPr id="19459" name="AutoShape 6" descr="https://wallpapercave.com/wp/WXvIo5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9460" name="Picture 8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909502" y="4032250"/>
            <a:ext cx="3544888" cy="2517775"/>
          </a:xfrm>
        </p:spPr>
      </p:pic>
      <p:pic>
        <p:nvPicPr>
          <p:cNvPr id="19462" name="Picture 4" descr="IMG_20171213_15164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3891" y="3565525"/>
            <a:ext cx="2503487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Прямоугольник 7"/>
          <p:cNvSpPr>
            <a:spLocks noChangeArrowheads="1"/>
          </p:cNvSpPr>
          <p:nvPr/>
        </p:nvSpPr>
        <p:spPr bwMode="auto">
          <a:xfrm>
            <a:off x="285750" y="1500188"/>
            <a:ext cx="850106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Продуманная организация развивающей предметно – пространственной среды способствует развитию социальных и коммуникативных компетентностей, стимулирует интеллектуальную, познавательную и речевую активность у дошкольников с речевыми нарушениями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4" descr="https://wallpapercave.com/wp/WXvIo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>
                <a:latin typeface="Times New Roman" pitchFamily="18" charset="0"/>
                <a:cs typeface="Times New Roman" pitchFamily="18" charset="0"/>
              </a:rPr>
              <a:t>МЕТОДИЧЕСКОЕ ОБЕСПЕЧЕНИЕ</a:t>
            </a:r>
          </a:p>
        </p:txBody>
      </p:sp>
      <p:sp>
        <p:nvSpPr>
          <p:cNvPr id="20483" name="AutoShape 6" descr="https://wallpapercave.com/wp/WXvIo5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0484" name="Picture 7" descr="IMG_20171215_102813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1341438"/>
            <a:ext cx="1620838" cy="2160587"/>
          </a:xfrm>
        </p:spPr>
      </p:pic>
      <p:pic>
        <p:nvPicPr>
          <p:cNvPr id="20485" name="Picture 11" descr="IMG_20171211_13015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1484313"/>
            <a:ext cx="2386012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0" descr="IMG_20171211_1258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32138" y="1196975"/>
            <a:ext cx="2447925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8" descr="IMG_20171211_12542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35150" y="1628775"/>
            <a:ext cx="1539875" cy="204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9" descr="IMG_20171211_12544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80288" y="1196975"/>
            <a:ext cx="15176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10" descr="IMG_20180320_092726"/>
          <p:cNvPicPr>
            <a:picLocks noChangeAspect="1" noChangeArrowheads="1"/>
          </p:cNvPicPr>
          <p:nvPr/>
        </p:nvPicPr>
        <p:blipFill>
          <a:blip r:embed="rId8">
            <a:lum bright="-6000" contrast="48000"/>
          </a:blip>
          <a:srcRect/>
          <a:stretch>
            <a:fillRect/>
          </a:stretch>
        </p:blipFill>
        <p:spPr bwMode="auto">
          <a:xfrm>
            <a:off x="7758113" y="3141663"/>
            <a:ext cx="12414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1" descr="IMG_20180320_092741"/>
          <p:cNvPicPr>
            <a:picLocks noChangeAspect="1" noChangeArrowheads="1"/>
          </p:cNvPicPr>
          <p:nvPr/>
        </p:nvPicPr>
        <p:blipFill>
          <a:blip r:embed="rId9">
            <a:lum contrast="36000"/>
          </a:blip>
          <a:srcRect/>
          <a:stretch>
            <a:fillRect/>
          </a:stretch>
        </p:blipFill>
        <p:spPr bwMode="auto">
          <a:xfrm>
            <a:off x="6443663" y="3213100"/>
            <a:ext cx="13509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12" descr="IMG_20180320_09275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667625" y="4868863"/>
            <a:ext cx="12001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2" name="Picture 13" descr="IMG_20180320_09281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95288" y="3429000"/>
            <a:ext cx="1343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3" name="Picture 15" descr="IMG_20180320_092831"/>
          <p:cNvPicPr>
            <a:picLocks noChangeAspect="1" noChangeArrowheads="1"/>
          </p:cNvPicPr>
          <p:nvPr/>
        </p:nvPicPr>
        <p:blipFill>
          <a:blip r:embed="rId12">
            <a:lum contrast="30000"/>
          </a:blip>
          <a:srcRect/>
          <a:stretch>
            <a:fillRect/>
          </a:stretch>
        </p:blipFill>
        <p:spPr bwMode="auto">
          <a:xfrm>
            <a:off x="3563938" y="2997200"/>
            <a:ext cx="12652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4" name="Picture 16" descr="IMG_20180320_092845"/>
          <p:cNvPicPr>
            <a:picLocks noChangeAspect="1" noChangeArrowheads="1"/>
          </p:cNvPicPr>
          <p:nvPr/>
        </p:nvPicPr>
        <p:blipFill>
          <a:blip r:embed="rId13">
            <a:lum contrast="42000"/>
          </a:blip>
          <a:srcRect/>
          <a:stretch>
            <a:fillRect/>
          </a:stretch>
        </p:blipFill>
        <p:spPr bwMode="auto">
          <a:xfrm>
            <a:off x="4067175" y="4724400"/>
            <a:ext cx="1444625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5" name="Picture 19" descr="IMG_20180320_093032"/>
          <p:cNvPicPr>
            <a:picLocks noChangeAspect="1" noChangeArrowheads="1"/>
          </p:cNvPicPr>
          <p:nvPr/>
        </p:nvPicPr>
        <p:blipFill>
          <a:blip r:embed="rId14">
            <a:lum bright="-6000" contrast="60000"/>
          </a:blip>
          <a:srcRect/>
          <a:stretch>
            <a:fillRect/>
          </a:stretch>
        </p:blipFill>
        <p:spPr bwMode="auto">
          <a:xfrm>
            <a:off x="5148263" y="3284538"/>
            <a:ext cx="124142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6" name="Picture 18" descr="IMG_20180320_093007"/>
          <p:cNvPicPr>
            <a:picLocks noChangeAspect="1" noChangeArrowheads="1"/>
          </p:cNvPicPr>
          <p:nvPr/>
        </p:nvPicPr>
        <p:blipFill>
          <a:blip r:embed="rId15">
            <a:lum contrast="36000"/>
          </a:blip>
          <a:srcRect r="1639" b="-3067"/>
          <a:stretch>
            <a:fillRect/>
          </a:stretch>
        </p:blipFill>
        <p:spPr bwMode="auto">
          <a:xfrm>
            <a:off x="6156325" y="4941888"/>
            <a:ext cx="12954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7" name="Picture 20" descr="IMG_20180320_093044"/>
          <p:cNvPicPr>
            <a:picLocks noChangeAspect="1" noChangeArrowheads="1"/>
          </p:cNvPicPr>
          <p:nvPr/>
        </p:nvPicPr>
        <p:blipFill>
          <a:blip r:embed="rId16">
            <a:lum contrast="30000"/>
          </a:blip>
          <a:srcRect/>
          <a:stretch>
            <a:fillRect/>
          </a:stretch>
        </p:blipFill>
        <p:spPr bwMode="auto">
          <a:xfrm>
            <a:off x="1763713" y="3573463"/>
            <a:ext cx="1347787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8" name="Picture 17" descr="IMG_20180320_092940"/>
          <p:cNvPicPr>
            <a:picLocks noChangeAspect="1" noChangeArrowheads="1"/>
          </p:cNvPicPr>
          <p:nvPr/>
        </p:nvPicPr>
        <p:blipFill>
          <a:blip r:embed="rId17">
            <a:lum contrast="48000"/>
          </a:blip>
          <a:srcRect l="-322" r="3226"/>
          <a:stretch>
            <a:fillRect/>
          </a:stretch>
        </p:blipFill>
        <p:spPr bwMode="auto">
          <a:xfrm>
            <a:off x="2843213" y="4797425"/>
            <a:ext cx="13160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9" name="Picture 21" descr="IMG_20180320_093055"/>
          <p:cNvPicPr>
            <a:picLocks noChangeAspect="1" noChangeArrowheads="1"/>
          </p:cNvPicPr>
          <p:nvPr/>
        </p:nvPicPr>
        <p:blipFill>
          <a:blip r:embed="rId18">
            <a:lum contrast="30000"/>
          </a:blip>
          <a:srcRect/>
          <a:stretch>
            <a:fillRect/>
          </a:stretch>
        </p:blipFill>
        <p:spPr bwMode="auto">
          <a:xfrm>
            <a:off x="1547813" y="5013325"/>
            <a:ext cx="1103312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0" name="Picture 22" descr="IMG_20180320_095630"/>
          <p:cNvPicPr>
            <a:picLocks noChangeAspect="1" noChangeArrowheads="1"/>
          </p:cNvPicPr>
          <p:nvPr/>
        </p:nvPicPr>
        <p:blipFill>
          <a:blip r:embed="rId19">
            <a:lum contrast="42000"/>
          </a:blip>
          <a:srcRect/>
          <a:stretch>
            <a:fillRect/>
          </a:stretch>
        </p:blipFill>
        <p:spPr bwMode="auto">
          <a:xfrm>
            <a:off x="179388" y="5538788"/>
            <a:ext cx="14398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4" descr="https://wallpapercave.com/wp/WXvIo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62"/>
          </a:xfrm>
        </p:spPr>
        <p:txBody>
          <a:bodyPr/>
          <a:lstStyle/>
          <a:p>
            <a:pPr algn="l" eaLnBrk="1" hangingPunct="1"/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-  оптимизация процесса коррекции речи и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              обеспечение оздоровления, поддержания и 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              обогащения здоровья детей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14500"/>
            <a:ext cx="8229600" cy="485775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сохранение и укрепление физического здоровья;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создание условий, обеспечивающих эмоциональное благополучие каждого ребенка;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повышение адаптивных возможностей детского организма;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повышение речевой активности;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развитие речевых умений и навыков;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снятие напряжения;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восстановление работоспособности;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активизация познавательного интереса;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улучшение концентрации внимания;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снижение трудности переключения с одного вида деятельности на другой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8" name="AutoShape 6" descr="https://wallpapercave.com/wp/WXvIo5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4" descr="https://wallpapercave.com/wp/WXvIo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Заголовок 6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1357313"/>
          </a:xfrm>
        </p:spPr>
        <p:txBody>
          <a:bodyPr/>
          <a:lstStyle/>
          <a:p>
            <a:pPr eaLnBrk="1" hangingPunct="1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технологий, применяемых в работе с детьми с речевыми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нарушеними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22531" name="Содержимое 7"/>
          <p:cNvSpPr>
            <a:spLocks noGrp="1"/>
          </p:cNvSpPr>
          <p:nvPr>
            <p:ph idx="1"/>
          </p:nvPr>
        </p:nvSpPr>
        <p:spPr>
          <a:xfrm>
            <a:off x="642938" y="1785938"/>
            <a:ext cx="8215312" cy="4786312"/>
          </a:xfrm>
        </p:spPr>
        <p:txBody>
          <a:bodyPr/>
          <a:lstStyle/>
          <a:p>
            <a:pPr eaLnBrk="1" hangingPunct="1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</a:p>
          <a:p>
            <a:pPr eaLnBrk="1" hangingPunct="1"/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биоэнергопластика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</a:p>
          <a:p>
            <a:pPr eaLnBrk="1" hangingPunct="1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</a:p>
          <a:p>
            <a:pPr eaLnBrk="1" hangingPunct="1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песочная терапия</a:t>
            </a:r>
          </a:p>
          <a:p>
            <a:pPr eaLnBrk="1" hangingPunct="1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массаж и самомассаж</a:t>
            </a:r>
          </a:p>
          <a:p>
            <a:pPr eaLnBrk="1" hangingPunct="1"/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логоритмика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физкультурные минутки</a:t>
            </a:r>
          </a:p>
        </p:txBody>
      </p:sp>
      <p:sp>
        <p:nvSpPr>
          <p:cNvPr id="22532" name="AutoShape 6" descr="https://wallpapercave.com/wp/WXvIo5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4" descr="https://wallpapercave.com/wp/WXvIo5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</a:p>
        </p:txBody>
      </p:sp>
      <p:sp>
        <p:nvSpPr>
          <p:cNvPr id="23555" name="AutoShape 6" descr="https://wallpapercave.com/wp/WXvIo5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3557" name="Содержимое 3" descr="DSC0561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6772" y="3425826"/>
            <a:ext cx="2376488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7" descr="IMG_20171213_17203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01220" y="5314157"/>
            <a:ext cx="2592388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323850" y="1392238"/>
            <a:ext cx="83915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 b="1" i="1">
                <a:latin typeface="Times New Roman" pitchFamily="18" charset="0"/>
              </a:rPr>
              <a:t>Артикуляционная гимнастика способствует выработке движений речевых органов, необходимых для правильного произношения звуков и для объединения простых движений в сложные артикуляционные уклады различных фонем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9A7D18D-CC55-4804-AD3B-20E68A37A8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06" y="3500438"/>
            <a:ext cx="2592388" cy="277812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5545F6C-C7B8-4CF7-8FEE-8970284B8E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2373" y="3433044"/>
            <a:ext cx="2525757" cy="294828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</TotalTime>
  <Words>725</Words>
  <Application>Microsoft Office PowerPoint</Application>
  <PresentationFormat>Экран (4:3)</PresentationFormat>
  <Paragraphs>85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Georgia</vt:lpstr>
      <vt:lpstr>Times New Roman</vt:lpstr>
      <vt:lpstr>Тема Office</vt:lpstr>
      <vt:lpstr>Презентация PowerPoint</vt:lpstr>
      <vt:lpstr>   «Здоровье – это состояние полного физического, душевного и социального благополучия, а не только отсутствие болезни или физических дефектов»  «Забота о здоровье – 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    силы…»                                                                      В.А. Сухомлинский   </vt:lpstr>
      <vt:lpstr>Здоровьесбережение – это организация самого процесса обучения и воспитания, комплекс мер и системных мероприятий, которые обеспечивают сдоровьесберегающую образовательную среду, условия для сохранения и укрепления здоровья, формирование ценности здоровья и здорового образа жизни.                                                                                        Безруких М.М. </vt:lpstr>
      <vt:lpstr>АКТУАЛЬНОСТЬ  применения здоровьесберегающих технологий  в работе учителя – логопеда с детьми с речевыми нарушениями</vt:lpstr>
      <vt:lpstr>РАЗВИВАЮЩАЯ ПРЕДМЕТНО - ПРОСТРАНСТВЕННАЯ СРЕДА</vt:lpstr>
      <vt:lpstr>МЕТОДИЧЕСКОЕ ОБЕСПЕЧЕНИЕ</vt:lpstr>
      <vt:lpstr>Цель: -  оптимизация процесса коррекции речи и               обеспечение оздоровления, поддержания и                обогащения здоровья детей</vt:lpstr>
      <vt:lpstr>Виды здоровьесберегающих технологий, применяемых в работе с детьми с речевыми нарушеними  </vt:lpstr>
      <vt:lpstr>АРТИКУЛЯЦИОННАЯ ГИМНАСТИКА</vt:lpstr>
      <vt:lpstr>БИОЭНЕРГОПЛАСТИКА</vt:lpstr>
      <vt:lpstr>ДЫХАТЕЛЬНАЯ ГИМНАСТИКА</vt:lpstr>
      <vt:lpstr>ПАЛЬЧИКОВАЯ ГИМНАСТИКА</vt:lpstr>
      <vt:lpstr>ПЕСОЧНАЯ ТЕРАПИЯ</vt:lpstr>
      <vt:lpstr>МАССАЖ И САМОМАССАЖ</vt:lpstr>
      <vt:lpstr>ФИЗКУЛЬТУРНЫЕ МИНУТКИ</vt:lpstr>
      <vt:lpstr>ВЗАИМОДЕЙСТВИЕ  С ПЕДАГОГАМИ И РОДИТЕЛЯМИ</vt:lpstr>
      <vt:lpstr>ВЫВОД</vt:lpstr>
      <vt:lpstr>ИНФОРМАЦИОННЫЕ ИСТОЧНИКИ:</vt:lpstr>
      <vt:lpstr>   БЛАГОДАРЮ ЗА 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Дима</dc:creator>
  <cp:lastModifiedBy>Дубравушка Дубравушка</cp:lastModifiedBy>
  <cp:revision>71</cp:revision>
  <dcterms:created xsi:type="dcterms:W3CDTF">2018-03-05T14:47:41Z</dcterms:created>
  <dcterms:modified xsi:type="dcterms:W3CDTF">2021-03-31T07:59:08Z</dcterms:modified>
</cp:coreProperties>
</file>