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8" r:id="rId4"/>
    <p:sldId id="257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jpe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im6-tub-ru.yandex.net/i?id=310789366-59-72&amp;n=21" TargetMode="External"/><Relationship Id="rId3" Type="http://schemas.openxmlformats.org/officeDocument/2006/relationships/hyperlink" Target="http://img-fotki.yandex.ru/get/53/bika601.18/0_f676_f39af7e6_L.jpg" TargetMode="External"/><Relationship Id="rId7" Type="http://schemas.openxmlformats.org/officeDocument/2006/relationships/hyperlink" Target="http://domashniy-dokto.at.ua/_nw/0/22974420.jpg" TargetMode="External"/><Relationship Id="rId2" Type="http://schemas.openxmlformats.org/officeDocument/2006/relationships/hyperlink" Target="http://img-fotki.yandex.ru/get/3003/wallpaper-picture.b/0_1e548_566969c6_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6-tub-ru.yandex.net/i?id=24319462-18-72&amp;n=21" TargetMode="External"/><Relationship Id="rId5" Type="http://schemas.openxmlformats.org/officeDocument/2006/relationships/hyperlink" Target="http://www.southcoasttoday.com/apps/pbcsi.dll/bilde?Site=NB&amp;Date=20090106&amp;Category=EDU&amp;ArtNo=901060308&amp;Ref=AR" TargetMode="External"/><Relationship Id="rId10" Type="http://schemas.openxmlformats.org/officeDocument/2006/relationships/hyperlink" Target="http://old.issdeluxe.ru/img/autumn.png" TargetMode="External"/><Relationship Id="rId4" Type="http://schemas.openxmlformats.org/officeDocument/2006/relationships/hyperlink" Target="http://www.essentialoilindia.com/uploads/products_image/apricot.jpg" TargetMode="External"/><Relationship Id="rId9" Type="http://schemas.openxmlformats.org/officeDocument/2006/relationships/hyperlink" Target="http://www.borndesign.ru/wp-content/uploads/2011/08/56097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115616" y="908720"/>
            <a:ext cx="6768752" cy="76944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Тема:  Деревья и их плоды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7624" y="2636912"/>
            <a:ext cx="75608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</a:rPr>
              <a:t>Задание: Разгадай кроссворд и узнай ключевое слово под цифрой 8</a:t>
            </a:r>
            <a:endParaRPr lang="ru-RU" sz="4400" b="1" i="1" dirty="0">
              <a:solidFill>
                <a:srgbClr val="00B05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499992" y="4760570"/>
            <a:ext cx="439248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Подготовила учитель начальных классов МБОУ СОШ №12 </a:t>
            </a:r>
            <a:r>
              <a:rPr lang="ru-RU" sz="2800" dirty="0" err="1" smtClean="0"/>
              <a:t>г.о.Серпухов</a:t>
            </a:r>
            <a:r>
              <a:rPr lang="ru-RU" sz="2800" dirty="0" smtClean="0"/>
              <a:t> </a:t>
            </a:r>
            <a:r>
              <a:rPr lang="ru-RU" sz="2800" dirty="0" err="1" smtClean="0"/>
              <a:t>Перетятько</a:t>
            </a:r>
            <a:r>
              <a:rPr lang="ru-RU" sz="2800" dirty="0" smtClean="0"/>
              <a:t> Е.А.</a:t>
            </a:r>
            <a:endParaRPr lang="ru-RU" sz="2800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80112" y="4742620"/>
            <a:ext cx="2987824" cy="2115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Куб 18"/>
          <p:cNvSpPr/>
          <p:nvPr/>
        </p:nvSpPr>
        <p:spPr>
          <a:xfrm>
            <a:off x="2483768" y="386104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Ь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2483768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1" name="Куб 20"/>
          <p:cNvSpPr/>
          <p:nvPr/>
        </p:nvSpPr>
        <p:spPr>
          <a:xfrm>
            <a:off x="2483768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Е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7" name="Куб 6"/>
          <p:cNvSpPr/>
          <p:nvPr/>
        </p:nvSpPr>
        <p:spPr>
          <a:xfrm>
            <a:off x="3059832" y="486916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Куб 7"/>
          <p:cNvSpPr/>
          <p:nvPr/>
        </p:nvSpPr>
        <p:spPr>
          <a:xfrm>
            <a:off x="3059832" y="436510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3059832" y="386104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Ш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Куб 9"/>
          <p:cNvSpPr/>
          <p:nvPr/>
        </p:nvSpPr>
        <p:spPr>
          <a:xfrm>
            <a:off x="3059832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Куб 10"/>
          <p:cNvSpPr/>
          <p:nvPr/>
        </p:nvSpPr>
        <p:spPr>
          <a:xfrm>
            <a:off x="3059832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Куб 11"/>
          <p:cNvSpPr/>
          <p:nvPr/>
        </p:nvSpPr>
        <p:spPr>
          <a:xfrm>
            <a:off x="3635896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С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Куб 12"/>
          <p:cNvSpPr/>
          <p:nvPr/>
        </p:nvSpPr>
        <p:spPr>
          <a:xfrm>
            <a:off x="3635896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4" name="Куб 13"/>
          <p:cNvSpPr/>
          <p:nvPr/>
        </p:nvSpPr>
        <p:spPr>
          <a:xfrm>
            <a:off x="3635896" y="234888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5" name="Куб 14"/>
          <p:cNvSpPr/>
          <p:nvPr/>
        </p:nvSpPr>
        <p:spPr>
          <a:xfrm>
            <a:off x="3635896" y="1772816"/>
            <a:ext cx="720080" cy="720080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6" name="Куб 15"/>
          <p:cNvSpPr/>
          <p:nvPr/>
        </p:nvSpPr>
        <p:spPr>
          <a:xfrm>
            <a:off x="3635896" y="1268760"/>
            <a:ext cx="720080" cy="720080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7" name="Куб 16"/>
          <p:cNvSpPr/>
          <p:nvPr/>
        </p:nvSpPr>
        <p:spPr>
          <a:xfrm>
            <a:off x="3635896" y="76470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8" name="Куб 17"/>
          <p:cNvSpPr/>
          <p:nvPr/>
        </p:nvSpPr>
        <p:spPr>
          <a:xfrm>
            <a:off x="3635896" y="33265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6" name="Куб 5"/>
          <p:cNvSpPr/>
          <p:nvPr/>
        </p:nvSpPr>
        <p:spPr>
          <a:xfrm>
            <a:off x="4211960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5" name="Куб 4"/>
          <p:cNvSpPr/>
          <p:nvPr/>
        </p:nvSpPr>
        <p:spPr>
          <a:xfrm>
            <a:off x="4788024" y="436510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6" name="Куб 25"/>
          <p:cNvSpPr/>
          <p:nvPr/>
        </p:nvSpPr>
        <p:spPr>
          <a:xfrm>
            <a:off x="4788024" y="386104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5" name="Куб 24"/>
          <p:cNvSpPr/>
          <p:nvPr/>
        </p:nvSpPr>
        <p:spPr>
          <a:xfrm>
            <a:off x="4788024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4788024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Л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8" name="Куб 27"/>
          <p:cNvSpPr/>
          <p:nvPr/>
        </p:nvSpPr>
        <p:spPr>
          <a:xfrm>
            <a:off x="4788024" y="234888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7" name="Куб 26"/>
          <p:cNvSpPr/>
          <p:nvPr/>
        </p:nvSpPr>
        <p:spPr>
          <a:xfrm>
            <a:off x="4788024" y="184482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5364088" y="587727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К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5364088" y="537321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364088" y="486916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5364088" y="436510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4" name="Куб 33"/>
          <p:cNvSpPr/>
          <p:nvPr/>
        </p:nvSpPr>
        <p:spPr>
          <a:xfrm>
            <a:off x="5364088" y="386104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5364088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5" name="Куб 34"/>
          <p:cNvSpPr/>
          <p:nvPr/>
        </p:nvSpPr>
        <p:spPr>
          <a:xfrm>
            <a:off x="5364088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6" name="Куб 35"/>
          <p:cNvSpPr/>
          <p:nvPr/>
        </p:nvSpPr>
        <p:spPr>
          <a:xfrm>
            <a:off x="5364088" y="234888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Ш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7" name="Куб 36"/>
          <p:cNvSpPr/>
          <p:nvPr/>
        </p:nvSpPr>
        <p:spPr>
          <a:xfrm>
            <a:off x="6516216" y="436510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8" name="Куб 37"/>
          <p:cNvSpPr/>
          <p:nvPr/>
        </p:nvSpPr>
        <p:spPr>
          <a:xfrm>
            <a:off x="6516216" y="386104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У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5940152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А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3" name="Куб 42"/>
          <p:cNvSpPr/>
          <p:nvPr/>
        </p:nvSpPr>
        <p:spPr>
          <a:xfrm>
            <a:off x="5940152" y="2852936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2" name="Куб 41"/>
          <p:cNvSpPr/>
          <p:nvPr/>
        </p:nvSpPr>
        <p:spPr>
          <a:xfrm>
            <a:off x="5940152" y="2348880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И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1" name="Куб 40"/>
          <p:cNvSpPr/>
          <p:nvPr/>
        </p:nvSpPr>
        <p:spPr>
          <a:xfrm>
            <a:off x="5940152" y="1844824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Б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0" name="Куб 39"/>
          <p:cNvSpPr/>
          <p:nvPr/>
        </p:nvSpPr>
        <p:spPr>
          <a:xfrm>
            <a:off x="5940152" y="1340768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9" name="Куб 38"/>
          <p:cNvSpPr/>
          <p:nvPr/>
        </p:nvSpPr>
        <p:spPr>
          <a:xfrm>
            <a:off x="5940152" y="83671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Р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22" name="Куб 21"/>
          <p:cNvSpPr/>
          <p:nvPr/>
        </p:nvSpPr>
        <p:spPr>
          <a:xfrm>
            <a:off x="6516216" y="3356992"/>
            <a:ext cx="720080" cy="648072"/>
          </a:xfrm>
          <a:prstGeom prst="cube">
            <a:avLst/>
          </a:prstGeom>
          <a:solidFill>
            <a:srgbClr val="92D05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44" name="Стрелка вниз 43"/>
          <p:cNvSpPr/>
          <p:nvPr/>
        </p:nvSpPr>
        <p:spPr>
          <a:xfrm>
            <a:off x="2483768" y="2492896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1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5" name="Стрелка вниз 44"/>
          <p:cNvSpPr/>
          <p:nvPr/>
        </p:nvSpPr>
        <p:spPr>
          <a:xfrm>
            <a:off x="3059832" y="2492896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2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6" name="Стрелка вниз 45"/>
          <p:cNvSpPr/>
          <p:nvPr/>
        </p:nvSpPr>
        <p:spPr>
          <a:xfrm>
            <a:off x="3707904" y="0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3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7" name="Стрелка вниз 46"/>
          <p:cNvSpPr/>
          <p:nvPr/>
        </p:nvSpPr>
        <p:spPr>
          <a:xfrm>
            <a:off x="4788024" y="1484784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4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8" name="Стрелка вниз 47"/>
          <p:cNvSpPr/>
          <p:nvPr/>
        </p:nvSpPr>
        <p:spPr>
          <a:xfrm>
            <a:off x="5364088" y="1988840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5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49" name="Стрелка вниз 48"/>
          <p:cNvSpPr/>
          <p:nvPr/>
        </p:nvSpPr>
        <p:spPr>
          <a:xfrm>
            <a:off x="6012160" y="476672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6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0" name="Стрелка вниз 49"/>
          <p:cNvSpPr/>
          <p:nvPr/>
        </p:nvSpPr>
        <p:spPr>
          <a:xfrm>
            <a:off x="6516216" y="2996952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7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2" name="Стрелка вниз 51"/>
          <p:cNvSpPr/>
          <p:nvPr/>
        </p:nvSpPr>
        <p:spPr>
          <a:xfrm rot="16200000">
            <a:off x="1943708" y="3465004"/>
            <a:ext cx="576064" cy="504056"/>
          </a:xfrm>
          <a:prstGeom prst="downArrow">
            <a:avLst/>
          </a:prstGeom>
          <a:solidFill>
            <a:schemeClr val="accent6">
              <a:lumMod val="75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8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88640"/>
            <a:ext cx="2813298" cy="210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60648"/>
            <a:ext cx="3168352" cy="2965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260648"/>
            <a:ext cx="28083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260648"/>
            <a:ext cx="2856899" cy="2852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6" y="332656"/>
            <a:ext cx="3840427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23528" y="0"/>
            <a:ext cx="3240360" cy="3193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1520" y="260648"/>
            <a:ext cx="3936437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720655"/>
            <a:ext cx="2511177" cy="2137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7307764">
            <a:off x="7371503" y="5058585"/>
            <a:ext cx="2049016" cy="19670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>
                      <p:stCondLst>
                        <p:cond delay="0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00"/>
                            </p:stCondLst>
                            <p:childTnLst>
                              <p:par>
                                <p:cTn id="5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2000"/>
                            </p:stCondLst>
                            <p:childTnLst>
                              <p:par>
                                <p:cTn id="10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2500"/>
                            </p:stCondLst>
                            <p:childTnLst>
                              <p:par>
                                <p:cTn id="1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6"/>
                  </p:tgtEl>
                </p:cond>
              </p:nextCondLst>
            </p:seq>
            <p:seq concurrent="1" nextAc="seek">
              <p:cTn id="123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4" fill="hold">
                      <p:stCondLst>
                        <p:cond delay="0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7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2000"/>
                            </p:stCondLst>
                            <p:childTnLst>
                              <p:par>
                                <p:cTn id="12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000"/>
                            </p:stCondLst>
                            <p:childTnLst>
                              <p:par>
                                <p:cTn id="14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500"/>
                            </p:stCondLst>
                            <p:childTnLst>
                              <p:par>
                                <p:cTn id="15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2000"/>
                            </p:stCondLst>
                            <p:childTnLst>
                              <p:par>
                                <p:cTn id="15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2500"/>
                            </p:stCondLst>
                            <p:childTnLst>
                              <p:par>
                                <p:cTn id="16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6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  <p:seq concurrent="1" nextAc="seek">
              <p:cTn id="169" restart="whenNotActive" fill="hold" evtFilter="cancelBubble" nodeType="interactiveSeq">
                <p:stCondLst>
                  <p:cond evt="onClick" delay="0">
                    <p:tgtEl>
                      <p:spTgt spid="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0" fill="hold">
                      <p:stCondLst>
                        <p:cond delay="0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3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2000"/>
                            </p:stCondLst>
                            <p:childTnLst>
                              <p:par>
                                <p:cTn id="17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9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6" fill="hold">
                            <p:stCondLst>
                              <p:cond delay="500"/>
                            </p:stCondLst>
                            <p:childTnLst>
                              <p:par>
                                <p:cTn id="18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9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000"/>
                            </p:stCondLst>
                            <p:childTnLst>
                              <p:par>
                                <p:cTn id="19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500"/>
                            </p:stCondLst>
                            <p:childTnLst>
                              <p:par>
                                <p:cTn id="19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2000"/>
                            </p:stCondLst>
                            <p:childTnLst>
                              <p:par>
                                <p:cTn id="20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6" fill="hold">
                            <p:stCondLst>
                              <p:cond delay="2500"/>
                            </p:stCondLst>
                            <p:childTnLst>
                              <p:par>
                                <p:cTn id="20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1" fill="hold">
                            <p:stCondLst>
                              <p:cond delay="3000"/>
                            </p:stCondLst>
                            <p:childTnLst>
                              <p:par>
                                <p:cTn id="21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5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3500"/>
                            </p:stCondLst>
                            <p:childTnLst>
                              <p:par>
                                <p:cTn id="21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9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8"/>
                  </p:tgtEl>
                </p:cond>
              </p:nextCondLst>
            </p:seq>
            <p:seq concurrent="1" nextAc="seek">
              <p:cTn id="225" restart="whenNotActive" fill="hold" evtFilter="cancelBubble" nodeType="interactiveSeq">
                <p:stCondLst>
                  <p:cond evt="onClick" delay="0">
                    <p:tgtEl>
                      <p:spTgt spid="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6" fill="hold">
                      <p:stCondLst>
                        <p:cond delay="0"/>
                      </p:stCondLst>
                      <p:childTnLst>
                        <p:par>
                          <p:cTn id="227" fill="hold">
                            <p:stCondLst>
                              <p:cond delay="0"/>
                            </p:stCondLst>
                            <p:childTnLst>
                              <p:par>
                                <p:cTn id="228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9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2000"/>
                            </p:stCondLst>
                            <p:childTnLst>
                              <p:par>
                                <p:cTn id="23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6" fill="hold">
                      <p:stCondLst>
                        <p:cond delay="indefinite"/>
                      </p:stCondLst>
                      <p:childTnLst>
                        <p:par>
                          <p:cTn id="237" fill="hold">
                            <p:stCondLst>
                              <p:cond delay="0"/>
                            </p:stCondLst>
                            <p:childTnLst>
                              <p:par>
                                <p:cTn id="238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2" fill="hold">
                            <p:stCondLst>
                              <p:cond delay="500"/>
                            </p:stCondLst>
                            <p:childTnLst>
                              <p:par>
                                <p:cTn id="24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000"/>
                            </p:stCondLst>
                            <p:childTnLst>
                              <p:par>
                                <p:cTn id="24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1500"/>
                            </p:stCondLst>
                            <p:childTnLst>
                              <p:par>
                                <p:cTn id="25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6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7" fill="hold">
                            <p:stCondLst>
                              <p:cond delay="2000"/>
                            </p:stCondLst>
                            <p:childTnLst>
                              <p:par>
                                <p:cTn id="258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1" dur="5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2500"/>
                            </p:stCondLst>
                            <p:childTnLst>
                              <p:par>
                                <p:cTn id="263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7" fill="hold">
                            <p:stCondLst>
                              <p:cond delay="3000"/>
                            </p:stCondLst>
                            <p:childTnLst>
                              <p:par>
                                <p:cTn id="26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9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9"/>
                  </p:tgtEl>
                </p:cond>
              </p:nextCondLst>
            </p:seq>
            <p:seq concurrent="1" nextAc="seek">
              <p:cTn id="271" restart="whenNotActive" fill="hold" evtFilter="cancelBubble" nodeType="interactiveSeq">
                <p:stCondLst>
                  <p:cond evt="onClick" delay="0">
                    <p:tgtEl>
                      <p:spTgt spid="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2" fill="hold">
                      <p:stCondLst>
                        <p:cond delay="0"/>
                      </p:stCondLst>
                      <p:childTnLst>
                        <p:par>
                          <p:cTn id="273" fill="hold">
                            <p:stCondLst>
                              <p:cond delay="0"/>
                            </p:stCondLst>
                            <p:childTnLst>
                              <p:par>
                                <p:cTn id="274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2" fill="hold">
                      <p:stCondLst>
                        <p:cond delay="indefinite"/>
                      </p:stCondLst>
                      <p:childTnLst>
                        <p:par>
                          <p:cTn id="283" fill="hold">
                            <p:stCondLst>
                              <p:cond delay="0"/>
                            </p:stCondLst>
                            <p:childTnLst>
                              <p:par>
                                <p:cTn id="28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8" fill="hold">
                            <p:stCondLst>
                              <p:cond delay="500"/>
                            </p:stCondLst>
                            <p:childTnLst>
                              <p:par>
                                <p:cTn id="28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1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1000"/>
                            </p:stCondLst>
                            <p:childTnLst>
                              <p:par>
                                <p:cTn id="29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6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7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0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0"/>
                  </p:tgtEl>
                </p:cond>
              </p:nextCondLst>
            </p:seq>
            <p:seq concurrent="1" nextAc="seek">
              <p:cTn id="302" restart="whenNotActive" fill="hold" evtFilter="cancelBubble" nodeType="interactiveSeq">
                <p:stCondLst>
                  <p:cond evt="onClick" delay="0">
                    <p:tgtEl>
                      <p:spTgt spid="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3" fill="hold">
                      <p:stCondLst>
                        <p:cond delay="0"/>
                      </p:stCondLst>
                      <p:childTnLst>
                        <p:par>
                          <p:cTn id="304" fill="hold">
                            <p:stCondLst>
                              <p:cond delay="0"/>
                            </p:stCondLst>
                            <p:childTnLst>
                              <p:par>
                                <p:cTn id="30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7" fill="hold">
                            <p:stCondLst>
                              <p:cond delay="2000"/>
                            </p:stCondLst>
                            <p:childTnLst>
                              <p:par>
                                <p:cTn id="308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68 -0.90069 C 0.1158 -0.82268 0.26927 -0.74444 0.25399 -0.69398 C 0.23871 -0.64352 -0.12136 -0.63472 -0.12934 -0.59838 C -0.13733 -0.56203 0.18663 -0.52384 0.20573 -0.47615 C 0.22482 -0.42893 -0.01528 -0.35926 -0.01424 -0.3118 C -0.01337 -0.26435 0.22413 -0.24051 0.21076 -0.19166 C 0.19739 -0.14282 -0.08907 -0.05277 -0.09427 -0.01828 C -0.09948 0.01621 0.13402 0.01111 0.17882 0.01505 " pathEditMode="relative" rAng="0" ptsTypes="aaaaaaaA">
                                      <p:cBhvr>
                                        <p:cTn id="309" dur="3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00" y="45800"/>
                                    </p:animMotion>
                                  </p:childTnLst>
                                </p:cTn>
                              </p:par>
                              <p:par>
                                <p:cTn id="310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349 -0.88102 C -0.11424 -0.82986 0.00642 -0.77871 0.03003 -0.74097 C 0.05364 -0.70324 -0.09514 -0.6963 -0.09323 -0.6544 C -0.09132 -0.6125 0.08194 -0.53472 0.04166 -0.48982 C 0.00138 -0.44491 -0.29636 -0.4257 -0.3349 -0.38542 C -0.37344 -0.34537 -0.19931 -0.29097 -0.18993 -0.25 C -0.18056 -0.20903 -0.30695 -0.17593 -0.2783 -0.13889 C -0.24966 -0.10185 -0.06164 -0.0463 -0.01823 -0.02778 " pathEditMode="relative" rAng="0" ptsTypes="aaaaaaaA">
                                      <p:cBhvr>
                                        <p:cTn id="311" dur="5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900" y="42700"/>
                                    </p:animMotion>
                                  </p:childTnLst>
                                </p:cTn>
                              </p:par>
                              <p:par>
                                <p:cTn id="312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6285 -0.90208 C -0.16962 -0.82523 -0.17621 -0.74838 -0.14792 -0.71991 C -0.11962 -0.69143 0.01632 -0.74722 0.00712 -0.73102 C -0.00208 -0.71481 -0.1901 -0.65949 -0.20295 -0.62199 C -0.2158 -0.58449 -0.07882 -0.54745 -0.06962 -0.50648 C -0.06042 -0.46551 -0.11597 -0.41204 -0.14792 -0.37546 C -0.17986 -0.33889 -0.2658 -0.33102 -0.26128 -0.28657 C -0.25677 -0.24213 -0.13038 -0.15625 -0.12118 -0.10879 C -0.11198 -0.06134 -0.19045 -0.01944 -0.20625 -0.00208 C -0.22205 0.01528 -0.2191 0.00556 -0.21614 -0.00416 " pathEditMode="relative" rAng="0" ptsTypes="aaaaaaaaaA">
                                      <p:cBhvr>
                                        <p:cTn id="313" dur="5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00" y="45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"/>
                  </p:tgtEl>
                </p:cond>
              </p:nextCondLst>
            </p:seq>
          </p:childTnLst>
        </p:cTn>
      </p:par>
    </p:tnLst>
    <p:bldLst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9505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75656" y="1628800"/>
            <a:ext cx="655272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 </a:t>
            </a:r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Листопад! Листопад! 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Весь усыпан парк и сад!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Разноцветными коврами,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Расстелился под ногами!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Листик в ручки я поймаю,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Подарю любимой маме!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Осень листопадная,</a:t>
            </a:r>
          </a:p>
          <a:p>
            <a:pPr algn="ctr"/>
            <a:r>
              <a:rPr lang="ru-RU" sz="4000" dirty="0" smtClean="0">
                <a:ln>
                  <a:solidFill>
                    <a:srgbClr val="FFC000"/>
                  </a:solidFill>
                </a:ln>
                <a:solidFill>
                  <a:srgbClr val="FF0000"/>
                </a:solidFill>
              </a:rPr>
              <a:t> Самая нарядная!</a:t>
            </a:r>
            <a:endParaRPr lang="ru-RU" sz="4000" dirty="0">
              <a:ln>
                <a:solidFill>
                  <a:srgbClr val="FFC000"/>
                </a:solidFill>
              </a:ln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5689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http://img-fotki.yandex.ru/get/3003/wallpaper-picture.b/0_1e548_566969c6_L</a:t>
            </a:r>
            <a:r>
              <a:rPr lang="ru-RU" dirty="0" smtClean="0"/>
              <a:t> - шишка ели</a:t>
            </a:r>
          </a:p>
          <a:p>
            <a:r>
              <a:rPr lang="en-US" dirty="0" smtClean="0">
                <a:hlinkClick r:id="rId3"/>
              </a:rPr>
              <a:t>http://img-fotki.yandex.ru/get/53/bika601.18/0_f676_f39af7e6_L.jpg</a:t>
            </a:r>
            <a:r>
              <a:rPr lang="ru-RU" dirty="0" smtClean="0"/>
              <a:t> - плод вишни</a:t>
            </a:r>
          </a:p>
          <a:p>
            <a:r>
              <a:rPr lang="en-US" dirty="0" smtClean="0">
                <a:hlinkClick r:id="rId4"/>
              </a:rPr>
              <a:t>http://www.essentialoilindia.com/uploads/products_image/apricot.jpg</a:t>
            </a:r>
            <a:r>
              <a:rPr lang="ru-RU" dirty="0" smtClean="0"/>
              <a:t> - абрикос</a:t>
            </a:r>
          </a:p>
          <a:p>
            <a:r>
              <a:rPr lang="en-US" dirty="0" smtClean="0">
                <a:hlinkClick r:id="rId5"/>
              </a:rPr>
              <a:t>http://www.southcoasttoday.com/apps/pbcsi.dll/bilde?Site=NB&amp;Date=20090106&amp;Category=EDU&amp;ArtNo=901060308&amp;Ref=AR</a:t>
            </a:r>
            <a:r>
              <a:rPr lang="ru-RU" dirty="0" smtClean="0"/>
              <a:t> – яблоко</a:t>
            </a:r>
          </a:p>
          <a:p>
            <a:r>
              <a:rPr lang="en-US" dirty="0" smtClean="0">
                <a:hlinkClick r:id="rId6"/>
              </a:rPr>
              <a:t>http://im6-tub-ru.yandex.net/i?id=24319462-18-72&amp;n=21</a:t>
            </a:r>
            <a:r>
              <a:rPr lang="ru-RU" dirty="0" smtClean="0"/>
              <a:t> – шиповник</a:t>
            </a:r>
          </a:p>
          <a:p>
            <a:r>
              <a:rPr lang="en-US" dirty="0" smtClean="0">
                <a:hlinkClick r:id="rId7"/>
              </a:rPr>
              <a:t>http://domashniy-dokto.at.ua/_nw/0/22974420.jpg</a:t>
            </a:r>
            <a:r>
              <a:rPr lang="ru-RU" dirty="0" smtClean="0"/>
              <a:t> - рябина</a:t>
            </a:r>
          </a:p>
          <a:p>
            <a:r>
              <a:rPr lang="en-US" dirty="0" smtClean="0">
                <a:hlinkClick r:id="rId8"/>
              </a:rPr>
              <a:t>http://im6-tub-ru.yandex.net/i?id=310789366-59-72&amp;n=21</a:t>
            </a:r>
            <a:r>
              <a:rPr lang="ru-RU" dirty="0" smtClean="0"/>
              <a:t> – дуб</a:t>
            </a:r>
          </a:p>
          <a:p>
            <a:r>
              <a:rPr lang="en-US" dirty="0" smtClean="0">
                <a:hlinkClick r:id="rId9"/>
              </a:rPr>
              <a:t>http://www.borndesign.ru/wp-content/uploads/2011/08/56097.jpg</a:t>
            </a:r>
            <a:r>
              <a:rPr lang="ru-RU" dirty="0" smtClean="0"/>
              <a:t> - лист</a:t>
            </a:r>
          </a:p>
          <a:p>
            <a:r>
              <a:rPr lang="en-US" dirty="0" smtClean="0">
                <a:hlinkClick r:id="rId10"/>
              </a:rPr>
              <a:t>http://old.issdeluxe.ru/img/autumn.png</a:t>
            </a:r>
            <a:r>
              <a:rPr lang="ru-RU" dirty="0" smtClean="0"/>
              <a:t> - лист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166</Words>
  <Application>Microsoft Office PowerPoint</Application>
  <PresentationFormat>Экран (4:3)</PresentationFormat>
  <Paragraphs>69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асус</cp:lastModifiedBy>
  <cp:revision>37</cp:revision>
  <dcterms:created xsi:type="dcterms:W3CDTF">2013-02-26T07:58:49Z</dcterms:created>
  <dcterms:modified xsi:type="dcterms:W3CDTF">2021-05-25T12:04:27Z</dcterms:modified>
</cp:coreProperties>
</file>