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tags/tag6.xml" ContentType="application/vnd.openxmlformats-officedocument.presentationml.tags+xml"/>
  <Override PartName="/ppt/diagrams/quickStyle4.xml" ContentType="application/vnd.openxmlformats-officedocument.drawingml.diagramStyle+xml"/>
  <Override PartName="/ppt/tags/tag8.xml" ContentType="application/vnd.openxmlformats-officedocument.presentationml.tag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ags/tag4.xml" ContentType="application/vnd.openxmlformats-officedocument.presentationml.tags+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tags/tag16.xml" ContentType="application/vnd.openxmlformats-officedocument.presentationml.tags+xml"/>
  <Override PartName="/ppt/diagrams/layout3.xml" ContentType="application/vnd.openxmlformats-officedocument.drawingml.diagramLayout+xml"/>
  <Override PartName="/ppt/diagrams/data4.xml" ContentType="application/vnd.openxmlformats-officedocument.drawingml.diagramData+xml"/>
  <Override PartName="/ppt/tags/tag14.xml" ContentType="application/vnd.openxmlformats-officedocument.presentationml.tags+xml"/>
  <Override PartName="/ppt/diagrams/layout1.xml" ContentType="application/vnd.openxmlformats-officedocument.drawingml.diagramLayout+xml"/>
  <Override PartName="/ppt/diagrams/data2.xml" ContentType="application/vnd.openxmlformats-officedocument.drawingml.diagramData+xml"/>
  <Override PartName="/ppt/tags/tag12.xml" ContentType="application/vnd.openxmlformats-officedocument.presentationml.tags+xml"/>
  <Override PartName="/ppt/diagrams/colors6.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tags/tag7.xml" ContentType="application/vnd.openxmlformats-officedocument.presentationml.tags+xml"/>
  <Default Extension="png" ContentType="image/png"/>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tags/tag5.xml" ContentType="application/vnd.openxmlformats-officedocument.presentationml.tags+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tags/tag3.xml" ContentType="application/vnd.openxmlformats-officedocument.presentationml.tags+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Override PartName="/ppt/tags/tag17.xml" ContentType="application/vnd.openxmlformats-officedocument.presentationml.tags+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tags/tag15.xml" ContentType="application/vnd.openxmlformats-officedocument.presentationml.tags+xml"/>
  <Override PartName="/ppt/diagrams/data3.xml" ContentType="application/vnd.openxmlformats-officedocument.drawingml.diagramData+xml"/>
  <Override PartName="/ppt/diagrams/colors5.xml" ContentType="application/vnd.openxmlformats-officedocument.drawingml.diagramColors+xml"/>
  <Override PartName="/ppt/tags/tag13.xml" ContentType="application/vnd.openxmlformats-officedocument.presentationml.tags+xml"/>
  <Override PartName="/ppt/diagrams/drawing6.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72" r:id="rId4"/>
    <p:sldId id="258" r:id="rId5"/>
    <p:sldId id="259" r:id="rId6"/>
    <p:sldId id="260" r:id="rId7"/>
    <p:sldId id="261" r:id="rId8"/>
    <p:sldId id="262" r:id="rId9"/>
    <p:sldId id="263" r:id="rId10"/>
    <p:sldId id="264" r:id="rId11"/>
    <p:sldId id="265" r:id="rId12"/>
    <p:sldId id="266" r:id="rId13"/>
    <p:sldId id="267" r:id="rId14"/>
    <p:sldId id="269" r:id="rId15"/>
    <p:sldId id="270" r:id="rId16"/>
    <p:sldId id="271" r:id="rId17"/>
    <p:sldId id="268"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66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94660"/>
  </p:normalViewPr>
  <p:slideViewPr>
    <p:cSldViewPr>
      <p:cViewPr varScale="1">
        <p:scale>
          <a:sx n="65" d="100"/>
          <a:sy n="65" d="100"/>
        </p:scale>
        <p:origin x="-1434" y="-114"/>
      </p:cViewPr>
      <p:guideLst>
        <p:guide orient="horz" pos="2160"/>
        <p:guide pos="2880"/>
      </p:guideLst>
    </p:cSldViewPr>
  </p:slideViewPr>
  <p:notesTextViewPr>
    <p:cViewPr>
      <p:scale>
        <a:sx n="1" d="1"/>
        <a:sy n="1" d="1"/>
      </p:scale>
      <p:origin x="0" y="0"/>
    </p:cViewPr>
  </p:notesTextViewPr>
  <p:sorterViewPr>
    <p:cViewPr>
      <p:scale>
        <a:sx n="20" d="100"/>
        <a:sy n="2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75C6F3-8133-4CE3-B1B9-6953B5D1EE1E}" type="doc">
      <dgm:prSet loTypeId="urn:microsoft.com/office/officeart/2005/8/layout/vList2" loCatId="list" qsTypeId="urn:microsoft.com/office/officeart/2005/8/quickstyle/simple1" qsCatId="simple" csTypeId="urn:microsoft.com/office/officeart/2005/8/colors/accent2_5" csCatId="accent2" phldr="1"/>
      <dgm:spPr/>
      <dgm:t>
        <a:bodyPr/>
        <a:lstStyle/>
        <a:p>
          <a:endParaRPr lang="ru-RU"/>
        </a:p>
      </dgm:t>
    </dgm:pt>
    <dgm:pt modelId="{99E90651-9BA1-4E17-9550-76D35812B411}">
      <dgm:prSet/>
      <dgm:spPr/>
      <dgm:t>
        <a:bodyPr/>
        <a:lstStyle/>
        <a:p>
          <a:pPr marL="0" indent="542925" algn="just" rtl="0"/>
          <a:r>
            <a:rPr lang="ru-RU" b="0" i="0" baseline="0" dirty="0" smtClean="0">
              <a:latin typeface="Times New Roman" pitchFamily="18" charset="0"/>
              <a:cs typeface="Times New Roman" pitchFamily="18" charset="0"/>
            </a:rPr>
            <a:t>Это такая коллективная, целенаправленная учебная деятельность, когда каждый участник и команда в целом объединены решением главной задачи и ориентируют свое поведение на выигрыш.</a:t>
          </a:r>
          <a:endParaRPr lang="ru-RU" dirty="0">
            <a:latin typeface="Times New Roman" pitchFamily="18" charset="0"/>
            <a:cs typeface="Times New Roman" pitchFamily="18" charset="0"/>
          </a:endParaRPr>
        </a:p>
      </dgm:t>
    </dgm:pt>
    <dgm:pt modelId="{A23C8DD8-A050-4ED2-8681-2332761502AE}" type="parTrans" cxnId="{C0EB62C3-7C68-4027-8EEA-941AA2DBF1DC}">
      <dgm:prSet/>
      <dgm:spPr/>
      <dgm:t>
        <a:bodyPr/>
        <a:lstStyle/>
        <a:p>
          <a:endParaRPr lang="ru-RU"/>
        </a:p>
      </dgm:t>
    </dgm:pt>
    <dgm:pt modelId="{927B25D9-2AC7-4207-B69D-843096076832}" type="sibTrans" cxnId="{C0EB62C3-7C68-4027-8EEA-941AA2DBF1DC}">
      <dgm:prSet/>
      <dgm:spPr/>
      <dgm:t>
        <a:bodyPr/>
        <a:lstStyle/>
        <a:p>
          <a:endParaRPr lang="ru-RU"/>
        </a:p>
      </dgm:t>
    </dgm:pt>
    <dgm:pt modelId="{FA0C52B4-5C50-4772-B155-CEF625B42C77}">
      <dgm:prSet/>
      <dgm:spPr/>
      <dgm:t>
        <a:bodyPr/>
        <a:lstStyle/>
        <a:p>
          <a:pPr marL="0" indent="542925" algn="just" rtl="0"/>
          <a:r>
            <a:rPr lang="ru-RU" b="0" i="0" baseline="0" dirty="0" smtClean="0">
              <a:latin typeface="Times New Roman" pitchFamily="18" charset="0"/>
              <a:cs typeface="Times New Roman" pitchFamily="18" charset="0"/>
            </a:rPr>
            <a:t>Дидактическая игра — это активная учебная деятельность по имитационному моделированию изучаемых систем, явлений, процессов.</a:t>
          </a:r>
          <a:endParaRPr lang="ru-RU" dirty="0">
            <a:latin typeface="Times New Roman" pitchFamily="18" charset="0"/>
            <a:cs typeface="Times New Roman" pitchFamily="18" charset="0"/>
          </a:endParaRPr>
        </a:p>
      </dgm:t>
    </dgm:pt>
    <dgm:pt modelId="{DACAD333-E182-4D2E-A241-0AF7DCB90A84}" type="parTrans" cxnId="{77101A7B-59D0-4194-A110-1B8A5CACF024}">
      <dgm:prSet/>
      <dgm:spPr/>
      <dgm:t>
        <a:bodyPr/>
        <a:lstStyle/>
        <a:p>
          <a:endParaRPr lang="ru-RU"/>
        </a:p>
      </dgm:t>
    </dgm:pt>
    <dgm:pt modelId="{15162C90-2F2D-40D4-9C6D-079CF2F81726}" type="sibTrans" cxnId="{77101A7B-59D0-4194-A110-1B8A5CACF024}">
      <dgm:prSet/>
      <dgm:spPr/>
      <dgm:t>
        <a:bodyPr/>
        <a:lstStyle/>
        <a:p>
          <a:endParaRPr lang="ru-RU"/>
        </a:p>
      </dgm:t>
    </dgm:pt>
    <dgm:pt modelId="{6993A963-7A85-4257-8780-87E7FB79A531}" type="pres">
      <dgm:prSet presAssocID="{2975C6F3-8133-4CE3-B1B9-6953B5D1EE1E}" presName="linear" presStyleCnt="0">
        <dgm:presLayoutVars>
          <dgm:animLvl val="lvl"/>
          <dgm:resizeHandles val="exact"/>
        </dgm:presLayoutVars>
      </dgm:prSet>
      <dgm:spPr/>
      <dgm:t>
        <a:bodyPr/>
        <a:lstStyle/>
        <a:p>
          <a:endParaRPr lang="ru-RU"/>
        </a:p>
      </dgm:t>
    </dgm:pt>
    <dgm:pt modelId="{BB4029FE-C527-4FF7-B2F5-F38179905937}" type="pres">
      <dgm:prSet presAssocID="{99E90651-9BA1-4E17-9550-76D35812B411}" presName="parentText" presStyleLbl="node1" presStyleIdx="0" presStyleCnt="2">
        <dgm:presLayoutVars>
          <dgm:chMax val="0"/>
          <dgm:bulletEnabled val="1"/>
        </dgm:presLayoutVars>
      </dgm:prSet>
      <dgm:spPr/>
      <dgm:t>
        <a:bodyPr/>
        <a:lstStyle/>
        <a:p>
          <a:endParaRPr lang="ru-RU"/>
        </a:p>
      </dgm:t>
    </dgm:pt>
    <dgm:pt modelId="{BEE203DB-5759-4309-8BF7-A4225EE762ED}" type="pres">
      <dgm:prSet presAssocID="{927B25D9-2AC7-4207-B69D-843096076832}" presName="spacer" presStyleCnt="0"/>
      <dgm:spPr/>
    </dgm:pt>
    <dgm:pt modelId="{B714907C-7021-411A-A5B5-F6262D6DB96E}" type="pres">
      <dgm:prSet presAssocID="{FA0C52B4-5C50-4772-B155-CEF625B42C77}" presName="parentText" presStyleLbl="node1" presStyleIdx="1" presStyleCnt="2">
        <dgm:presLayoutVars>
          <dgm:chMax val="0"/>
          <dgm:bulletEnabled val="1"/>
        </dgm:presLayoutVars>
      </dgm:prSet>
      <dgm:spPr/>
      <dgm:t>
        <a:bodyPr/>
        <a:lstStyle/>
        <a:p>
          <a:endParaRPr lang="ru-RU"/>
        </a:p>
      </dgm:t>
    </dgm:pt>
  </dgm:ptLst>
  <dgm:cxnLst>
    <dgm:cxn modelId="{CE1994BA-897E-48D4-98B9-6205EAC0F576}" type="presOf" srcId="{2975C6F3-8133-4CE3-B1B9-6953B5D1EE1E}" destId="{6993A963-7A85-4257-8780-87E7FB79A531}" srcOrd="0" destOrd="0" presId="urn:microsoft.com/office/officeart/2005/8/layout/vList2"/>
    <dgm:cxn modelId="{5F523245-30E3-4015-BF79-4693B898D6FA}" type="presOf" srcId="{99E90651-9BA1-4E17-9550-76D35812B411}" destId="{BB4029FE-C527-4FF7-B2F5-F38179905937}" srcOrd="0" destOrd="0" presId="urn:microsoft.com/office/officeart/2005/8/layout/vList2"/>
    <dgm:cxn modelId="{8AC32FE6-8D40-4B9E-AEA5-F0995B1B94B6}" type="presOf" srcId="{FA0C52B4-5C50-4772-B155-CEF625B42C77}" destId="{B714907C-7021-411A-A5B5-F6262D6DB96E}" srcOrd="0" destOrd="0" presId="urn:microsoft.com/office/officeart/2005/8/layout/vList2"/>
    <dgm:cxn modelId="{C0EB62C3-7C68-4027-8EEA-941AA2DBF1DC}" srcId="{2975C6F3-8133-4CE3-B1B9-6953B5D1EE1E}" destId="{99E90651-9BA1-4E17-9550-76D35812B411}" srcOrd="0" destOrd="0" parTransId="{A23C8DD8-A050-4ED2-8681-2332761502AE}" sibTransId="{927B25D9-2AC7-4207-B69D-843096076832}"/>
    <dgm:cxn modelId="{77101A7B-59D0-4194-A110-1B8A5CACF024}" srcId="{2975C6F3-8133-4CE3-B1B9-6953B5D1EE1E}" destId="{FA0C52B4-5C50-4772-B155-CEF625B42C77}" srcOrd="1" destOrd="0" parTransId="{DACAD333-E182-4D2E-A241-0AF7DCB90A84}" sibTransId="{15162C90-2F2D-40D4-9C6D-079CF2F81726}"/>
    <dgm:cxn modelId="{EBF9C779-1A18-45BF-8D8D-EBEA453553D1}" type="presParOf" srcId="{6993A963-7A85-4257-8780-87E7FB79A531}" destId="{BB4029FE-C527-4FF7-B2F5-F38179905937}" srcOrd="0" destOrd="0" presId="urn:microsoft.com/office/officeart/2005/8/layout/vList2"/>
    <dgm:cxn modelId="{815B5560-B1E5-476B-A052-201BAE7E5187}" type="presParOf" srcId="{6993A963-7A85-4257-8780-87E7FB79A531}" destId="{BEE203DB-5759-4309-8BF7-A4225EE762ED}" srcOrd="1" destOrd="0" presId="urn:microsoft.com/office/officeart/2005/8/layout/vList2"/>
    <dgm:cxn modelId="{963BC6FB-4456-46B2-983E-40DEB6900B5F}" type="presParOf" srcId="{6993A963-7A85-4257-8780-87E7FB79A531}" destId="{B714907C-7021-411A-A5B5-F6262D6DB96E}" srcOrd="2"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99025A2-4B23-4694-ADCC-3C45D12C5FBE}" type="doc">
      <dgm:prSet loTypeId="urn:microsoft.com/office/officeart/2005/8/layout/vList5" loCatId="list" qsTypeId="urn:microsoft.com/office/officeart/2005/8/quickstyle/3d3" qsCatId="3D" csTypeId="urn:microsoft.com/office/officeart/2005/8/colors/accent2_5" csCatId="accent2" phldr="1"/>
      <dgm:spPr/>
      <dgm:t>
        <a:bodyPr/>
        <a:lstStyle/>
        <a:p>
          <a:endParaRPr lang="ru-RU"/>
        </a:p>
      </dgm:t>
    </dgm:pt>
    <dgm:pt modelId="{E366F7D4-1C97-4184-B23A-AC7F56680F54}">
      <dgm:prSet/>
      <dgm:spPr/>
      <dgm:t>
        <a:bodyPr/>
        <a:lstStyle/>
        <a:p>
          <a:pPr rtl="0"/>
          <a:r>
            <a:rPr lang="ru-RU" b="0" i="0" baseline="0" dirty="0" smtClean="0">
              <a:latin typeface="Times New Roman" pitchFamily="18" charset="0"/>
              <a:cs typeface="Times New Roman" pitchFamily="18" charset="0"/>
            </a:rPr>
            <a:t>Дидактическая игра представляет собой многоплановое сложное педагогическое явление она является:</a:t>
          </a:r>
          <a:endParaRPr lang="ru-RU" dirty="0">
            <a:latin typeface="Times New Roman" pitchFamily="18" charset="0"/>
            <a:cs typeface="Times New Roman" pitchFamily="18" charset="0"/>
          </a:endParaRPr>
        </a:p>
      </dgm:t>
    </dgm:pt>
    <dgm:pt modelId="{C243DCD9-5E71-494C-A86D-CEEB55908F57}" type="parTrans" cxnId="{1649BC85-97DF-4649-9A67-460E72F55443}">
      <dgm:prSet/>
      <dgm:spPr/>
      <dgm:t>
        <a:bodyPr/>
        <a:lstStyle/>
        <a:p>
          <a:endParaRPr lang="ru-RU"/>
        </a:p>
      </dgm:t>
    </dgm:pt>
    <dgm:pt modelId="{30759677-C8ED-4B79-AFE7-86540F39B44B}" type="sibTrans" cxnId="{1649BC85-97DF-4649-9A67-460E72F55443}">
      <dgm:prSet/>
      <dgm:spPr/>
      <dgm:t>
        <a:bodyPr/>
        <a:lstStyle/>
        <a:p>
          <a:endParaRPr lang="ru-RU"/>
        </a:p>
      </dgm:t>
    </dgm:pt>
    <dgm:pt modelId="{9A4B6649-8695-4C7F-B5EE-D9A9CD146E9F}">
      <dgm:prSet/>
      <dgm:spPr/>
      <dgm:t>
        <a:bodyPr/>
        <a:lstStyle/>
        <a:p>
          <a:pPr marL="0" indent="542925" algn="just" rtl="0"/>
          <a:r>
            <a:rPr lang="ru-RU" b="0" i="0" baseline="0" dirty="0" smtClean="0">
              <a:latin typeface="Times New Roman" pitchFamily="18" charset="0"/>
              <a:cs typeface="Times New Roman" pitchFamily="18" charset="0"/>
            </a:rPr>
            <a:t>игровым методом обучения детей дошкольного возраста,</a:t>
          </a:r>
          <a:endParaRPr lang="ru-RU" dirty="0">
            <a:latin typeface="Times New Roman" pitchFamily="18" charset="0"/>
            <a:cs typeface="Times New Roman" pitchFamily="18" charset="0"/>
          </a:endParaRPr>
        </a:p>
      </dgm:t>
    </dgm:pt>
    <dgm:pt modelId="{375784FE-E694-4A7E-9E21-64D8454F2E32}" type="parTrans" cxnId="{9BDAE6A5-0668-46F1-99C5-424C3F724D62}">
      <dgm:prSet/>
      <dgm:spPr/>
      <dgm:t>
        <a:bodyPr/>
        <a:lstStyle/>
        <a:p>
          <a:endParaRPr lang="ru-RU"/>
        </a:p>
      </dgm:t>
    </dgm:pt>
    <dgm:pt modelId="{6BDA5C20-9AC9-4A4F-92B2-40C0819AD508}" type="sibTrans" cxnId="{9BDAE6A5-0668-46F1-99C5-424C3F724D62}">
      <dgm:prSet/>
      <dgm:spPr/>
      <dgm:t>
        <a:bodyPr/>
        <a:lstStyle/>
        <a:p>
          <a:endParaRPr lang="ru-RU"/>
        </a:p>
      </dgm:t>
    </dgm:pt>
    <dgm:pt modelId="{986C97B7-3151-4AD2-91B1-2AB4EC0F51F9}">
      <dgm:prSet/>
      <dgm:spPr/>
      <dgm:t>
        <a:bodyPr/>
        <a:lstStyle/>
        <a:p>
          <a:pPr marL="0" indent="542925" algn="just" rtl="0"/>
          <a:r>
            <a:rPr lang="ru-RU" b="0" i="0" baseline="0" dirty="0" smtClean="0">
              <a:latin typeface="Times New Roman" pitchFamily="18" charset="0"/>
              <a:cs typeface="Times New Roman" pitchFamily="18" charset="0"/>
            </a:rPr>
            <a:t>формой обучения,</a:t>
          </a:r>
          <a:endParaRPr lang="ru-RU" dirty="0">
            <a:latin typeface="Times New Roman" pitchFamily="18" charset="0"/>
            <a:cs typeface="Times New Roman" pitchFamily="18" charset="0"/>
          </a:endParaRPr>
        </a:p>
      </dgm:t>
    </dgm:pt>
    <dgm:pt modelId="{8730A170-02F5-4467-A1E7-A01343C84590}" type="parTrans" cxnId="{F5384BEA-1B5E-41AC-82D7-4957DD038D06}">
      <dgm:prSet/>
      <dgm:spPr/>
      <dgm:t>
        <a:bodyPr/>
        <a:lstStyle/>
        <a:p>
          <a:endParaRPr lang="ru-RU"/>
        </a:p>
      </dgm:t>
    </dgm:pt>
    <dgm:pt modelId="{9FD12688-2370-4EAF-BD7F-A6E231E866B6}" type="sibTrans" cxnId="{F5384BEA-1B5E-41AC-82D7-4957DD038D06}">
      <dgm:prSet/>
      <dgm:spPr/>
      <dgm:t>
        <a:bodyPr/>
        <a:lstStyle/>
        <a:p>
          <a:endParaRPr lang="ru-RU"/>
        </a:p>
      </dgm:t>
    </dgm:pt>
    <dgm:pt modelId="{F11C1785-EDF5-41D9-8F83-E79A8C03829F}">
      <dgm:prSet/>
      <dgm:spPr/>
      <dgm:t>
        <a:bodyPr/>
        <a:lstStyle/>
        <a:p>
          <a:pPr marL="0" indent="542925" algn="just" rtl="0"/>
          <a:r>
            <a:rPr lang="ru-RU" b="0" i="0" baseline="0" dirty="0" smtClean="0">
              <a:latin typeface="Times New Roman" pitchFamily="18" charset="0"/>
              <a:cs typeface="Times New Roman" pitchFamily="18" charset="0"/>
            </a:rPr>
            <a:t>самостоятельной игровой деятельностью,</a:t>
          </a:r>
          <a:endParaRPr lang="ru-RU" dirty="0">
            <a:latin typeface="Times New Roman" pitchFamily="18" charset="0"/>
            <a:cs typeface="Times New Roman" pitchFamily="18" charset="0"/>
          </a:endParaRPr>
        </a:p>
      </dgm:t>
    </dgm:pt>
    <dgm:pt modelId="{BB01C434-AEEA-4F4C-838B-A9014FB89C09}" type="parTrans" cxnId="{EE2AA7CF-93AD-4331-990A-5750F268F545}">
      <dgm:prSet/>
      <dgm:spPr/>
      <dgm:t>
        <a:bodyPr/>
        <a:lstStyle/>
        <a:p>
          <a:endParaRPr lang="ru-RU"/>
        </a:p>
      </dgm:t>
    </dgm:pt>
    <dgm:pt modelId="{8E1E4027-16CA-47DE-B933-DE10F2C6DA37}" type="sibTrans" cxnId="{EE2AA7CF-93AD-4331-990A-5750F268F545}">
      <dgm:prSet/>
      <dgm:spPr/>
      <dgm:t>
        <a:bodyPr/>
        <a:lstStyle/>
        <a:p>
          <a:endParaRPr lang="ru-RU"/>
        </a:p>
      </dgm:t>
    </dgm:pt>
    <dgm:pt modelId="{277F4799-B913-4A9A-9E32-23965D96A008}">
      <dgm:prSet/>
      <dgm:spPr/>
      <dgm:t>
        <a:bodyPr/>
        <a:lstStyle/>
        <a:p>
          <a:pPr marL="0" indent="542925" algn="just" rtl="0"/>
          <a:r>
            <a:rPr lang="ru-RU" b="0" i="0" baseline="0" dirty="0" smtClean="0">
              <a:latin typeface="Times New Roman" pitchFamily="18" charset="0"/>
              <a:cs typeface="Times New Roman" pitchFamily="18" charset="0"/>
            </a:rPr>
            <a:t>средством всестороннего воспитания личности ребенка.</a:t>
          </a:r>
          <a:endParaRPr lang="ru-RU" dirty="0">
            <a:latin typeface="Times New Roman" pitchFamily="18" charset="0"/>
            <a:cs typeface="Times New Roman" pitchFamily="18" charset="0"/>
          </a:endParaRPr>
        </a:p>
      </dgm:t>
    </dgm:pt>
    <dgm:pt modelId="{CB8AC6A7-C69D-4170-B6BD-0E8A8AE4D2B1}" type="parTrans" cxnId="{535AC47A-7217-4D9F-91A8-1469FDB714A7}">
      <dgm:prSet/>
      <dgm:spPr/>
      <dgm:t>
        <a:bodyPr/>
        <a:lstStyle/>
        <a:p>
          <a:endParaRPr lang="ru-RU"/>
        </a:p>
      </dgm:t>
    </dgm:pt>
    <dgm:pt modelId="{08D3EAE0-1889-453C-91B5-96ACC1B28BE9}" type="sibTrans" cxnId="{535AC47A-7217-4D9F-91A8-1469FDB714A7}">
      <dgm:prSet/>
      <dgm:spPr/>
      <dgm:t>
        <a:bodyPr/>
        <a:lstStyle/>
        <a:p>
          <a:endParaRPr lang="ru-RU"/>
        </a:p>
      </dgm:t>
    </dgm:pt>
    <dgm:pt modelId="{BFC4D5BC-9CA4-43E5-A35F-4F38C3221619}" type="pres">
      <dgm:prSet presAssocID="{499025A2-4B23-4694-ADCC-3C45D12C5FBE}" presName="Name0" presStyleCnt="0">
        <dgm:presLayoutVars>
          <dgm:dir/>
          <dgm:animLvl val="lvl"/>
          <dgm:resizeHandles val="exact"/>
        </dgm:presLayoutVars>
      </dgm:prSet>
      <dgm:spPr/>
      <dgm:t>
        <a:bodyPr/>
        <a:lstStyle/>
        <a:p>
          <a:endParaRPr lang="ru-RU"/>
        </a:p>
      </dgm:t>
    </dgm:pt>
    <dgm:pt modelId="{68F72DCB-EA0C-4E3D-A2DD-C359AA3C9783}" type="pres">
      <dgm:prSet presAssocID="{E366F7D4-1C97-4184-B23A-AC7F56680F54}" presName="linNode" presStyleCnt="0"/>
      <dgm:spPr/>
    </dgm:pt>
    <dgm:pt modelId="{07F218D2-1EBE-45CE-B398-8BD73D06668E}" type="pres">
      <dgm:prSet presAssocID="{E366F7D4-1C97-4184-B23A-AC7F56680F54}" presName="parentText" presStyleLbl="node1" presStyleIdx="0" presStyleCnt="1">
        <dgm:presLayoutVars>
          <dgm:chMax val="1"/>
          <dgm:bulletEnabled val="1"/>
        </dgm:presLayoutVars>
      </dgm:prSet>
      <dgm:spPr/>
      <dgm:t>
        <a:bodyPr/>
        <a:lstStyle/>
        <a:p>
          <a:endParaRPr lang="ru-RU"/>
        </a:p>
      </dgm:t>
    </dgm:pt>
    <dgm:pt modelId="{33D2DD55-5A06-4B6F-B36B-BAAC79E113C8}" type="pres">
      <dgm:prSet presAssocID="{E366F7D4-1C97-4184-B23A-AC7F56680F54}" presName="descendantText" presStyleLbl="alignAccFollowNode1" presStyleIdx="0" presStyleCnt="1">
        <dgm:presLayoutVars>
          <dgm:bulletEnabled val="1"/>
        </dgm:presLayoutVars>
      </dgm:prSet>
      <dgm:spPr/>
      <dgm:t>
        <a:bodyPr/>
        <a:lstStyle/>
        <a:p>
          <a:endParaRPr lang="ru-RU"/>
        </a:p>
      </dgm:t>
    </dgm:pt>
  </dgm:ptLst>
  <dgm:cxnLst>
    <dgm:cxn modelId="{CFB536A7-8DAF-477D-BD2B-828BBEDE3F59}" type="presOf" srcId="{986C97B7-3151-4AD2-91B1-2AB4EC0F51F9}" destId="{33D2DD55-5A06-4B6F-B36B-BAAC79E113C8}" srcOrd="0" destOrd="1" presId="urn:microsoft.com/office/officeart/2005/8/layout/vList5"/>
    <dgm:cxn modelId="{4684FE07-874C-44CC-82ED-E95ECD82AC53}" type="presOf" srcId="{499025A2-4B23-4694-ADCC-3C45D12C5FBE}" destId="{BFC4D5BC-9CA4-43E5-A35F-4F38C3221619}" srcOrd="0" destOrd="0" presId="urn:microsoft.com/office/officeart/2005/8/layout/vList5"/>
    <dgm:cxn modelId="{9BDAE6A5-0668-46F1-99C5-424C3F724D62}" srcId="{E366F7D4-1C97-4184-B23A-AC7F56680F54}" destId="{9A4B6649-8695-4C7F-B5EE-D9A9CD146E9F}" srcOrd="0" destOrd="0" parTransId="{375784FE-E694-4A7E-9E21-64D8454F2E32}" sibTransId="{6BDA5C20-9AC9-4A4F-92B2-40C0819AD508}"/>
    <dgm:cxn modelId="{F5384BEA-1B5E-41AC-82D7-4957DD038D06}" srcId="{E366F7D4-1C97-4184-B23A-AC7F56680F54}" destId="{986C97B7-3151-4AD2-91B1-2AB4EC0F51F9}" srcOrd="1" destOrd="0" parTransId="{8730A170-02F5-4467-A1E7-A01343C84590}" sibTransId="{9FD12688-2370-4EAF-BD7F-A6E231E866B6}"/>
    <dgm:cxn modelId="{535AC47A-7217-4D9F-91A8-1469FDB714A7}" srcId="{E366F7D4-1C97-4184-B23A-AC7F56680F54}" destId="{277F4799-B913-4A9A-9E32-23965D96A008}" srcOrd="3" destOrd="0" parTransId="{CB8AC6A7-C69D-4170-B6BD-0E8A8AE4D2B1}" sibTransId="{08D3EAE0-1889-453C-91B5-96ACC1B28BE9}"/>
    <dgm:cxn modelId="{38B05EC7-9D09-4A26-871F-133372F9534E}" type="presOf" srcId="{F11C1785-EDF5-41D9-8F83-E79A8C03829F}" destId="{33D2DD55-5A06-4B6F-B36B-BAAC79E113C8}" srcOrd="0" destOrd="2" presId="urn:microsoft.com/office/officeart/2005/8/layout/vList5"/>
    <dgm:cxn modelId="{EE2AA7CF-93AD-4331-990A-5750F268F545}" srcId="{E366F7D4-1C97-4184-B23A-AC7F56680F54}" destId="{F11C1785-EDF5-41D9-8F83-E79A8C03829F}" srcOrd="2" destOrd="0" parTransId="{BB01C434-AEEA-4F4C-838B-A9014FB89C09}" sibTransId="{8E1E4027-16CA-47DE-B933-DE10F2C6DA37}"/>
    <dgm:cxn modelId="{068AAE5A-FF49-4D71-A897-536DC8AC4149}" type="presOf" srcId="{277F4799-B913-4A9A-9E32-23965D96A008}" destId="{33D2DD55-5A06-4B6F-B36B-BAAC79E113C8}" srcOrd="0" destOrd="3" presId="urn:microsoft.com/office/officeart/2005/8/layout/vList5"/>
    <dgm:cxn modelId="{2F10CF05-E111-429B-8A1F-96356A0777B0}" type="presOf" srcId="{9A4B6649-8695-4C7F-B5EE-D9A9CD146E9F}" destId="{33D2DD55-5A06-4B6F-B36B-BAAC79E113C8}" srcOrd="0" destOrd="0" presId="urn:microsoft.com/office/officeart/2005/8/layout/vList5"/>
    <dgm:cxn modelId="{1649BC85-97DF-4649-9A67-460E72F55443}" srcId="{499025A2-4B23-4694-ADCC-3C45D12C5FBE}" destId="{E366F7D4-1C97-4184-B23A-AC7F56680F54}" srcOrd="0" destOrd="0" parTransId="{C243DCD9-5E71-494C-A86D-CEEB55908F57}" sibTransId="{30759677-C8ED-4B79-AFE7-86540F39B44B}"/>
    <dgm:cxn modelId="{B3D3DC37-E729-4780-83A1-E19B3718CDFA}" type="presOf" srcId="{E366F7D4-1C97-4184-B23A-AC7F56680F54}" destId="{07F218D2-1EBE-45CE-B398-8BD73D06668E}" srcOrd="0" destOrd="0" presId="urn:microsoft.com/office/officeart/2005/8/layout/vList5"/>
    <dgm:cxn modelId="{48061EF6-EDDB-47A9-B35D-2AAA51BCBBF0}" type="presParOf" srcId="{BFC4D5BC-9CA4-43E5-A35F-4F38C3221619}" destId="{68F72DCB-EA0C-4E3D-A2DD-C359AA3C9783}" srcOrd="0" destOrd="0" presId="urn:microsoft.com/office/officeart/2005/8/layout/vList5"/>
    <dgm:cxn modelId="{9AC7214F-D38E-41D1-AB94-8CFA6F4A0D3C}" type="presParOf" srcId="{68F72DCB-EA0C-4E3D-A2DD-C359AA3C9783}" destId="{07F218D2-1EBE-45CE-B398-8BD73D06668E}" srcOrd="0" destOrd="0" presId="urn:microsoft.com/office/officeart/2005/8/layout/vList5"/>
    <dgm:cxn modelId="{8E79D7FE-36F6-46F9-99F6-6527917B83A5}" type="presParOf" srcId="{68F72DCB-EA0C-4E3D-A2DD-C359AA3C9783}" destId="{33D2DD55-5A06-4B6F-B36B-BAAC79E113C8}"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3CF9E4-12AA-4E6F-8D8A-1DC7223737F1}" type="doc">
      <dgm:prSet loTypeId="urn:microsoft.com/office/officeart/2005/8/layout/cycle8" loCatId="cycle" qsTypeId="urn:microsoft.com/office/officeart/2005/8/quickstyle/simple1" qsCatId="simple" csTypeId="urn:microsoft.com/office/officeart/2005/8/colors/colorful1#1" csCatId="colorful" phldr="1"/>
      <dgm:spPr/>
    </dgm:pt>
    <dgm:pt modelId="{C159ED12-AF4F-44FA-AE2C-4AD86D6C761C}">
      <dgm:prSet phldrT="[Текст]"/>
      <dgm:spPr/>
      <dgm:t>
        <a:bodyPr/>
        <a:lstStyle/>
        <a:p>
          <a:pPr rtl="0"/>
          <a:r>
            <a:rPr lang="ru-RU" b="0" i="0" baseline="0" dirty="0" smtClean="0">
              <a:latin typeface="Times New Roman" pitchFamily="18" charset="0"/>
              <a:cs typeface="Times New Roman" pitchFamily="18" charset="0"/>
            </a:rPr>
            <a:t>Игры с предметами (игрушками, природным материалом)</a:t>
          </a:r>
          <a:endParaRPr lang="ru-RU" dirty="0"/>
        </a:p>
      </dgm:t>
    </dgm:pt>
    <dgm:pt modelId="{7C4A3516-C553-47BB-9DFD-AF50DE3E8AD6}" type="parTrans" cxnId="{3CDB68E6-17B2-4F4E-A38E-44B9F990335D}">
      <dgm:prSet/>
      <dgm:spPr/>
      <dgm:t>
        <a:bodyPr/>
        <a:lstStyle/>
        <a:p>
          <a:endParaRPr lang="ru-RU"/>
        </a:p>
      </dgm:t>
    </dgm:pt>
    <dgm:pt modelId="{3D0BCCC0-9AE7-4FA5-AEFE-20F352B9C9C6}" type="sibTrans" cxnId="{3CDB68E6-17B2-4F4E-A38E-44B9F990335D}">
      <dgm:prSet/>
      <dgm:spPr/>
      <dgm:t>
        <a:bodyPr/>
        <a:lstStyle/>
        <a:p>
          <a:endParaRPr lang="ru-RU"/>
        </a:p>
      </dgm:t>
    </dgm:pt>
    <dgm:pt modelId="{A70414FC-9624-4FF4-AE74-937C7230D8CB}">
      <dgm:prSet phldrT="[Текст]"/>
      <dgm:spPr/>
      <dgm:t>
        <a:bodyPr/>
        <a:lstStyle/>
        <a:p>
          <a:pPr rtl="0"/>
          <a:r>
            <a:rPr lang="ru-RU" b="0" i="0" baseline="0" dirty="0" smtClean="0">
              <a:latin typeface="Times New Roman" pitchFamily="18" charset="0"/>
              <a:cs typeface="Times New Roman" pitchFamily="18" charset="0"/>
            </a:rPr>
            <a:t>Настольно- печатные</a:t>
          </a:r>
          <a:endParaRPr lang="ru-RU" dirty="0"/>
        </a:p>
      </dgm:t>
    </dgm:pt>
    <dgm:pt modelId="{1AAD8596-3B50-439B-B9A2-F729C1AAC7A4}" type="parTrans" cxnId="{BD339120-CC57-41F6-9887-FFCC6E501FD8}">
      <dgm:prSet/>
      <dgm:spPr/>
      <dgm:t>
        <a:bodyPr/>
        <a:lstStyle/>
        <a:p>
          <a:endParaRPr lang="ru-RU"/>
        </a:p>
      </dgm:t>
    </dgm:pt>
    <dgm:pt modelId="{4D60BC6A-1E80-4002-A693-256FB7EA9E23}" type="sibTrans" cxnId="{BD339120-CC57-41F6-9887-FFCC6E501FD8}">
      <dgm:prSet/>
      <dgm:spPr/>
      <dgm:t>
        <a:bodyPr/>
        <a:lstStyle/>
        <a:p>
          <a:endParaRPr lang="ru-RU"/>
        </a:p>
      </dgm:t>
    </dgm:pt>
    <dgm:pt modelId="{BE88B38E-FA2F-4FF8-BBCB-2A98854E9F32}">
      <dgm:prSet/>
      <dgm:spPr/>
      <dgm:t>
        <a:bodyPr/>
        <a:lstStyle/>
        <a:p>
          <a:pPr rtl="0"/>
          <a:r>
            <a:rPr lang="ru-RU" b="0" i="0" baseline="0" dirty="0" smtClean="0">
              <a:latin typeface="Times New Roman" pitchFamily="18" charset="0"/>
              <a:cs typeface="Times New Roman" pitchFamily="18" charset="0"/>
            </a:rPr>
            <a:t>Словесные игры</a:t>
          </a:r>
          <a:endParaRPr lang="ru-RU" dirty="0">
            <a:latin typeface="Times New Roman" pitchFamily="18" charset="0"/>
            <a:cs typeface="Times New Roman" pitchFamily="18" charset="0"/>
          </a:endParaRPr>
        </a:p>
      </dgm:t>
    </dgm:pt>
    <dgm:pt modelId="{8A7D6912-2FB5-4EF1-BA19-8C9DE1FD2D22}" type="parTrans" cxnId="{0BE74E63-A23E-4AAF-8930-81CC3140524A}">
      <dgm:prSet/>
      <dgm:spPr/>
      <dgm:t>
        <a:bodyPr/>
        <a:lstStyle/>
        <a:p>
          <a:endParaRPr lang="ru-RU"/>
        </a:p>
      </dgm:t>
    </dgm:pt>
    <dgm:pt modelId="{89131687-52CA-4582-9F54-B18F0525EDDE}" type="sibTrans" cxnId="{0BE74E63-A23E-4AAF-8930-81CC3140524A}">
      <dgm:prSet/>
      <dgm:spPr/>
      <dgm:t>
        <a:bodyPr/>
        <a:lstStyle/>
        <a:p>
          <a:endParaRPr lang="ru-RU"/>
        </a:p>
      </dgm:t>
    </dgm:pt>
    <dgm:pt modelId="{3DD4BFDF-1202-462B-900E-B50D1014E0B6}" type="pres">
      <dgm:prSet presAssocID="{033CF9E4-12AA-4E6F-8D8A-1DC7223737F1}" presName="compositeShape" presStyleCnt="0">
        <dgm:presLayoutVars>
          <dgm:chMax val="7"/>
          <dgm:dir/>
          <dgm:resizeHandles val="exact"/>
        </dgm:presLayoutVars>
      </dgm:prSet>
      <dgm:spPr/>
    </dgm:pt>
    <dgm:pt modelId="{8CDE695F-A173-408E-9C1B-9FFD7DE32067}" type="pres">
      <dgm:prSet presAssocID="{033CF9E4-12AA-4E6F-8D8A-1DC7223737F1}" presName="wedge1" presStyleLbl="node1" presStyleIdx="0" presStyleCnt="3"/>
      <dgm:spPr/>
      <dgm:t>
        <a:bodyPr/>
        <a:lstStyle/>
        <a:p>
          <a:endParaRPr lang="ru-RU"/>
        </a:p>
      </dgm:t>
    </dgm:pt>
    <dgm:pt modelId="{30B73F01-E310-4988-9A9D-923C3056F28B}" type="pres">
      <dgm:prSet presAssocID="{033CF9E4-12AA-4E6F-8D8A-1DC7223737F1}" presName="dummy1a" presStyleCnt="0"/>
      <dgm:spPr/>
    </dgm:pt>
    <dgm:pt modelId="{57F67DE7-F1FF-4DEB-8656-8052FF9DB1B1}" type="pres">
      <dgm:prSet presAssocID="{033CF9E4-12AA-4E6F-8D8A-1DC7223737F1}" presName="dummy1b" presStyleCnt="0"/>
      <dgm:spPr/>
    </dgm:pt>
    <dgm:pt modelId="{0BB58ED7-D821-4EA7-A243-16ADAD8C9353}" type="pres">
      <dgm:prSet presAssocID="{033CF9E4-12AA-4E6F-8D8A-1DC7223737F1}" presName="wedge1Tx" presStyleLbl="node1" presStyleIdx="0" presStyleCnt="3">
        <dgm:presLayoutVars>
          <dgm:chMax val="0"/>
          <dgm:chPref val="0"/>
          <dgm:bulletEnabled val="1"/>
        </dgm:presLayoutVars>
      </dgm:prSet>
      <dgm:spPr/>
      <dgm:t>
        <a:bodyPr/>
        <a:lstStyle/>
        <a:p>
          <a:endParaRPr lang="ru-RU"/>
        </a:p>
      </dgm:t>
    </dgm:pt>
    <dgm:pt modelId="{5079D310-5B4F-4680-8CB8-8242495D5E0C}" type="pres">
      <dgm:prSet presAssocID="{033CF9E4-12AA-4E6F-8D8A-1DC7223737F1}" presName="wedge2" presStyleLbl="node1" presStyleIdx="1" presStyleCnt="3"/>
      <dgm:spPr/>
      <dgm:t>
        <a:bodyPr/>
        <a:lstStyle/>
        <a:p>
          <a:endParaRPr lang="ru-RU"/>
        </a:p>
      </dgm:t>
    </dgm:pt>
    <dgm:pt modelId="{7BBE2E0C-4051-43C0-B29F-C5D2E0FBB082}" type="pres">
      <dgm:prSet presAssocID="{033CF9E4-12AA-4E6F-8D8A-1DC7223737F1}" presName="dummy2a" presStyleCnt="0"/>
      <dgm:spPr/>
    </dgm:pt>
    <dgm:pt modelId="{DB1EF81E-F104-4051-A08B-4355996051F1}" type="pres">
      <dgm:prSet presAssocID="{033CF9E4-12AA-4E6F-8D8A-1DC7223737F1}" presName="dummy2b" presStyleCnt="0"/>
      <dgm:spPr/>
    </dgm:pt>
    <dgm:pt modelId="{FF838450-718B-4BDD-B4F6-321049CA7AA6}" type="pres">
      <dgm:prSet presAssocID="{033CF9E4-12AA-4E6F-8D8A-1DC7223737F1}" presName="wedge2Tx" presStyleLbl="node1" presStyleIdx="1" presStyleCnt="3">
        <dgm:presLayoutVars>
          <dgm:chMax val="0"/>
          <dgm:chPref val="0"/>
          <dgm:bulletEnabled val="1"/>
        </dgm:presLayoutVars>
      </dgm:prSet>
      <dgm:spPr/>
      <dgm:t>
        <a:bodyPr/>
        <a:lstStyle/>
        <a:p>
          <a:endParaRPr lang="ru-RU"/>
        </a:p>
      </dgm:t>
    </dgm:pt>
    <dgm:pt modelId="{F5F94234-29A7-4361-8532-6CFA7A99F0AB}" type="pres">
      <dgm:prSet presAssocID="{033CF9E4-12AA-4E6F-8D8A-1DC7223737F1}" presName="wedge3" presStyleLbl="node1" presStyleIdx="2" presStyleCnt="3"/>
      <dgm:spPr/>
      <dgm:t>
        <a:bodyPr/>
        <a:lstStyle/>
        <a:p>
          <a:endParaRPr lang="ru-RU"/>
        </a:p>
      </dgm:t>
    </dgm:pt>
    <dgm:pt modelId="{1F5D661D-54ED-4EED-871B-C0F2B66FE9A6}" type="pres">
      <dgm:prSet presAssocID="{033CF9E4-12AA-4E6F-8D8A-1DC7223737F1}" presName="dummy3a" presStyleCnt="0"/>
      <dgm:spPr/>
    </dgm:pt>
    <dgm:pt modelId="{B8F0C0D8-4F49-47D3-8CBE-AC6926BBD6C0}" type="pres">
      <dgm:prSet presAssocID="{033CF9E4-12AA-4E6F-8D8A-1DC7223737F1}" presName="dummy3b" presStyleCnt="0"/>
      <dgm:spPr/>
    </dgm:pt>
    <dgm:pt modelId="{411EEBCE-CA8F-4AA1-8D3C-A00198DD8E39}" type="pres">
      <dgm:prSet presAssocID="{033CF9E4-12AA-4E6F-8D8A-1DC7223737F1}" presName="wedge3Tx" presStyleLbl="node1" presStyleIdx="2" presStyleCnt="3">
        <dgm:presLayoutVars>
          <dgm:chMax val="0"/>
          <dgm:chPref val="0"/>
          <dgm:bulletEnabled val="1"/>
        </dgm:presLayoutVars>
      </dgm:prSet>
      <dgm:spPr/>
      <dgm:t>
        <a:bodyPr/>
        <a:lstStyle/>
        <a:p>
          <a:endParaRPr lang="ru-RU"/>
        </a:p>
      </dgm:t>
    </dgm:pt>
    <dgm:pt modelId="{2033140F-099A-4774-89EC-310A619AC026}" type="pres">
      <dgm:prSet presAssocID="{3D0BCCC0-9AE7-4FA5-AEFE-20F352B9C9C6}" presName="arrowWedge1" presStyleLbl="fgSibTrans2D1" presStyleIdx="0" presStyleCnt="3"/>
      <dgm:spPr/>
    </dgm:pt>
    <dgm:pt modelId="{1F19A7C6-A157-42E9-B8EB-775FC4BDF706}" type="pres">
      <dgm:prSet presAssocID="{89131687-52CA-4582-9F54-B18F0525EDDE}" presName="arrowWedge2" presStyleLbl="fgSibTrans2D1" presStyleIdx="1" presStyleCnt="3"/>
      <dgm:spPr/>
    </dgm:pt>
    <dgm:pt modelId="{0FA15DC5-AE50-4C6D-9992-D1E479C826DC}" type="pres">
      <dgm:prSet presAssocID="{4D60BC6A-1E80-4002-A693-256FB7EA9E23}" presName="arrowWedge3" presStyleLbl="fgSibTrans2D1" presStyleIdx="2" presStyleCnt="3"/>
      <dgm:spPr/>
    </dgm:pt>
  </dgm:ptLst>
  <dgm:cxnLst>
    <dgm:cxn modelId="{6B643C67-5B3F-44D7-8E44-7E5F5D46E5D2}" type="presOf" srcId="{BE88B38E-FA2F-4FF8-BBCB-2A98854E9F32}" destId="{5079D310-5B4F-4680-8CB8-8242495D5E0C}" srcOrd="0" destOrd="0" presId="urn:microsoft.com/office/officeart/2005/8/layout/cycle8"/>
    <dgm:cxn modelId="{BD339120-CC57-41F6-9887-FFCC6E501FD8}" srcId="{033CF9E4-12AA-4E6F-8D8A-1DC7223737F1}" destId="{A70414FC-9624-4FF4-AE74-937C7230D8CB}" srcOrd="2" destOrd="0" parTransId="{1AAD8596-3B50-439B-B9A2-F729C1AAC7A4}" sibTransId="{4D60BC6A-1E80-4002-A693-256FB7EA9E23}"/>
    <dgm:cxn modelId="{1F3ED105-92DF-4870-B656-A5A0F0D91264}" type="presOf" srcId="{C159ED12-AF4F-44FA-AE2C-4AD86D6C761C}" destId="{0BB58ED7-D821-4EA7-A243-16ADAD8C9353}" srcOrd="1" destOrd="0" presId="urn:microsoft.com/office/officeart/2005/8/layout/cycle8"/>
    <dgm:cxn modelId="{7674F12E-E003-41F9-BD08-24BB55DF3DB1}" type="presOf" srcId="{C159ED12-AF4F-44FA-AE2C-4AD86D6C761C}" destId="{8CDE695F-A173-408E-9C1B-9FFD7DE32067}" srcOrd="0" destOrd="0" presId="urn:microsoft.com/office/officeart/2005/8/layout/cycle8"/>
    <dgm:cxn modelId="{8A0FCFCB-2EED-4707-8C9E-733647D7CFEC}" type="presOf" srcId="{033CF9E4-12AA-4E6F-8D8A-1DC7223737F1}" destId="{3DD4BFDF-1202-462B-900E-B50D1014E0B6}" srcOrd="0" destOrd="0" presId="urn:microsoft.com/office/officeart/2005/8/layout/cycle8"/>
    <dgm:cxn modelId="{3CDB68E6-17B2-4F4E-A38E-44B9F990335D}" srcId="{033CF9E4-12AA-4E6F-8D8A-1DC7223737F1}" destId="{C159ED12-AF4F-44FA-AE2C-4AD86D6C761C}" srcOrd="0" destOrd="0" parTransId="{7C4A3516-C553-47BB-9DFD-AF50DE3E8AD6}" sibTransId="{3D0BCCC0-9AE7-4FA5-AEFE-20F352B9C9C6}"/>
    <dgm:cxn modelId="{0BE74E63-A23E-4AAF-8930-81CC3140524A}" srcId="{033CF9E4-12AA-4E6F-8D8A-1DC7223737F1}" destId="{BE88B38E-FA2F-4FF8-BBCB-2A98854E9F32}" srcOrd="1" destOrd="0" parTransId="{8A7D6912-2FB5-4EF1-BA19-8C9DE1FD2D22}" sibTransId="{89131687-52CA-4582-9F54-B18F0525EDDE}"/>
    <dgm:cxn modelId="{2ECF0858-07FC-421B-B69D-D222129A2DAE}" type="presOf" srcId="{A70414FC-9624-4FF4-AE74-937C7230D8CB}" destId="{411EEBCE-CA8F-4AA1-8D3C-A00198DD8E39}" srcOrd="1" destOrd="0" presId="urn:microsoft.com/office/officeart/2005/8/layout/cycle8"/>
    <dgm:cxn modelId="{63FBE765-940C-43C2-B53E-DACA3507747F}" type="presOf" srcId="{A70414FC-9624-4FF4-AE74-937C7230D8CB}" destId="{F5F94234-29A7-4361-8532-6CFA7A99F0AB}" srcOrd="0" destOrd="0" presId="urn:microsoft.com/office/officeart/2005/8/layout/cycle8"/>
    <dgm:cxn modelId="{0D8F8D64-6F6C-45BB-93BD-EE0E0F344D1E}" type="presOf" srcId="{BE88B38E-FA2F-4FF8-BBCB-2A98854E9F32}" destId="{FF838450-718B-4BDD-B4F6-321049CA7AA6}" srcOrd="1" destOrd="0" presId="urn:microsoft.com/office/officeart/2005/8/layout/cycle8"/>
    <dgm:cxn modelId="{73B8AFE0-9D79-4C7D-85B9-5066F45914FC}" type="presParOf" srcId="{3DD4BFDF-1202-462B-900E-B50D1014E0B6}" destId="{8CDE695F-A173-408E-9C1B-9FFD7DE32067}" srcOrd="0" destOrd="0" presId="urn:microsoft.com/office/officeart/2005/8/layout/cycle8"/>
    <dgm:cxn modelId="{188FDC0C-DAA5-440B-8EEA-F405E53C631D}" type="presParOf" srcId="{3DD4BFDF-1202-462B-900E-B50D1014E0B6}" destId="{30B73F01-E310-4988-9A9D-923C3056F28B}" srcOrd="1" destOrd="0" presId="urn:microsoft.com/office/officeart/2005/8/layout/cycle8"/>
    <dgm:cxn modelId="{2CB5E494-62D9-4594-9DFC-0FC918467C37}" type="presParOf" srcId="{3DD4BFDF-1202-462B-900E-B50D1014E0B6}" destId="{57F67DE7-F1FF-4DEB-8656-8052FF9DB1B1}" srcOrd="2" destOrd="0" presId="urn:microsoft.com/office/officeart/2005/8/layout/cycle8"/>
    <dgm:cxn modelId="{CC4D09D9-CD73-4C4D-B737-67AF13286C67}" type="presParOf" srcId="{3DD4BFDF-1202-462B-900E-B50D1014E0B6}" destId="{0BB58ED7-D821-4EA7-A243-16ADAD8C9353}" srcOrd="3" destOrd="0" presId="urn:microsoft.com/office/officeart/2005/8/layout/cycle8"/>
    <dgm:cxn modelId="{219818EF-6638-4374-9713-25122221C703}" type="presParOf" srcId="{3DD4BFDF-1202-462B-900E-B50D1014E0B6}" destId="{5079D310-5B4F-4680-8CB8-8242495D5E0C}" srcOrd="4" destOrd="0" presId="urn:microsoft.com/office/officeart/2005/8/layout/cycle8"/>
    <dgm:cxn modelId="{53C0411E-4839-49F0-B649-ACAF67FF52C0}" type="presParOf" srcId="{3DD4BFDF-1202-462B-900E-B50D1014E0B6}" destId="{7BBE2E0C-4051-43C0-B29F-C5D2E0FBB082}" srcOrd="5" destOrd="0" presId="urn:microsoft.com/office/officeart/2005/8/layout/cycle8"/>
    <dgm:cxn modelId="{B3550176-F89B-4E2E-BA9C-77BB72DB9DC7}" type="presParOf" srcId="{3DD4BFDF-1202-462B-900E-B50D1014E0B6}" destId="{DB1EF81E-F104-4051-A08B-4355996051F1}" srcOrd="6" destOrd="0" presId="urn:microsoft.com/office/officeart/2005/8/layout/cycle8"/>
    <dgm:cxn modelId="{A950C3DD-18D5-42FF-B27E-21AAB033CB19}" type="presParOf" srcId="{3DD4BFDF-1202-462B-900E-B50D1014E0B6}" destId="{FF838450-718B-4BDD-B4F6-321049CA7AA6}" srcOrd="7" destOrd="0" presId="urn:microsoft.com/office/officeart/2005/8/layout/cycle8"/>
    <dgm:cxn modelId="{C6CC1416-9AB6-4AA7-877B-0018980C69DA}" type="presParOf" srcId="{3DD4BFDF-1202-462B-900E-B50D1014E0B6}" destId="{F5F94234-29A7-4361-8532-6CFA7A99F0AB}" srcOrd="8" destOrd="0" presId="urn:microsoft.com/office/officeart/2005/8/layout/cycle8"/>
    <dgm:cxn modelId="{6A867FE1-2299-4F86-9339-CF9193CFF09E}" type="presParOf" srcId="{3DD4BFDF-1202-462B-900E-B50D1014E0B6}" destId="{1F5D661D-54ED-4EED-871B-C0F2B66FE9A6}" srcOrd="9" destOrd="0" presId="urn:microsoft.com/office/officeart/2005/8/layout/cycle8"/>
    <dgm:cxn modelId="{CFF48743-3C27-4398-BAF3-1B55E2D860B6}" type="presParOf" srcId="{3DD4BFDF-1202-462B-900E-B50D1014E0B6}" destId="{B8F0C0D8-4F49-47D3-8CBE-AC6926BBD6C0}" srcOrd="10" destOrd="0" presId="urn:microsoft.com/office/officeart/2005/8/layout/cycle8"/>
    <dgm:cxn modelId="{C6CE7C65-20B8-46A9-9EF2-503A1C3DBD47}" type="presParOf" srcId="{3DD4BFDF-1202-462B-900E-B50D1014E0B6}" destId="{411EEBCE-CA8F-4AA1-8D3C-A00198DD8E39}" srcOrd="11" destOrd="0" presId="urn:microsoft.com/office/officeart/2005/8/layout/cycle8"/>
    <dgm:cxn modelId="{5006B2E4-3C97-49C1-BE59-BB43B3383817}" type="presParOf" srcId="{3DD4BFDF-1202-462B-900E-B50D1014E0B6}" destId="{2033140F-099A-4774-89EC-310A619AC026}" srcOrd="12" destOrd="0" presId="urn:microsoft.com/office/officeart/2005/8/layout/cycle8"/>
    <dgm:cxn modelId="{926A0336-F4C6-41CC-97E7-330DB3C6D790}" type="presParOf" srcId="{3DD4BFDF-1202-462B-900E-B50D1014E0B6}" destId="{1F19A7C6-A157-42E9-B8EB-775FC4BDF706}" srcOrd="13" destOrd="0" presId="urn:microsoft.com/office/officeart/2005/8/layout/cycle8"/>
    <dgm:cxn modelId="{BC36078D-67C0-437A-ADB3-E81F51F13BCF}" type="presParOf" srcId="{3DD4BFDF-1202-462B-900E-B50D1014E0B6}" destId="{0FA15DC5-AE50-4C6D-9992-D1E479C826DC}" srcOrd="14" destOrd="0" presId="urn:microsoft.com/office/officeart/2005/8/layout/cycle8"/>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EF68602-5E2A-4497-8B93-922BA70DFFAA}" type="doc">
      <dgm:prSet loTypeId="urn:microsoft.com/office/officeart/2005/8/layout/target3" loCatId="relationship" qsTypeId="urn:microsoft.com/office/officeart/2005/8/quickstyle/3d2" qsCatId="3D" csTypeId="urn:microsoft.com/office/officeart/2005/8/colors/colorful4" csCatId="colorful"/>
      <dgm:spPr/>
      <dgm:t>
        <a:bodyPr/>
        <a:lstStyle/>
        <a:p>
          <a:endParaRPr lang="ru-RU"/>
        </a:p>
      </dgm:t>
    </dgm:pt>
    <dgm:pt modelId="{01A6FD69-0175-4FA4-BC5D-0055509501B2}">
      <dgm:prSet/>
      <dgm:spPr/>
      <dgm:t>
        <a:bodyPr/>
        <a:lstStyle/>
        <a:p>
          <a:pPr rtl="0"/>
          <a:r>
            <a:rPr lang="ru-RU" b="0" i="0" baseline="0" dirty="0" smtClean="0">
              <a:latin typeface="Times New Roman" pitchFamily="18" charset="0"/>
              <a:cs typeface="Times New Roman" pitchFamily="18" charset="0"/>
            </a:rPr>
            <a:t>В играх с предметами используются игрушки и реальные предметы. Играя с ними дети учатся сравнивать, устанавливать сходство и различие предметов. Ценность этих игр в том, что с их помощью дети знакомятся со свойствами предметов и  их признаками: цветом, формой, величиной, качеством.</a:t>
          </a:r>
          <a:endParaRPr lang="ru-RU" dirty="0">
            <a:latin typeface="Times New Roman" pitchFamily="18" charset="0"/>
            <a:cs typeface="Times New Roman" pitchFamily="18" charset="0"/>
          </a:endParaRPr>
        </a:p>
      </dgm:t>
    </dgm:pt>
    <dgm:pt modelId="{44E52593-E71D-4B84-8043-CCD3D3AAFF7C}" type="parTrans" cxnId="{53599B6A-D3EB-44D7-B2A1-F5DEB21EDF48}">
      <dgm:prSet/>
      <dgm:spPr/>
      <dgm:t>
        <a:bodyPr/>
        <a:lstStyle/>
        <a:p>
          <a:endParaRPr lang="ru-RU"/>
        </a:p>
      </dgm:t>
    </dgm:pt>
    <dgm:pt modelId="{06A721AB-E2EB-464D-863D-07659AB176CD}" type="sibTrans" cxnId="{53599B6A-D3EB-44D7-B2A1-F5DEB21EDF48}">
      <dgm:prSet/>
      <dgm:spPr/>
      <dgm:t>
        <a:bodyPr/>
        <a:lstStyle/>
        <a:p>
          <a:endParaRPr lang="ru-RU"/>
        </a:p>
      </dgm:t>
    </dgm:pt>
    <dgm:pt modelId="{0286EB85-1203-47AC-9EBC-AB50E0389ADA}">
      <dgm:prSet/>
      <dgm:spPr/>
      <dgm:t>
        <a:bodyPr/>
        <a:lstStyle/>
        <a:p>
          <a:pPr rtl="0"/>
          <a:r>
            <a:rPr lang="ru-RU" b="0" i="0" baseline="0" dirty="0" smtClean="0">
              <a:latin typeface="Times New Roman" pitchFamily="18" charset="0"/>
              <a:cs typeface="Times New Roman" pitchFamily="18" charset="0"/>
            </a:rPr>
            <a:t>Игры с природным материалом (семена растений, листья, разнообразные цветы, камушки, ракушки).</a:t>
          </a:r>
          <a:endParaRPr lang="ru-RU" dirty="0">
            <a:latin typeface="Times New Roman" pitchFamily="18" charset="0"/>
            <a:cs typeface="Times New Roman" pitchFamily="18" charset="0"/>
          </a:endParaRPr>
        </a:p>
      </dgm:t>
    </dgm:pt>
    <dgm:pt modelId="{42C363D6-2029-4114-A914-D9A5232F68BA}" type="parTrans" cxnId="{E2B7C7DC-0FB2-4079-9CE8-FE4135C6E1C3}">
      <dgm:prSet/>
      <dgm:spPr/>
      <dgm:t>
        <a:bodyPr/>
        <a:lstStyle/>
        <a:p>
          <a:endParaRPr lang="ru-RU"/>
        </a:p>
      </dgm:t>
    </dgm:pt>
    <dgm:pt modelId="{E197EA32-D7FB-4042-9CDC-D9830C24D971}" type="sibTrans" cxnId="{E2B7C7DC-0FB2-4079-9CE8-FE4135C6E1C3}">
      <dgm:prSet/>
      <dgm:spPr/>
      <dgm:t>
        <a:bodyPr/>
        <a:lstStyle/>
        <a:p>
          <a:endParaRPr lang="ru-RU"/>
        </a:p>
      </dgm:t>
    </dgm:pt>
    <dgm:pt modelId="{31870418-33A8-4A3B-BC96-B9D5C31E9AFF}">
      <dgm:prSet/>
      <dgm:spPr/>
      <dgm:t>
        <a:bodyPr/>
        <a:lstStyle/>
        <a:p>
          <a:pPr rtl="0"/>
          <a:r>
            <a:rPr lang="ru-RU" b="0" i="0" baseline="0" dirty="0" smtClean="0">
              <a:latin typeface="Times New Roman" pitchFamily="18" charset="0"/>
              <a:cs typeface="Times New Roman" pitchFamily="18" charset="0"/>
            </a:rPr>
            <a:t>К играм с предметами относятся сюжетно-дидактические игры и игры инсценировки.</a:t>
          </a:r>
          <a:endParaRPr lang="ru-RU" dirty="0">
            <a:latin typeface="Times New Roman" pitchFamily="18" charset="0"/>
            <a:cs typeface="Times New Roman" pitchFamily="18" charset="0"/>
          </a:endParaRPr>
        </a:p>
      </dgm:t>
    </dgm:pt>
    <dgm:pt modelId="{B4CA3AF5-373A-40C6-900D-4EDED2258B87}" type="parTrans" cxnId="{E347310B-5DCA-4EBD-A44F-38899BE767C3}">
      <dgm:prSet/>
      <dgm:spPr/>
      <dgm:t>
        <a:bodyPr/>
        <a:lstStyle/>
        <a:p>
          <a:endParaRPr lang="ru-RU"/>
        </a:p>
      </dgm:t>
    </dgm:pt>
    <dgm:pt modelId="{12E31E38-C089-4F7B-B640-2A8548D96E32}" type="sibTrans" cxnId="{E347310B-5DCA-4EBD-A44F-38899BE767C3}">
      <dgm:prSet/>
      <dgm:spPr/>
      <dgm:t>
        <a:bodyPr/>
        <a:lstStyle/>
        <a:p>
          <a:endParaRPr lang="ru-RU"/>
        </a:p>
      </dgm:t>
    </dgm:pt>
    <dgm:pt modelId="{B30B4E1B-5F3E-415C-9CE5-408F0F37843D}" type="pres">
      <dgm:prSet presAssocID="{9EF68602-5E2A-4497-8B93-922BA70DFFAA}" presName="Name0" presStyleCnt="0">
        <dgm:presLayoutVars>
          <dgm:chMax val="7"/>
          <dgm:dir/>
          <dgm:animLvl val="lvl"/>
          <dgm:resizeHandles val="exact"/>
        </dgm:presLayoutVars>
      </dgm:prSet>
      <dgm:spPr/>
      <dgm:t>
        <a:bodyPr/>
        <a:lstStyle/>
        <a:p>
          <a:endParaRPr lang="ru-RU"/>
        </a:p>
      </dgm:t>
    </dgm:pt>
    <dgm:pt modelId="{B3D79310-AAC0-4B6C-84EA-BA73AE2F70A7}" type="pres">
      <dgm:prSet presAssocID="{01A6FD69-0175-4FA4-BC5D-0055509501B2}" presName="circle1" presStyleLbl="node1" presStyleIdx="0" presStyleCnt="3"/>
      <dgm:spPr/>
    </dgm:pt>
    <dgm:pt modelId="{0FDB8D08-FF8A-4615-AEF6-04646ECC7E96}" type="pres">
      <dgm:prSet presAssocID="{01A6FD69-0175-4FA4-BC5D-0055509501B2}" presName="space" presStyleCnt="0"/>
      <dgm:spPr/>
    </dgm:pt>
    <dgm:pt modelId="{22041F6F-C78C-4092-B90B-C330F4ABDB2E}" type="pres">
      <dgm:prSet presAssocID="{01A6FD69-0175-4FA4-BC5D-0055509501B2}" presName="rect1" presStyleLbl="alignAcc1" presStyleIdx="0" presStyleCnt="3" custLinFactNeighborX="467" custLinFactNeighborY="5232"/>
      <dgm:spPr/>
      <dgm:t>
        <a:bodyPr/>
        <a:lstStyle/>
        <a:p>
          <a:endParaRPr lang="ru-RU"/>
        </a:p>
      </dgm:t>
    </dgm:pt>
    <dgm:pt modelId="{F3EBC3FC-0622-47E8-B425-685A2D8D774A}" type="pres">
      <dgm:prSet presAssocID="{0286EB85-1203-47AC-9EBC-AB50E0389ADA}" presName="vertSpace2" presStyleLbl="node1" presStyleIdx="0" presStyleCnt="3"/>
      <dgm:spPr/>
    </dgm:pt>
    <dgm:pt modelId="{BD9042CD-71D4-4C29-8CA0-7B337CF401B4}" type="pres">
      <dgm:prSet presAssocID="{0286EB85-1203-47AC-9EBC-AB50E0389ADA}" presName="circle2" presStyleLbl="node1" presStyleIdx="1" presStyleCnt="3"/>
      <dgm:spPr/>
    </dgm:pt>
    <dgm:pt modelId="{69BBE40D-295A-43EE-A435-87234B9D9973}" type="pres">
      <dgm:prSet presAssocID="{0286EB85-1203-47AC-9EBC-AB50E0389ADA}" presName="rect2" presStyleLbl="alignAcc1" presStyleIdx="1" presStyleCnt="3"/>
      <dgm:spPr/>
      <dgm:t>
        <a:bodyPr/>
        <a:lstStyle/>
        <a:p>
          <a:endParaRPr lang="ru-RU"/>
        </a:p>
      </dgm:t>
    </dgm:pt>
    <dgm:pt modelId="{FBF84DA0-52DA-41EF-A986-5EF2229EB057}" type="pres">
      <dgm:prSet presAssocID="{31870418-33A8-4A3B-BC96-B9D5C31E9AFF}" presName="vertSpace3" presStyleLbl="node1" presStyleIdx="1" presStyleCnt="3"/>
      <dgm:spPr/>
    </dgm:pt>
    <dgm:pt modelId="{1DED6529-BF81-46F3-AC38-7DDD0F702224}" type="pres">
      <dgm:prSet presAssocID="{31870418-33A8-4A3B-BC96-B9D5C31E9AFF}" presName="circle3" presStyleLbl="node1" presStyleIdx="2" presStyleCnt="3"/>
      <dgm:spPr/>
    </dgm:pt>
    <dgm:pt modelId="{FBF29DC0-07C1-4DE7-9BC3-C1D2D6E08979}" type="pres">
      <dgm:prSet presAssocID="{31870418-33A8-4A3B-BC96-B9D5C31E9AFF}" presName="rect3" presStyleLbl="alignAcc1" presStyleIdx="2" presStyleCnt="3"/>
      <dgm:spPr/>
      <dgm:t>
        <a:bodyPr/>
        <a:lstStyle/>
        <a:p>
          <a:endParaRPr lang="ru-RU"/>
        </a:p>
      </dgm:t>
    </dgm:pt>
    <dgm:pt modelId="{64BB5D15-DA5D-4A7C-A7EB-C1D9333D9A4E}" type="pres">
      <dgm:prSet presAssocID="{01A6FD69-0175-4FA4-BC5D-0055509501B2}" presName="rect1ParTxNoCh" presStyleLbl="alignAcc1" presStyleIdx="2" presStyleCnt="3">
        <dgm:presLayoutVars>
          <dgm:chMax val="1"/>
          <dgm:bulletEnabled val="1"/>
        </dgm:presLayoutVars>
      </dgm:prSet>
      <dgm:spPr/>
      <dgm:t>
        <a:bodyPr/>
        <a:lstStyle/>
        <a:p>
          <a:endParaRPr lang="ru-RU"/>
        </a:p>
      </dgm:t>
    </dgm:pt>
    <dgm:pt modelId="{A6EF7E66-C0B2-427F-8AA2-73F2A4524A3A}" type="pres">
      <dgm:prSet presAssocID="{0286EB85-1203-47AC-9EBC-AB50E0389ADA}" presName="rect2ParTxNoCh" presStyleLbl="alignAcc1" presStyleIdx="2" presStyleCnt="3">
        <dgm:presLayoutVars>
          <dgm:chMax val="1"/>
          <dgm:bulletEnabled val="1"/>
        </dgm:presLayoutVars>
      </dgm:prSet>
      <dgm:spPr/>
      <dgm:t>
        <a:bodyPr/>
        <a:lstStyle/>
        <a:p>
          <a:endParaRPr lang="ru-RU"/>
        </a:p>
      </dgm:t>
    </dgm:pt>
    <dgm:pt modelId="{3E2EE31E-45E7-41B8-BCCD-D6447AF570A8}" type="pres">
      <dgm:prSet presAssocID="{31870418-33A8-4A3B-BC96-B9D5C31E9AFF}" presName="rect3ParTxNoCh" presStyleLbl="alignAcc1" presStyleIdx="2" presStyleCnt="3">
        <dgm:presLayoutVars>
          <dgm:chMax val="1"/>
          <dgm:bulletEnabled val="1"/>
        </dgm:presLayoutVars>
      </dgm:prSet>
      <dgm:spPr/>
      <dgm:t>
        <a:bodyPr/>
        <a:lstStyle/>
        <a:p>
          <a:endParaRPr lang="ru-RU"/>
        </a:p>
      </dgm:t>
    </dgm:pt>
  </dgm:ptLst>
  <dgm:cxnLst>
    <dgm:cxn modelId="{5F6EAD2B-C4F3-406A-8BED-AA40BE739AD5}" type="presOf" srcId="{9EF68602-5E2A-4497-8B93-922BA70DFFAA}" destId="{B30B4E1B-5F3E-415C-9CE5-408F0F37843D}" srcOrd="0" destOrd="0" presId="urn:microsoft.com/office/officeart/2005/8/layout/target3"/>
    <dgm:cxn modelId="{53599B6A-D3EB-44D7-B2A1-F5DEB21EDF48}" srcId="{9EF68602-5E2A-4497-8B93-922BA70DFFAA}" destId="{01A6FD69-0175-4FA4-BC5D-0055509501B2}" srcOrd="0" destOrd="0" parTransId="{44E52593-E71D-4B84-8043-CCD3D3AAFF7C}" sibTransId="{06A721AB-E2EB-464D-863D-07659AB176CD}"/>
    <dgm:cxn modelId="{E347310B-5DCA-4EBD-A44F-38899BE767C3}" srcId="{9EF68602-5E2A-4497-8B93-922BA70DFFAA}" destId="{31870418-33A8-4A3B-BC96-B9D5C31E9AFF}" srcOrd="2" destOrd="0" parTransId="{B4CA3AF5-373A-40C6-900D-4EDED2258B87}" sibTransId="{12E31E38-C089-4F7B-B640-2A8548D96E32}"/>
    <dgm:cxn modelId="{895CEBB7-D29C-41D1-9FD6-AD85347B239D}" type="presOf" srcId="{0286EB85-1203-47AC-9EBC-AB50E0389ADA}" destId="{69BBE40D-295A-43EE-A435-87234B9D9973}" srcOrd="0" destOrd="0" presId="urn:microsoft.com/office/officeart/2005/8/layout/target3"/>
    <dgm:cxn modelId="{E2B7C7DC-0FB2-4079-9CE8-FE4135C6E1C3}" srcId="{9EF68602-5E2A-4497-8B93-922BA70DFFAA}" destId="{0286EB85-1203-47AC-9EBC-AB50E0389ADA}" srcOrd="1" destOrd="0" parTransId="{42C363D6-2029-4114-A914-D9A5232F68BA}" sibTransId="{E197EA32-D7FB-4042-9CDC-D9830C24D971}"/>
    <dgm:cxn modelId="{C5C244C8-687C-411E-AA76-AAF36BC9FB6D}" type="presOf" srcId="{31870418-33A8-4A3B-BC96-B9D5C31E9AFF}" destId="{FBF29DC0-07C1-4DE7-9BC3-C1D2D6E08979}" srcOrd="0" destOrd="0" presId="urn:microsoft.com/office/officeart/2005/8/layout/target3"/>
    <dgm:cxn modelId="{3600C893-93E5-4D89-8CB4-0ADC1A29736B}" type="presOf" srcId="{01A6FD69-0175-4FA4-BC5D-0055509501B2}" destId="{64BB5D15-DA5D-4A7C-A7EB-C1D9333D9A4E}" srcOrd="1" destOrd="0" presId="urn:microsoft.com/office/officeart/2005/8/layout/target3"/>
    <dgm:cxn modelId="{A83D84DC-F782-40F0-833F-E0F00A696C09}" type="presOf" srcId="{0286EB85-1203-47AC-9EBC-AB50E0389ADA}" destId="{A6EF7E66-C0B2-427F-8AA2-73F2A4524A3A}" srcOrd="1" destOrd="0" presId="urn:microsoft.com/office/officeart/2005/8/layout/target3"/>
    <dgm:cxn modelId="{A48B936F-CD13-4366-AFA7-2211F3FBC4C1}" type="presOf" srcId="{31870418-33A8-4A3B-BC96-B9D5C31E9AFF}" destId="{3E2EE31E-45E7-41B8-BCCD-D6447AF570A8}" srcOrd="1" destOrd="0" presId="urn:microsoft.com/office/officeart/2005/8/layout/target3"/>
    <dgm:cxn modelId="{D16F5F57-E905-4A1F-9C83-6D2C3BFA2664}" type="presOf" srcId="{01A6FD69-0175-4FA4-BC5D-0055509501B2}" destId="{22041F6F-C78C-4092-B90B-C330F4ABDB2E}" srcOrd="0" destOrd="0" presId="urn:microsoft.com/office/officeart/2005/8/layout/target3"/>
    <dgm:cxn modelId="{865DB504-78F8-4B03-A183-FA6A8666DAF1}" type="presParOf" srcId="{B30B4E1B-5F3E-415C-9CE5-408F0F37843D}" destId="{B3D79310-AAC0-4B6C-84EA-BA73AE2F70A7}" srcOrd="0" destOrd="0" presId="urn:microsoft.com/office/officeart/2005/8/layout/target3"/>
    <dgm:cxn modelId="{DF1AF39A-E60F-4207-8D4B-43953C511CBB}" type="presParOf" srcId="{B30B4E1B-5F3E-415C-9CE5-408F0F37843D}" destId="{0FDB8D08-FF8A-4615-AEF6-04646ECC7E96}" srcOrd="1" destOrd="0" presId="urn:microsoft.com/office/officeart/2005/8/layout/target3"/>
    <dgm:cxn modelId="{93405DA0-6D26-4DD4-BFE3-32BBD72C65C4}" type="presParOf" srcId="{B30B4E1B-5F3E-415C-9CE5-408F0F37843D}" destId="{22041F6F-C78C-4092-B90B-C330F4ABDB2E}" srcOrd="2" destOrd="0" presId="urn:microsoft.com/office/officeart/2005/8/layout/target3"/>
    <dgm:cxn modelId="{BEB24C33-4305-4FDB-96DD-11A7811085BF}" type="presParOf" srcId="{B30B4E1B-5F3E-415C-9CE5-408F0F37843D}" destId="{F3EBC3FC-0622-47E8-B425-685A2D8D774A}" srcOrd="3" destOrd="0" presId="urn:microsoft.com/office/officeart/2005/8/layout/target3"/>
    <dgm:cxn modelId="{D8C291DE-FB9E-4C16-8530-0B74E66B8006}" type="presParOf" srcId="{B30B4E1B-5F3E-415C-9CE5-408F0F37843D}" destId="{BD9042CD-71D4-4C29-8CA0-7B337CF401B4}" srcOrd="4" destOrd="0" presId="urn:microsoft.com/office/officeart/2005/8/layout/target3"/>
    <dgm:cxn modelId="{F6F7B44E-7B6F-4C24-B509-71804DE830A5}" type="presParOf" srcId="{B30B4E1B-5F3E-415C-9CE5-408F0F37843D}" destId="{69BBE40D-295A-43EE-A435-87234B9D9973}" srcOrd="5" destOrd="0" presId="urn:microsoft.com/office/officeart/2005/8/layout/target3"/>
    <dgm:cxn modelId="{84795B13-645B-4FF0-81BC-AB009FC27239}" type="presParOf" srcId="{B30B4E1B-5F3E-415C-9CE5-408F0F37843D}" destId="{FBF84DA0-52DA-41EF-A986-5EF2229EB057}" srcOrd="6" destOrd="0" presId="urn:microsoft.com/office/officeart/2005/8/layout/target3"/>
    <dgm:cxn modelId="{41B8C80C-285D-4885-BD43-56C0ACDA1A51}" type="presParOf" srcId="{B30B4E1B-5F3E-415C-9CE5-408F0F37843D}" destId="{1DED6529-BF81-46F3-AC38-7DDD0F702224}" srcOrd="7" destOrd="0" presId="urn:microsoft.com/office/officeart/2005/8/layout/target3"/>
    <dgm:cxn modelId="{C22DA326-0888-44E0-B475-3193A1DD51A5}" type="presParOf" srcId="{B30B4E1B-5F3E-415C-9CE5-408F0F37843D}" destId="{FBF29DC0-07C1-4DE7-9BC3-C1D2D6E08979}" srcOrd="8" destOrd="0" presId="urn:microsoft.com/office/officeart/2005/8/layout/target3"/>
    <dgm:cxn modelId="{B645D437-754F-4A05-BCC5-A66D12F8CE86}" type="presParOf" srcId="{B30B4E1B-5F3E-415C-9CE5-408F0F37843D}" destId="{64BB5D15-DA5D-4A7C-A7EB-C1D9333D9A4E}" srcOrd="9" destOrd="0" presId="urn:microsoft.com/office/officeart/2005/8/layout/target3"/>
    <dgm:cxn modelId="{E7903076-8408-4408-AB6E-AC375DB538C4}" type="presParOf" srcId="{B30B4E1B-5F3E-415C-9CE5-408F0F37843D}" destId="{A6EF7E66-C0B2-427F-8AA2-73F2A4524A3A}" srcOrd="10" destOrd="0" presId="urn:microsoft.com/office/officeart/2005/8/layout/target3"/>
    <dgm:cxn modelId="{39707009-F6B9-4185-8D65-D1FD86D557E6}" type="presParOf" srcId="{B30B4E1B-5F3E-415C-9CE5-408F0F37843D}" destId="{3E2EE31E-45E7-41B8-BCCD-D6447AF570A8}" srcOrd="11" destOrd="0" presId="urn:microsoft.com/office/officeart/2005/8/layout/target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3F25BDF-4913-451A-B6B9-BED1D97EAF0C}" type="doc">
      <dgm:prSet loTypeId="urn:microsoft.com/office/officeart/2005/8/layout/default#1" loCatId="list" qsTypeId="urn:microsoft.com/office/officeart/2005/8/quickstyle/simple1" qsCatId="simple" csTypeId="urn:microsoft.com/office/officeart/2005/8/colors/colorful1#2" csCatId="colorful" phldr="1"/>
      <dgm:spPr/>
      <dgm:t>
        <a:bodyPr/>
        <a:lstStyle/>
        <a:p>
          <a:endParaRPr lang="ru-RU"/>
        </a:p>
      </dgm:t>
    </dgm:pt>
    <dgm:pt modelId="{1B125E8C-11AD-4EB8-9517-F9B202CDD70F}">
      <dgm:prSet/>
      <dgm:spPr>
        <a:effectLst>
          <a:glow rad="228600">
            <a:schemeClr val="accent3">
              <a:satMod val="175000"/>
              <a:alpha val="40000"/>
            </a:schemeClr>
          </a:glow>
        </a:effectLst>
      </dgm:spPr>
      <dgm:t>
        <a:bodyPr/>
        <a:lstStyle/>
        <a:p>
          <a:pPr rtl="0"/>
          <a:r>
            <a:rPr lang="ru-RU" b="1" i="0" u="sng" baseline="0" dirty="0" smtClean="0">
              <a:latin typeface="Times New Roman" pitchFamily="18" charset="0"/>
              <a:cs typeface="Times New Roman" pitchFamily="18" charset="0"/>
            </a:rPr>
            <a:t>ДИДАКТИЧЕСКАЯ ЗАДАЧА </a:t>
          </a:r>
          <a:r>
            <a:rPr lang="ru-RU" b="0" i="0" baseline="0" dirty="0" smtClean="0">
              <a:latin typeface="Times New Roman" pitchFamily="18" charset="0"/>
              <a:cs typeface="Times New Roman" pitchFamily="18" charset="0"/>
            </a:rPr>
            <a:t>определяется целью обучающего и воспитательного воздействия. Она формируется педагогом и отражает его обучающую деятельность.</a:t>
          </a:r>
          <a:endParaRPr lang="ru-RU" dirty="0">
            <a:latin typeface="Times New Roman" pitchFamily="18" charset="0"/>
            <a:cs typeface="Times New Roman" pitchFamily="18" charset="0"/>
          </a:endParaRPr>
        </a:p>
      </dgm:t>
    </dgm:pt>
    <dgm:pt modelId="{C491838D-8754-4C88-BAEE-CFCD7B636C18}" type="parTrans" cxnId="{BCC49DBD-493C-4078-A2C9-2A1775912B7F}">
      <dgm:prSet/>
      <dgm:spPr/>
      <dgm:t>
        <a:bodyPr/>
        <a:lstStyle/>
        <a:p>
          <a:endParaRPr lang="ru-RU"/>
        </a:p>
      </dgm:t>
    </dgm:pt>
    <dgm:pt modelId="{5BFF878C-77A6-4932-BEDA-2FDA447C4672}" type="sibTrans" cxnId="{BCC49DBD-493C-4078-A2C9-2A1775912B7F}">
      <dgm:prSet/>
      <dgm:spPr/>
      <dgm:t>
        <a:bodyPr/>
        <a:lstStyle/>
        <a:p>
          <a:endParaRPr lang="ru-RU"/>
        </a:p>
      </dgm:t>
    </dgm:pt>
    <dgm:pt modelId="{70415E1D-944A-4180-BAE5-CD4940FB731E}">
      <dgm:prSet/>
      <dgm:spPr>
        <a:effectLst>
          <a:glow rad="228600">
            <a:schemeClr val="accent3">
              <a:satMod val="175000"/>
              <a:alpha val="40000"/>
            </a:schemeClr>
          </a:glow>
        </a:effectLst>
      </dgm:spPr>
      <dgm:t>
        <a:bodyPr/>
        <a:lstStyle/>
        <a:p>
          <a:pPr rtl="0"/>
          <a:r>
            <a:rPr lang="ru-RU" b="1" i="0" u="sng" baseline="0" dirty="0" smtClean="0">
              <a:latin typeface="Times New Roman" pitchFamily="18" charset="0"/>
              <a:cs typeface="Times New Roman" pitchFamily="18" charset="0"/>
            </a:rPr>
            <a:t>ИГРОВАЯ ЗАДАЧА </a:t>
          </a:r>
          <a:r>
            <a:rPr lang="ru-RU" b="0" i="0" baseline="0" dirty="0" smtClean="0">
              <a:latin typeface="Times New Roman" pitchFamily="18" charset="0"/>
              <a:cs typeface="Times New Roman" pitchFamily="18" charset="0"/>
            </a:rPr>
            <a:t>осуществляется детьми. Дидактическая задача в дидактической игре реализуется через игровую задачу. Она определяет игровые действия, становится задачей самого ребенка. </a:t>
          </a:r>
          <a:endParaRPr lang="ru-RU" dirty="0">
            <a:latin typeface="Times New Roman" pitchFamily="18" charset="0"/>
            <a:cs typeface="Times New Roman" pitchFamily="18" charset="0"/>
          </a:endParaRPr>
        </a:p>
      </dgm:t>
    </dgm:pt>
    <dgm:pt modelId="{43AA3715-FE00-47D7-A34D-3FF524B96F1E}" type="parTrans" cxnId="{E0390B84-466C-411D-8B4D-69793239D474}">
      <dgm:prSet/>
      <dgm:spPr/>
      <dgm:t>
        <a:bodyPr/>
        <a:lstStyle/>
        <a:p>
          <a:endParaRPr lang="ru-RU"/>
        </a:p>
      </dgm:t>
    </dgm:pt>
    <dgm:pt modelId="{EE8C7440-E8E2-4225-ADB5-2BC4C4CE6EE0}" type="sibTrans" cxnId="{E0390B84-466C-411D-8B4D-69793239D474}">
      <dgm:prSet/>
      <dgm:spPr/>
      <dgm:t>
        <a:bodyPr/>
        <a:lstStyle/>
        <a:p>
          <a:endParaRPr lang="ru-RU"/>
        </a:p>
      </dgm:t>
    </dgm:pt>
    <dgm:pt modelId="{3CBF63F8-331A-4FD6-AC9F-B279D2AE8511}">
      <dgm:prSet/>
      <dgm:spPr>
        <a:effectLst>
          <a:glow rad="228600">
            <a:schemeClr val="accent3">
              <a:satMod val="175000"/>
              <a:alpha val="40000"/>
            </a:schemeClr>
          </a:glow>
        </a:effectLst>
      </dgm:spPr>
      <dgm:t>
        <a:bodyPr/>
        <a:lstStyle/>
        <a:p>
          <a:pPr rtl="0"/>
          <a:r>
            <a:rPr lang="ru-RU" b="1" i="0" u="sng" baseline="0" dirty="0" smtClean="0">
              <a:latin typeface="Times New Roman" pitchFamily="18" charset="0"/>
              <a:cs typeface="Times New Roman" pitchFamily="18" charset="0"/>
            </a:rPr>
            <a:t>ИГРОВЫЕ ДЕЙСТВИЯ </a:t>
          </a:r>
          <a:r>
            <a:rPr lang="ru-RU" b="0" i="0" baseline="0" dirty="0" smtClean="0">
              <a:latin typeface="Times New Roman" pitchFamily="18" charset="0"/>
              <a:cs typeface="Times New Roman" pitchFamily="18" charset="0"/>
            </a:rPr>
            <a:t>— основа игры. Чем разнообразнее игровые действия, тем интереснее для детей сама игра и тем успешнее решаются познавательные и игровые задачи. В разных играх игровые действия различны по их направленности и по отношению к играющим.</a:t>
          </a:r>
          <a:endParaRPr lang="ru-RU" dirty="0">
            <a:latin typeface="Times New Roman" pitchFamily="18" charset="0"/>
            <a:cs typeface="Times New Roman" pitchFamily="18" charset="0"/>
          </a:endParaRPr>
        </a:p>
      </dgm:t>
    </dgm:pt>
    <dgm:pt modelId="{D2A8A833-BAA5-4CCB-936E-7FD41B5D980C}" type="parTrans" cxnId="{E853CA12-3A47-47BD-8D96-19B85EC08415}">
      <dgm:prSet/>
      <dgm:spPr/>
      <dgm:t>
        <a:bodyPr/>
        <a:lstStyle/>
        <a:p>
          <a:endParaRPr lang="ru-RU"/>
        </a:p>
      </dgm:t>
    </dgm:pt>
    <dgm:pt modelId="{7CFA0C11-2724-4B7B-8E71-C14F6C1F2A83}" type="sibTrans" cxnId="{E853CA12-3A47-47BD-8D96-19B85EC08415}">
      <dgm:prSet/>
      <dgm:spPr/>
      <dgm:t>
        <a:bodyPr/>
        <a:lstStyle/>
        <a:p>
          <a:endParaRPr lang="ru-RU"/>
        </a:p>
      </dgm:t>
    </dgm:pt>
    <dgm:pt modelId="{27CF413B-4259-4D6C-B2AB-5EAA3518D41E}">
      <dgm:prSet/>
      <dgm:spPr>
        <a:effectLst>
          <a:glow rad="228600">
            <a:schemeClr val="accent3">
              <a:satMod val="175000"/>
              <a:alpha val="40000"/>
            </a:schemeClr>
          </a:glow>
        </a:effectLst>
      </dgm:spPr>
      <dgm:t>
        <a:bodyPr/>
        <a:lstStyle/>
        <a:p>
          <a:pPr rtl="0"/>
          <a:r>
            <a:rPr lang="ru-RU" b="1" i="0" u="sng" baseline="0" dirty="0" smtClean="0">
              <a:latin typeface="Times New Roman" pitchFamily="18" charset="0"/>
              <a:cs typeface="Times New Roman" pitchFamily="18" charset="0"/>
            </a:rPr>
            <a:t>ПРАВИЛА ИГРЫ. </a:t>
          </a:r>
          <a:r>
            <a:rPr lang="ru-RU" b="0" i="0" baseline="0" dirty="0" smtClean="0">
              <a:latin typeface="Times New Roman" pitchFamily="18" charset="0"/>
              <a:cs typeface="Times New Roman" pitchFamily="18" charset="0"/>
            </a:rPr>
            <a:t>Их содержание и направленность обусловлены общими задачами формирования личности ребенка, познавательным содержанием, игровыми задачами и игровыми действиями. Правила содержат нравственные требования к взаимоотношениям детей, к выполнению ими норм поведения</a:t>
          </a:r>
          <a:r>
            <a:rPr lang="ru-RU" b="0" i="0" baseline="0" dirty="0" smtClean="0"/>
            <a:t>.</a:t>
          </a:r>
          <a:endParaRPr lang="ru-RU" dirty="0"/>
        </a:p>
      </dgm:t>
    </dgm:pt>
    <dgm:pt modelId="{941D451A-09CF-4442-BC0F-6E2CD1F42E1D}" type="parTrans" cxnId="{A48B28B5-09E3-4C16-9F81-E02A666B7548}">
      <dgm:prSet/>
      <dgm:spPr/>
      <dgm:t>
        <a:bodyPr/>
        <a:lstStyle/>
        <a:p>
          <a:endParaRPr lang="ru-RU"/>
        </a:p>
      </dgm:t>
    </dgm:pt>
    <dgm:pt modelId="{5EF4DF96-F8FC-4689-A6A3-24EB2CB09E6A}" type="sibTrans" cxnId="{A48B28B5-09E3-4C16-9F81-E02A666B7548}">
      <dgm:prSet/>
      <dgm:spPr/>
      <dgm:t>
        <a:bodyPr/>
        <a:lstStyle/>
        <a:p>
          <a:endParaRPr lang="ru-RU"/>
        </a:p>
      </dgm:t>
    </dgm:pt>
    <dgm:pt modelId="{1F08AB18-406A-4170-A233-539A3B403BE6}">
      <dgm:prSet/>
      <dgm:spPr>
        <a:effectLst>
          <a:glow rad="228600">
            <a:schemeClr val="accent3">
              <a:satMod val="175000"/>
              <a:alpha val="40000"/>
            </a:schemeClr>
          </a:glow>
        </a:effectLst>
      </dgm:spPr>
      <dgm:t>
        <a:bodyPr/>
        <a:lstStyle/>
        <a:p>
          <a:pPr rtl="0"/>
          <a:r>
            <a:rPr lang="ru-RU" b="1" i="0" u="sng" baseline="0" dirty="0" smtClean="0">
              <a:latin typeface="Times New Roman" pitchFamily="18" charset="0"/>
              <a:cs typeface="Times New Roman" pitchFamily="18" charset="0"/>
            </a:rPr>
            <a:t>ПОДВЕДЕНИЕ итогов (результат) </a:t>
          </a:r>
          <a:r>
            <a:rPr lang="ru-RU" b="0" i="0" baseline="0" dirty="0" smtClean="0">
              <a:latin typeface="Times New Roman" pitchFamily="18" charset="0"/>
              <a:cs typeface="Times New Roman" pitchFamily="18" charset="0"/>
            </a:rPr>
            <a:t>— проводится сразу по окончании игры. Это может быть подсчет очков; выявление детей, которые лучше выполнили игровое задание; определение команды-победителя и т. д. </a:t>
          </a:r>
          <a:endParaRPr lang="ru-RU" dirty="0">
            <a:latin typeface="Times New Roman" pitchFamily="18" charset="0"/>
            <a:cs typeface="Times New Roman" pitchFamily="18" charset="0"/>
          </a:endParaRPr>
        </a:p>
      </dgm:t>
    </dgm:pt>
    <dgm:pt modelId="{ECC04A3B-A72C-4F3D-8084-BE715936C45E}" type="parTrans" cxnId="{E3D6E29B-050A-4EF8-A549-83B7870AC131}">
      <dgm:prSet/>
      <dgm:spPr/>
      <dgm:t>
        <a:bodyPr/>
        <a:lstStyle/>
        <a:p>
          <a:endParaRPr lang="ru-RU"/>
        </a:p>
      </dgm:t>
    </dgm:pt>
    <dgm:pt modelId="{176C5D29-BFB3-4556-BF49-03EF6C538144}" type="sibTrans" cxnId="{E3D6E29B-050A-4EF8-A549-83B7870AC131}">
      <dgm:prSet/>
      <dgm:spPr/>
      <dgm:t>
        <a:bodyPr/>
        <a:lstStyle/>
        <a:p>
          <a:endParaRPr lang="ru-RU"/>
        </a:p>
      </dgm:t>
    </dgm:pt>
    <dgm:pt modelId="{88A9A695-F733-4148-A450-0B113AF66525}">
      <dgm:prSet custT="1"/>
      <dgm:spPr>
        <a:effectLst>
          <a:glow rad="228600">
            <a:schemeClr val="accent3">
              <a:satMod val="175000"/>
              <a:alpha val="40000"/>
            </a:schemeClr>
          </a:glow>
        </a:effectLst>
      </dgm:spPr>
      <dgm:t>
        <a:bodyPr/>
        <a:lstStyle/>
        <a:p>
          <a:r>
            <a:rPr lang="ru-RU" sz="1400" b="1" u="sng" dirty="0" smtClean="0">
              <a:latin typeface="Times New Roman" pitchFamily="18" charset="0"/>
              <a:cs typeface="Times New Roman" pitchFamily="18" charset="0"/>
            </a:rPr>
            <a:t>Цель </a:t>
          </a:r>
          <a:endParaRPr lang="ru-RU" sz="1400" b="1" u="sng" dirty="0">
            <a:latin typeface="Times New Roman" pitchFamily="18" charset="0"/>
            <a:cs typeface="Times New Roman" pitchFamily="18" charset="0"/>
          </a:endParaRPr>
        </a:p>
      </dgm:t>
    </dgm:pt>
    <dgm:pt modelId="{13F6B7AA-F2B1-4C16-B855-DD0ED6EDD200}" type="parTrans" cxnId="{361E60AC-5AE8-42E3-B4E9-F16C1C2AFD3E}">
      <dgm:prSet/>
      <dgm:spPr/>
      <dgm:t>
        <a:bodyPr/>
        <a:lstStyle/>
        <a:p>
          <a:endParaRPr lang="ru-RU"/>
        </a:p>
      </dgm:t>
    </dgm:pt>
    <dgm:pt modelId="{1F4B1F93-979D-4A97-B3BC-7F3B09C4AF66}" type="sibTrans" cxnId="{361E60AC-5AE8-42E3-B4E9-F16C1C2AFD3E}">
      <dgm:prSet/>
      <dgm:spPr/>
      <dgm:t>
        <a:bodyPr/>
        <a:lstStyle/>
        <a:p>
          <a:endParaRPr lang="ru-RU"/>
        </a:p>
      </dgm:t>
    </dgm:pt>
    <dgm:pt modelId="{2040C61A-5EFF-4A8B-8C4E-16449000DADC}" type="pres">
      <dgm:prSet presAssocID="{33F25BDF-4913-451A-B6B9-BED1D97EAF0C}" presName="diagram" presStyleCnt="0">
        <dgm:presLayoutVars>
          <dgm:dir/>
          <dgm:resizeHandles val="exact"/>
        </dgm:presLayoutVars>
      </dgm:prSet>
      <dgm:spPr/>
      <dgm:t>
        <a:bodyPr/>
        <a:lstStyle/>
        <a:p>
          <a:endParaRPr lang="ru-RU"/>
        </a:p>
      </dgm:t>
    </dgm:pt>
    <dgm:pt modelId="{C32C62F9-3E5F-4B27-B864-60993A167AAC}" type="pres">
      <dgm:prSet presAssocID="{88A9A695-F733-4148-A450-0B113AF66525}" presName="node" presStyleLbl="node1" presStyleIdx="0" presStyleCnt="6">
        <dgm:presLayoutVars>
          <dgm:bulletEnabled val="1"/>
        </dgm:presLayoutVars>
      </dgm:prSet>
      <dgm:spPr/>
      <dgm:t>
        <a:bodyPr/>
        <a:lstStyle/>
        <a:p>
          <a:endParaRPr lang="ru-RU"/>
        </a:p>
      </dgm:t>
    </dgm:pt>
    <dgm:pt modelId="{3F69A804-F3C5-4CEB-BB2D-A001D42FD9EE}" type="pres">
      <dgm:prSet presAssocID="{1F4B1F93-979D-4A97-B3BC-7F3B09C4AF66}" presName="sibTrans" presStyleCnt="0"/>
      <dgm:spPr/>
    </dgm:pt>
    <dgm:pt modelId="{E27F481C-79A1-4752-A65B-07497E3C9406}" type="pres">
      <dgm:prSet presAssocID="{1B125E8C-11AD-4EB8-9517-F9B202CDD70F}" presName="node" presStyleLbl="node1" presStyleIdx="1" presStyleCnt="6">
        <dgm:presLayoutVars>
          <dgm:bulletEnabled val="1"/>
        </dgm:presLayoutVars>
      </dgm:prSet>
      <dgm:spPr/>
      <dgm:t>
        <a:bodyPr/>
        <a:lstStyle/>
        <a:p>
          <a:endParaRPr lang="ru-RU"/>
        </a:p>
      </dgm:t>
    </dgm:pt>
    <dgm:pt modelId="{05809632-5BC3-4E37-B81E-ABA69B3ED836}" type="pres">
      <dgm:prSet presAssocID="{5BFF878C-77A6-4932-BEDA-2FDA447C4672}" presName="sibTrans" presStyleCnt="0"/>
      <dgm:spPr/>
    </dgm:pt>
    <dgm:pt modelId="{B4C87A18-FC54-4289-B9DF-180769B44CDE}" type="pres">
      <dgm:prSet presAssocID="{70415E1D-944A-4180-BAE5-CD4940FB731E}" presName="node" presStyleLbl="node1" presStyleIdx="2" presStyleCnt="6" custLinFactNeighborX="-935" custLinFactNeighborY="-1099">
        <dgm:presLayoutVars>
          <dgm:bulletEnabled val="1"/>
        </dgm:presLayoutVars>
      </dgm:prSet>
      <dgm:spPr/>
      <dgm:t>
        <a:bodyPr/>
        <a:lstStyle/>
        <a:p>
          <a:endParaRPr lang="ru-RU"/>
        </a:p>
      </dgm:t>
    </dgm:pt>
    <dgm:pt modelId="{51A5928A-6631-460C-BD4E-638096F8E78B}" type="pres">
      <dgm:prSet presAssocID="{EE8C7440-E8E2-4225-ADB5-2BC4C4CE6EE0}" presName="sibTrans" presStyleCnt="0"/>
      <dgm:spPr/>
    </dgm:pt>
    <dgm:pt modelId="{21E62E44-5536-4C71-96C5-A897E2465D11}" type="pres">
      <dgm:prSet presAssocID="{3CBF63F8-331A-4FD6-AC9F-B279D2AE8511}" presName="node" presStyleLbl="node1" presStyleIdx="3" presStyleCnt="6" custLinFactNeighborX="-1022" custLinFactNeighborY="-1099">
        <dgm:presLayoutVars>
          <dgm:bulletEnabled val="1"/>
        </dgm:presLayoutVars>
      </dgm:prSet>
      <dgm:spPr/>
      <dgm:t>
        <a:bodyPr/>
        <a:lstStyle/>
        <a:p>
          <a:endParaRPr lang="ru-RU"/>
        </a:p>
      </dgm:t>
    </dgm:pt>
    <dgm:pt modelId="{461DE9D1-87B0-4BD0-AD5A-442B51A4106E}" type="pres">
      <dgm:prSet presAssocID="{7CFA0C11-2724-4B7B-8E71-C14F6C1F2A83}" presName="sibTrans" presStyleCnt="0"/>
      <dgm:spPr/>
    </dgm:pt>
    <dgm:pt modelId="{57446E0C-8DA8-46EB-968A-39D8F1621132}" type="pres">
      <dgm:prSet presAssocID="{27CF413B-4259-4D6C-B2AB-5EAA3518D41E}" presName="node" presStyleLbl="node1" presStyleIdx="4" presStyleCnt="6">
        <dgm:presLayoutVars>
          <dgm:bulletEnabled val="1"/>
        </dgm:presLayoutVars>
      </dgm:prSet>
      <dgm:spPr/>
      <dgm:t>
        <a:bodyPr/>
        <a:lstStyle/>
        <a:p>
          <a:endParaRPr lang="ru-RU"/>
        </a:p>
      </dgm:t>
    </dgm:pt>
    <dgm:pt modelId="{8CEDA9C4-B415-406A-80C7-01A2F86CC4B3}" type="pres">
      <dgm:prSet presAssocID="{5EF4DF96-F8FC-4689-A6A3-24EB2CB09E6A}" presName="sibTrans" presStyleCnt="0"/>
      <dgm:spPr/>
    </dgm:pt>
    <dgm:pt modelId="{5F08B717-52A6-4381-B3D8-A08C8A9B8AF5}" type="pres">
      <dgm:prSet presAssocID="{1F08AB18-406A-4170-A233-539A3B403BE6}" presName="node" presStyleLbl="node1" presStyleIdx="5" presStyleCnt="6">
        <dgm:presLayoutVars>
          <dgm:bulletEnabled val="1"/>
        </dgm:presLayoutVars>
      </dgm:prSet>
      <dgm:spPr/>
      <dgm:t>
        <a:bodyPr/>
        <a:lstStyle/>
        <a:p>
          <a:endParaRPr lang="ru-RU"/>
        </a:p>
      </dgm:t>
    </dgm:pt>
  </dgm:ptLst>
  <dgm:cxnLst>
    <dgm:cxn modelId="{A48B28B5-09E3-4C16-9F81-E02A666B7548}" srcId="{33F25BDF-4913-451A-B6B9-BED1D97EAF0C}" destId="{27CF413B-4259-4D6C-B2AB-5EAA3518D41E}" srcOrd="4" destOrd="0" parTransId="{941D451A-09CF-4442-BC0F-6E2CD1F42E1D}" sibTransId="{5EF4DF96-F8FC-4689-A6A3-24EB2CB09E6A}"/>
    <dgm:cxn modelId="{96F4EE7D-8EB0-4E79-8030-52DFE4E749E2}" type="presOf" srcId="{1B125E8C-11AD-4EB8-9517-F9B202CDD70F}" destId="{E27F481C-79A1-4752-A65B-07497E3C9406}" srcOrd="0" destOrd="0" presId="urn:microsoft.com/office/officeart/2005/8/layout/default#1"/>
    <dgm:cxn modelId="{BCC49DBD-493C-4078-A2C9-2A1775912B7F}" srcId="{33F25BDF-4913-451A-B6B9-BED1D97EAF0C}" destId="{1B125E8C-11AD-4EB8-9517-F9B202CDD70F}" srcOrd="1" destOrd="0" parTransId="{C491838D-8754-4C88-BAEE-CFCD7B636C18}" sibTransId="{5BFF878C-77A6-4932-BEDA-2FDA447C4672}"/>
    <dgm:cxn modelId="{361E60AC-5AE8-42E3-B4E9-F16C1C2AFD3E}" srcId="{33F25BDF-4913-451A-B6B9-BED1D97EAF0C}" destId="{88A9A695-F733-4148-A450-0B113AF66525}" srcOrd="0" destOrd="0" parTransId="{13F6B7AA-F2B1-4C16-B855-DD0ED6EDD200}" sibTransId="{1F4B1F93-979D-4A97-B3BC-7F3B09C4AF66}"/>
    <dgm:cxn modelId="{E0390B84-466C-411D-8B4D-69793239D474}" srcId="{33F25BDF-4913-451A-B6B9-BED1D97EAF0C}" destId="{70415E1D-944A-4180-BAE5-CD4940FB731E}" srcOrd="2" destOrd="0" parTransId="{43AA3715-FE00-47D7-A34D-3FF524B96F1E}" sibTransId="{EE8C7440-E8E2-4225-ADB5-2BC4C4CE6EE0}"/>
    <dgm:cxn modelId="{E3D6E29B-050A-4EF8-A549-83B7870AC131}" srcId="{33F25BDF-4913-451A-B6B9-BED1D97EAF0C}" destId="{1F08AB18-406A-4170-A233-539A3B403BE6}" srcOrd="5" destOrd="0" parTransId="{ECC04A3B-A72C-4F3D-8084-BE715936C45E}" sibTransId="{176C5D29-BFB3-4556-BF49-03EF6C538144}"/>
    <dgm:cxn modelId="{6C316F30-57B1-4AD5-8829-D0A784FF77F7}" type="presOf" srcId="{27CF413B-4259-4D6C-B2AB-5EAA3518D41E}" destId="{57446E0C-8DA8-46EB-968A-39D8F1621132}" srcOrd="0" destOrd="0" presId="urn:microsoft.com/office/officeart/2005/8/layout/default#1"/>
    <dgm:cxn modelId="{486BA9D2-01B3-4F35-9702-7EC9A62EF811}" type="presOf" srcId="{88A9A695-F733-4148-A450-0B113AF66525}" destId="{C32C62F9-3E5F-4B27-B864-60993A167AAC}" srcOrd="0" destOrd="0" presId="urn:microsoft.com/office/officeart/2005/8/layout/default#1"/>
    <dgm:cxn modelId="{B4D1F524-60E0-4A81-912F-8B91C37B1F2E}" type="presOf" srcId="{3CBF63F8-331A-4FD6-AC9F-B279D2AE8511}" destId="{21E62E44-5536-4C71-96C5-A897E2465D11}" srcOrd="0" destOrd="0" presId="urn:microsoft.com/office/officeart/2005/8/layout/default#1"/>
    <dgm:cxn modelId="{BF76672A-7A1B-44A6-8AA0-22FF2B076772}" type="presOf" srcId="{1F08AB18-406A-4170-A233-539A3B403BE6}" destId="{5F08B717-52A6-4381-B3D8-A08C8A9B8AF5}" srcOrd="0" destOrd="0" presId="urn:microsoft.com/office/officeart/2005/8/layout/default#1"/>
    <dgm:cxn modelId="{37A2A910-7C92-4A3E-BCCB-2E8CE594B0BB}" type="presOf" srcId="{70415E1D-944A-4180-BAE5-CD4940FB731E}" destId="{B4C87A18-FC54-4289-B9DF-180769B44CDE}" srcOrd="0" destOrd="0" presId="urn:microsoft.com/office/officeart/2005/8/layout/default#1"/>
    <dgm:cxn modelId="{6DDA6F8F-5C11-4156-9501-9627126F8FE1}" type="presOf" srcId="{33F25BDF-4913-451A-B6B9-BED1D97EAF0C}" destId="{2040C61A-5EFF-4A8B-8C4E-16449000DADC}" srcOrd="0" destOrd="0" presId="urn:microsoft.com/office/officeart/2005/8/layout/default#1"/>
    <dgm:cxn modelId="{E853CA12-3A47-47BD-8D96-19B85EC08415}" srcId="{33F25BDF-4913-451A-B6B9-BED1D97EAF0C}" destId="{3CBF63F8-331A-4FD6-AC9F-B279D2AE8511}" srcOrd="3" destOrd="0" parTransId="{D2A8A833-BAA5-4CCB-936E-7FD41B5D980C}" sibTransId="{7CFA0C11-2724-4B7B-8E71-C14F6C1F2A83}"/>
    <dgm:cxn modelId="{02085CE4-947D-4A4E-8F56-EEEA7EA40BF7}" type="presParOf" srcId="{2040C61A-5EFF-4A8B-8C4E-16449000DADC}" destId="{C32C62F9-3E5F-4B27-B864-60993A167AAC}" srcOrd="0" destOrd="0" presId="urn:microsoft.com/office/officeart/2005/8/layout/default#1"/>
    <dgm:cxn modelId="{FE78D50F-E856-4BEC-B276-BF205569F04F}" type="presParOf" srcId="{2040C61A-5EFF-4A8B-8C4E-16449000DADC}" destId="{3F69A804-F3C5-4CEB-BB2D-A001D42FD9EE}" srcOrd="1" destOrd="0" presId="urn:microsoft.com/office/officeart/2005/8/layout/default#1"/>
    <dgm:cxn modelId="{3CCD3C2A-4744-44B8-9574-8B6B4C8B0A96}" type="presParOf" srcId="{2040C61A-5EFF-4A8B-8C4E-16449000DADC}" destId="{E27F481C-79A1-4752-A65B-07497E3C9406}" srcOrd="2" destOrd="0" presId="urn:microsoft.com/office/officeart/2005/8/layout/default#1"/>
    <dgm:cxn modelId="{DE784CF5-EA1B-4256-9935-F5412952E902}" type="presParOf" srcId="{2040C61A-5EFF-4A8B-8C4E-16449000DADC}" destId="{05809632-5BC3-4E37-B81E-ABA69B3ED836}" srcOrd="3" destOrd="0" presId="urn:microsoft.com/office/officeart/2005/8/layout/default#1"/>
    <dgm:cxn modelId="{B86E9514-DEEF-4CD0-8BB7-C02E7F51EB4D}" type="presParOf" srcId="{2040C61A-5EFF-4A8B-8C4E-16449000DADC}" destId="{B4C87A18-FC54-4289-B9DF-180769B44CDE}" srcOrd="4" destOrd="0" presId="urn:microsoft.com/office/officeart/2005/8/layout/default#1"/>
    <dgm:cxn modelId="{E3FB2563-5EB2-4FDF-ABB7-0C621B1F470E}" type="presParOf" srcId="{2040C61A-5EFF-4A8B-8C4E-16449000DADC}" destId="{51A5928A-6631-460C-BD4E-638096F8E78B}" srcOrd="5" destOrd="0" presId="urn:microsoft.com/office/officeart/2005/8/layout/default#1"/>
    <dgm:cxn modelId="{748F9F23-13D8-4868-96D3-FA55336B64DC}" type="presParOf" srcId="{2040C61A-5EFF-4A8B-8C4E-16449000DADC}" destId="{21E62E44-5536-4C71-96C5-A897E2465D11}" srcOrd="6" destOrd="0" presId="urn:microsoft.com/office/officeart/2005/8/layout/default#1"/>
    <dgm:cxn modelId="{099F8F4E-5A3B-4C91-966C-75C73508F6F4}" type="presParOf" srcId="{2040C61A-5EFF-4A8B-8C4E-16449000DADC}" destId="{461DE9D1-87B0-4BD0-AD5A-442B51A4106E}" srcOrd="7" destOrd="0" presId="urn:microsoft.com/office/officeart/2005/8/layout/default#1"/>
    <dgm:cxn modelId="{04C3D15A-6E99-4618-AD1A-A0244221C5C5}" type="presParOf" srcId="{2040C61A-5EFF-4A8B-8C4E-16449000DADC}" destId="{57446E0C-8DA8-46EB-968A-39D8F1621132}" srcOrd="8" destOrd="0" presId="urn:microsoft.com/office/officeart/2005/8/layout/default#1"/>
    <dgm:cxn modelId="{BEC6FF54-580B-43A5-8A6C-758BF0EA5BBC}" type="presParOf" srcId="{2040C61A-5EFF-4A8B-8C4E-16449000DADC}" destId="{8CEDA9C4-B415-406A-80C7-01A2F86CC4B3}" srcOrd="9" destOrd="0" presId="urn:microsoft.com/office/officeart/2005/8/layout/default#1"/>
    <dgm:cxn modelId="{ED289232-2134-440E-932C-3D32CD204E31}" type="presParOf" srcId="{2040C61A-5EFF-4A8B-8C4E-16449000DADC}" destId="{5F08B717-52A6-4381-B3D8-A08C8A9B8AF5}" srcOrd="10" destOrd="0" presId="urn:microsoft.com/office/officeart/2005/8/layout/defaul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7A76D29-8F56-4199-AF06-D7DA8CDD723C}" type="doc">
      <dgm:prSet loTypeId="urn:microsoft.com/office/officeart/2005/8/layout/arrow2" loCatId="process" qsTypeId="urn:microsoft.com/office/officeart/2005/8/quickstyle/simple1" qsCatId="simple" csTypeId="urn:microsoft.com/office/officeart/2005/8/colors/accent2_4" csCatId="accent2"/>
      <dgm:spPr/>
      <dgm:t>
        <a:bodyPr/>
        <a:lstStyle/>
        <a:p>
          <a:endParaRPr lang="ru-RU"/>
        </a:p>
      </dgm:t>
    </dgm:pt>
    <dgm:pt modelId="{2EDF904E-CD72-41E2-A848-414CF2211A1C}">
      <dgm:prSet/>
      <dgm:spPr/>
      <dgm:t>
        <a:bodyPr/>
        <a:lstStyle/>
        <a:p>
          <a:pPr rtl="0"/>
          <a:r>
            <a:rPr lang="ru-RU" b="0" i="0" baseline="0" dirty="0" smtClean="0">
              <a:latin typeface="Times New Roman" pitchFamily="18" charset="0"/>
              <a:cs typeface="Times New Roman" pitchFamily="18" charset="0"/>
            </a:rPr>
            <a:t>Мотивация познавательной активности. </a:t>
          </a:r>
          <a:endParaRPr lang="en-US" b="0" i="0" baseline="0" dirty="0">
            <a:latin typeface="Times New Roman" pitchFamily="18" charset="0"/>
            <a:cs typeface="Times New Roman" pitchFamily="18" charset="0"/>
          </a:endParaRPr>
        </a:p>
      </dgm:t>
    </dgm:pt>
    <dgm:pt modelId="{CD36B030-7437-4D0B-B916-97770DE7ADA0}" type="parTrans" cxnId="{036253E9-B796-40F1-80EC-F9E22C6600D7}">
      <dgm:prSet/>
      <dgm:spPr/>
      <dgm:t>
        <a:bodyPr/>
        <a:lstStyle/>
        <a:p>
          <a:endParaRPr lang="ru-RU"/>
        </a:p>
      </dgm:t>
    </dgm:pt>
    <dgm:pt modelId="{C3B2D381-9A9B-40C0-86F3-017302B545BE}" type="sibTrans" cxnId="{036253E9-B796-40F1-80EC-F9E22C6600D7}">
      <dgm:prSet/>
      <dgm:spPr/>
      <dgm:t>
        <a:bodyPr/>
        <a:lstStyle/>
        <a:p>
          <a:endParaRPr lang="ru-RU"/>
        </a:p>
      </dgm:t>
    </dgm:pt>
    <dgm:pt modelId="{03522268-D4C5-47D4-B109-0B21CAB375EB}">
      <dgm:prSet/>
      <dgm:spPr/>
      <dgm:t>
        <a:bodyPr/>
        <a:lstStyle/>
        <a:p>
          <a:pPr rtl="0"/>
          <a:r>
            <a:rPr lang="ru-RU" b="0" i="0" baseline="0" dirty="0" smtClean="0">
              <a:latin typeface="Times New Roman" pitchFamily="18" charset="0"/>
              <a:cs typeface="Times New Roman" pitchFamily="18" charset="0"/>
            </a:rPr>
            <a:t>Активизация познавательных действий. </a:t>
          </a:r>
          <a:endParaRPr lang="ru-RU" dirty="0">
            <a:latin typeface="Times New Roman" pitchFamily="18" charset="0"/>
            <a:cs typeface="Times New Roman" pitchFamily="18" charset="0"/>
          </a:endParaRPr>
        </a:p>
      </dgm:t>
    </dgm:pt>
    <dgm:pt modelId="{35DB94DF-EAF5-42E1-93B7-DC4B81DDC818}" type="parTrans" cxnId="{DD5B96AC-2640-4A8E-B42D-48CA4027F227}">
      <dgm:prSet/>
      <dgm:spPr/>
      <dgm:t>
        <a:bodyPr/>
        <a:lstStyle/>
        <a:p>
          <a:endParaRPr lang="ru-RU"/>
        </a:p>
      </dgm:t>
    </dgm:pt>
    <dgm:pt modelId="{B252C240-8B69-4E7D-87CA-004E99D4C3BC}" type="sibTrans" cxnId="{DD5B96AC-2640-4A8E-B42D-48CA4027F227}">
      <dgm:prSet/>
      <dgm:spPr/>
      <dgm:t>
        <a:bodyPr/>
        <a:lstStyle/>
        <a:p>
          <a:endParaRPr lang="ru-RU"/>
        </a:p>
      </dgm:t>
    </dgm:pt>
    <dgm:pt modelId="{9FAE98CC-135E-4294-8003-BD0B864BB352}">
      <dgm:prSet/>
      <dgm:spPr/>
      <dgm:t>
        <a:bodyPr/>
        <a:lstStyle/>
        <a:p>
          <a:pPr rtl="0"/>
          <a:r>
            <a:rPr lang="ru-RU" b="0" i="0" baseline="0" dirty="0" smtClean="0">
              <a:latin typeface="Times New Roman" pitchFamily="18" charset="0"/>
              <a:cs typeface="Times New Roman" pitchFamily="18" charset="0"/>
            </a:rPr>
            <a:t>Организация дисциплины. </a:t>
          </a:r>
          <a:endParaRPr lang="ru-RU" dirty="0">
            <a:latin typeface="Times New Roman" pitchFamily="18" charset="0"/>
            <a:cs typeface="Times New Roman" pitchFamily="18" charset="0"/>
          </a:endParaRPr>
        </a:p>
      </dgm:t>
    </dgm:pt>
    <dgm:pt modelId="{1F28A0CD-DB27-4FBA-9DAF-FB6E742D672B}" type="parTrans" cxnId="{B6606A1F-663F-4DE9-A505-6B70522B4604}">
      <dgm:prSet/>
      <dgm:spPr/>
      <dgm:t>
        <a:bodyPr/>
        <a:lstStyle/>
        <a:p>
          <a:endParaRPr lang="ru-RU"/>
        </a:p>
      </dgm:t>
    </dgm:pt>
    <dgm:pt modelId="{47FA58BA-81FF-4C93-B88A-D069E5C9D262}" type="sibTrans" cxnId="{B6606A1F-663F-4DE9-A505-6B70522B4604}">
      <dgm:prSet/>
      <dgm:spPr/>
      <dgm:t>
        <a:bodyPr/>
        <a:lstStyle/>
        <a:p>
          <a:endParaRPr lang="ru-RU"/>
        </a:p>
      </dgm:t>
    </dgm:pt>
    <dgm:pt modelId="{D66D135D-329A-4824-B813-C3FD6DBD7497}" type="pres">
      <dgm:prSet presAssocID="{A7A76D29-8F56-4199-AF06-D7DA8CDD723C}" presName="arrowDiagram" presStyleCnt="0">
        <dgm:presLayoutVars>
          <dgm:chMax val="5"/>
          <dgm:dir/>
          <dgm:resizeHandles val="exact"/>
        </dgm:presLayoutVars>
      </dgm:prSet>
      <dgm:spPr/>
      <dgm:t>
        <a:bodyPr/>
        <a:lstStyle/>
        <a:p>
          <a:endParaRPr lang="ru-RU"/>
        </a:p>
      </dgm:t>
    </dgm:pt>
    <dgm:pt modelId="{8B1D5BE0-A841-4B2F-A7BB-2E3CAA0533A6}" type="pres">
      <dgm:prSet presAssocID="{A7A76D29-8F56-4199-AF06-D7DA8CDD723C}" presName="arrow" presStyleLbl="bgShp" presStyleIdx="0" presStyleCnt="1" custLinFactNeighborX="-129" custLinFactNeighborY="857"/>
      <dgm:spPr>
        <a:solidFill>
          <a:schemeClr val="tx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48F1C434-0093-40E7-A90C-80C3860FF90B}" type="pres">
      <dgm:prSet presAssocID="{A7A76D29-8F56-4199-AF06-D7DA8CDD723C}" presName="arrowDiagram3" presStyleCnt="0"/>
      <dgm:spPr/>
    </dgm:pt>
    <dgm:pt modelId="{A6EF86AF-AC07-487A-A712-749B45B18868}" type="pres">
      <dgm:prSet presAssocID="{2EDF904E-CD72-41E2-A848-414CF2211A1C}" presName="bullet3a" presStyleLbl="node1" presStyleIdx="0" presStyleCnt="3"/>
      <dgm:spPr>
        <a:solidFill>
          <a:schemeClr val="accent2"/>
        </a:solidFill>
      </dgm:spPr>
    </dgm:pt>
    <dgm:pt modelId="{6F2410E4-EB9E-4F9A-8BE5-E84FCE56C958}" type="pres">
      <dgm:prSet presAssocID="{2EDF904E-CD72-41E2-A848-414CF2211A1C}" presName="textBox3a" presStyleLbl="revTx" presStyleIdx="0" presStyleCnt="3">
        <dgm:presLayoutVars>
          <dgm:bulletEnabled val="1"/>
        </dgm:presLayoutVars>
      </dgm:prSet>
      <dgm:spPr/>
      <dgm:t>
        <a:bodyPr/>
        <a:lstStyle/>
        <a:p>
          <a:endParaRPr lang="ru-RU"/>
        </a:p>
      </dgm:t>
    </dgm:pt>
    <dgm:pt modelId="{56E16CEA-5A4F-4023-BB6D-8F72778CB5D0}" type="pres">
      <dgm:prSet presAssocID="{03522268-D4C5-47D4-B109-0B21CAB375EB}" presName="bullet3b" presStyleLbl="node1" presStyleIdx="1" presStyleCnt="3"/>
      <dgm:spPr>
        <a:solidFill>
          <a:schemeClr val="accent2"/>
        </a:solidFill>
      </dgm:spPr>
    </dgm:pt>
    <dgm:pt modelId="{F1131076-8F9F-4046-B56D-CA797A622F9E}" type="pres">
      <dgm:prSet presAssocID="{03522268-D4C5-47D4-B109-0B21CAB375EB}" presName="textBox3b" presStyleLbl="revTx" presStyleIdx="1" presStyleCnt="3">
        <dgm:presLayoutVars>
          <dgm:bulletEnabled val="1"/>
        </dgm:presLayoutVars>
      </dgm:prSet>
      <dgm:spPr/>
      <dgm:t>
        <a:bodyPr/>
        <a:lstStyle/>
        <a:p>
          <a:endParaRPr lang="ru-RU"/>
        </a:p>
      </dgm:t>
    </dgm:pt>
    <dgm:pt modelId="{83C7997F-7996-47A6-ADD4-090D61B2180B}" type="pres">
      <dgm:prSet presAssocID="{9FAE98CC-135E-4294-8003-BD0B864BB352}" presName="bullet3c" presStyleLbl="node1" presStyleIdx="2" presStyleCnt="3"/>
      <dgm:spPr>
        <a:solidFill>
          <a:schemeClr val="accent2"/>
        </a:solidFill>
      </dgm:spPr>
    </dgm:pt>
    <dgm:pt modelId="{53490CFD-7C1A-4060-BFD0-3A0B7B795570}" type="pres">
      <dgm:prSet presAssocID="{9FAE98CC-135E-4294-8003-BD0B864BB352}" presName="textBox3c" presStyleLbl="revTx" presStyleIdx="2" presStyleCnt="3">
        <dgm:presLayoutVars>
          <dgm:bulletEnabled val="1"/>
        </dgm:presLayoutVars>
      </dgm:prSet>
      <dgm:spPr/>
      <dgm:t>
        <a:bodyPr/>
        <a:lstStyle/>
        <a:p>
          <a:endParaRPr lang="ru-RU"/>
        </a:p>
      </dgm:t>
    </dgm:pt>
  </dgm:ptLst>
  <dgm:cxnLst>
    <dgm:cxn modelId="{5C682E1E-27A5-4924-B763-3E27373CE6A5}" type="presOf" srcId="{9FAE98CC-135E-4294-8003-BD0B864BB352}" destId="{53490CFD-7C1A-4060-BFD0-3A0B7B795570}" srcOrd="0" destOrd="0" presId="urn:microsoft.com/office/officeart/2005/8/layout/arrow2"/>
    <dgm:cxn modelId="{379235C2-5CF9-4472-B5DA-7D8D4B6D27AC}" type="presOf" srcId="{2EDF904E-CD72-41E2-A848-414CF2211A1C}" destId="{6F2410E4-EB9E-4F9A-8BE5-E84FCE56C958}" srcOrd="0" destOrd="0" presId="urn:microsoft.com/office/officeart/2005/8/layout/arrow2"/>
    <dgm:cxn modelId="{DD5B96AC-2640-4A8E-B42D-48CA4027F227}" srcId="{A7A76D29-8F56-4199-AF06-D7DA8CDD723C}" destId="{03522268-D4C5-47D4-B109-0B21CAB375EB}" srcOrd="1" destOrd="0" parTransId="{35DB94DF-EAF5-42E1-93B7-DC4B81DDC818}" sibTransId="{B252C240-8B69-4E7D-87CA-004E99D4C3BC}"/>
    <dgm:cxn modelId="{88B6B4FB-5CBE-48D7-95AE-F45AAD5018F3}" type="presOf" srcId="{A7A76D29-8F56-4199-AF06-D7DA8CDD723C}" destId="{D66D135D-329A-4824-B813-C3FD6DBD7497}" srcOrd="0" destOrd="0" presId="urn:microsoft.com/office/officeart/2005/8/layout/arrow2"/>
    <dgm:cxn modelId="{B6606A1F-663F-4DE9-A505-6B70522B4604}" srcId="{A7A76D29-8F56-4199-AF06-D7DA8CDD723C}" destId="{9FAE98CC-135E-4294-8003-BD0B864BB352}" srcOrd="2" destOrd="0" parTransId="{1F28A0CD-DB27-4FBA-9DAF-FB6E742D672B}" sibTransId="{47FA58BA-81FF-4C93-B88A-D069E5C9D262}"/>
    <dgm:cxn modelId="{A68BAB9D-ED2A-47C1-B9CB-38890F0635E4}" type="presOf" srcId="{03522268-D4C5-47D4-B109-0B21CAB375EB}" destId="{F1131076-8F9F-4046-B56D-CA797A622F9E}" srcOrd="0" destOrd="0" presId="urn:microsoft.com/office/officeart/2005/8/layout/arrow2"/>
    <dgm:cxn modelId="{036253E9-B796-40F1-80EC-F9E22C6600D7}" srcId="{A7A76D29-8F56-4199-AF06-D7DA8CDD723C}" destId="{2EDF904E-CD72-41E2-A848-414CF2211A1C}" srcOrd="0" destOrd="0" parTransId="{CD36B030-7437-4D0B-B916-97770DE7ADA0}" sibTransId="{C3B2D381-9A9B-40C0-86F3-017302B545BE}"/>
    <dgm:cxn modelId="{963954BE-32CF-49D9-AC19-2AFCD4A4D447}" type="presParOf" srcId="{D66D135D-329A-4824-B813-C3FD6DBD7497}" destId="{8B1D5BE0-A841-4B2F-A7BB-2E3CAA0533A6}" srcOrd="0" destOrd="0" presId="urn:microsoft.com/office/officeart/2005/8/layout/arrow2"/>
    <dgm:cxn modelId="{0D22233B-4F03-4EE8-9C7B-8121B846E742}" type="presParOf" srcId="{D66D135D-329A-4824-B813-C3FD6DBD7497}" destId="{48F1C434-0093-40E7-A90C-80C3860FF90B}" srcOrd="1" destOrd="0" presId="urn:microsoft.com/office/officeart/2005/8/layout/arrow2"/>
    <dgm:cxn modelId="{E4D32A49-E06B-4CFF-874A-380BF741E98C}" type="presParOf" srcId="{48F1C434-0093-40E7-A90C-80C3860FF90B}" destId="{A6EF86AF-AC07-487A-A712-749B45B18868}" srcOrd="0" destOrd="0" presId="urn:microsoft.com/office/officeart/2005/8/layout/arrow2"/>
    <dgm:cxn modelId="{9CD697BD-0E14-4D38-BDBC-9698E0705F3D}" type="presParOf" srcId="{48F1C434-0093-40E7-A90C-80C3860FF90B}" destId="{6F2410E4-EB9E-4F9A-8BE5-E84FCE56C958}" srcOrd="1" destOrd="0" presId="urn:microsoft.com/office/officeart/2005/8/layout/arrow2"/>
    <dgm:cxn modelId="{1341CF3F-9220-45DC-AC74-BD83E7C5B54F}" type="presParOf" srcId="{48F1C434-0093-40E7-A90C-80C3860FF90B}" destId="{56E16CEA-5A4F-4023-BB6D-8F72778CB5D0}" srcOrd="2" destOrd="0" presId="urn:microsoft.com/office/officeart/2005/8/layout/arrow2"/>
    <dgm:cxn modelId="{171C0D73-B9BC-475A-AE7B-E0A28990179E}" type="presParOf" srcId="{48F1C434-0093-40E7-A90C-80C3860FF90B}" destId="{F1131076-8F9F-4046-B56D-CA797A622F9E}" srcOrd="3" destOrd="0" presId="urn:microsoft.com/office/officeart/2005/8/layout/arrow2"/>
    <dgm:cxn modelId="{C9FAB4BE-52B0-43E9-81F5-8066DC7B23D3}" type="presParOf" srcId="{48F1C434-0093-40E7-A90C-80C3860FF90B}" destId="{83C7997F-7996-47A6-ADD4-090D61B2180B}" srcOrd="4" destOrd="0" presId="urn:microsoft.com/office/officeart/2005/8/layout/arrow2"/>
    <dgm:cxn modelId="{145F0266-BA10-41E9-B779-F3DA5896DF93}" type="presParOf" srcId="{48F1C434-0093-40E7-A90C-80C3860FF90B}" destId="{53490CFD-7C1A-4060-BFD0-3A0B7B795570}" srcOrd="5" destOrd="0" presId="urn:microsoft.com/office/officeart/2005/8/layout/arrow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B4029FE-C527-4FF7-B2F5-F38179905937}">
      <dsp:nvSpPr>
        <dsp:cNvPr id="0" name=""/>
        <dsp:cNvSpPr/>
      </dsp:nvSpPr>
      <dsp:spPr>
        <a:xfrm>
          <a:off x="0" y="55563"/>
          <a:ext cx="8595360" cy="1764360"/>
        </a:xfrm>
        <a:prstGeom prst="roundRect">
          <a:avLst/>
        </a:prstGeom>
        <a:solidFill>
          <a:schemeClr val="accent2">
            <a:alpha val="9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542925" algn="just" defTabSz="1155700" rtl="0">
            <a:lnSpc>
              <a:spcPct val="90000"/>
            </a:lnSpc>
            <a:spcBef>
              <a:spcPct val="0"/>
            </a:spcBef>
            <a:spcAft>
              <a:spcPct val="35000"/>
            </a:spcAft>
          </a:pPr>
          <a:r>
            <a:rPr lang="ru-RU" sz="2600" b="0" i="0" kern="1200" baseline="0" dirty="0" smtClean="0">
              <a:latin typeface="Times New Roman" pitchFamily="18" charset="0"/>
              <a:cs typeface="Times New Roman" pitchFamily="18" charset="0"/>
            </a:rPr>
            <a:t>Это такая коллективная, целенаправленная учебная деятельность, когда каждый участник и команда в целом объединены решением главной задачи и ориентируют свое поведение на выигрыш.</a:t>
          </a:r>
          <a:endParaRPr lang="ru-RU" sz="2600" kern="1200" dirty="0">
            <a:latin typeface="Times New Roman" pitchFamily="18" charset="0"/>
            <a:cs typeface="Times New Roman" pitchFamily="18" charset="0"/>
          </a:endParaRPr>
        </a:p>
      </dsp:txBody>
      <dsp:txXfrm>
        <a:off x="0" y="55563"/>
        <a:ext cx="8595360" cy="1764360"/>
      </dsp:txXfrm>
    </dsp:sp>
    <dsp:sp modelId="{B714907C-7021-411A-A5B5-F6262D6DB96E}">
      <dsp:nvSpPr>
        <dsp:cNvPr id="0" name=""/>
        <dsp:cNvSpPr/>
      </dsp:nvSpPr>
      <dsp:spPr>
        <a:xfrm>
          <a:off x="0" y="1894804"/>
          <a:ext cx="8595360" cy="1764360"/>
        </a:xfrm>
        <a:prstGeom prst="roundRect">
          <a:avLst/>
        </a:prstGeom>
        <a:solidFill>
          <a:schemeClr val="accent2">
            <a:alpha val="90000"/>
            <a:hueOff val="0"/>
            <a:satOff val="0"/>
            <a:lumOff val="0"/>
            <a:alphaOff val="-4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542925" algn="just" defTabSz="1155700" rtl="0">
            <a:lnSpc>
              <a:spcPct val="90000"/>
            </a:lnSpc>
            <a:spcBef>
              <a:spcPct val="0"/>
            </a:spcBef>
            <a:spcAft>
              <a:spcPct val="35000"/>
            </a:spcAft>
          </a:pPr>
          <a:r>
            <a:rPr lang="ru-RU" sz="2600" b="0" i="0" kern="1200" baseline="0" dirty="0" smtClean="0">
              <a:latin typeface="Times New Roman" pitchFamily="18" charset="0"/>
              <a:cs typeface="Times New Roman" pitchFamily="18" charset="0"/>
            </a:rPr>
            <a:t>Дидактическая игра — это активная учебная деятельность по имитационному моделированию изучаемых систем, явлений, процессов.</a:t>
          </a:r>
          <a:endParaRPr lang="ru-RU" sz="2600" kern="1200" dirty="0">
            <a:latin typeface="Times New Roman" pitchFamily="18" charset="0"/>
            <a:cs typeface="Times New Roman" pitchFamily="18" charset="0"/>
          </a:endParaRPr>
        </a:p>
      </dsp:txBody>
      <dsp:txXfrm>
        <a:off x="0" y="1894804"/>
        <a:ext cx="8595360" cy="176436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3D2DD55-5A06-4B6F-B36B-BAAC79E113C8}">
      <dsp:nvSpPr>
        <dsp:cNvPr id="0" name=""/>
        <dsp:cNvSpPr/>
      </dsp:nvSpPr>
      <dsp:spPr>
        <a:xfrm rot="5400000">
          <a:off x="4837152" y="-1333425"/>
          <a:ext cx="2419468" cy="5691187"/>
        </a:xfrm>
        <a:prstGeom prst="round2SameRect">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80010" tIns="40005" rIns="80010" bIns="40005" numCol="1" spcCol="1270" anchor="ctr" anchorCtr="0">
          <a:noAutofit/>
        </a:bodyPr>
        <a:lstStyle/>
        <a:p>
          <a:pPr marL="0" lvl="1" indent="542925" algn="just" defTabSz="933450" rtl="0">
            <a:lnSpc>
              <a:spcPct val="90000"/>
            </a:lnSpc>
            <a:spcBef>
              <a:spcPct val="0"/>
            </a:spcBef>
            <a:spcAft>
              <a:spcPct val="15000"/>
            </a:spcAft>
            <a:buChar char="••"/>
          </a:pPr>
          <a:r>
            <a:rPr lang="ru-RU" sz="2100" b="0" i="0" kern="1200" baseline="0" dirty="0" smtClean="0">
              <a:latin typeface="Times New Roman" pitchFamily="18" charset="0"/>
              <a:cs typeface="Times New Roman" pitchFamily="18" charset="0"/>
            </a:rPr>
            <a:t>игровым методом обучения детей дошкольного возраста,</a:t>
          </a:r>
          <a:endParaRPr lang="ru-RU" sz="2100" kern="1200" dirty="0">
            <a:latin typeface="Times New Roman" pitchFamily="18" charset="0"/>
            <a:cs typeface="Times New Roman" pitchFamily="18" charset="0"/>
          </a:endParaRPr>
        </a:p>
        <a:p>
          <a:pPr marL="0" lvl="1" indent="542925" algn="just" defTabSz="933450" rtl="0">
            <a:lnSpc>
              <a:spcPct val="90000"/>
            </a:lnSpc>
            <a:spcBef>
              <a:spcPct val="0"/>
            </a:spcBef>
            <a:spcAft>
              <a:spcPct val="15000"/>
            </a:spcAft>
            <a:buChar char="••"/>
          </a:pPr>
          <a:r>
            <a:rPr lang="ru-RU" sz="2100" b="0" i="0" kern="1200" baseline="0" dirty="0" smtClean="0">
              <a:latin typeface="Times New Roman" pitchFamily="18" charset="0"/>
              <a:cs typeface="Times New Roman" pitchFamily="18" charset="0"/>
            </a:rPr>
            <a:t>формой обучения,</a:t>
          </a:r>
          <a:endParaRPr lang="ru-RU" sz="2100" kern="1200" dirty="0">
            <a:latin typeface="Times New Roman" pitchFamily="18" charset="0"/>
            <a:cs typeface="Times New Roman" pitchFamily="18" charset="0"/>
          </a:endParaRPr>
        </a:p>
        <a:p>
          <a:pPr marL="0" lvl="1" indent="542925" algn="just" defTabSz="933450" rtl="0">
            <a:lnSpc>
              <a:spcPct val="90000"/>
            </a:lnSpc>
            <a:spcBef>
              <a:spcPct val="0"/>
            </a:spcBef>
            <a:spcAft>
              <a:spcPct val="15000"/>
            </a:spcAft>
            <a:buChar char="••"/>
          </a:pPr>
          <a:r>
            <a:rPr lang="ru-RU" sz="2100" b="0" i="0" kern="1200" baseline="0" dirty="0" smtClean="0">
              <a:latin typeface="Times New Roman" pitchFamily="18" charset="0"/>
              <a:cs typeface="Times New Roman" pitchFamily="18" charset="0"/>
            </a:rPr>
            <a:t>самостоятельной игровой деятельностью,</a:t>
          </a:r>
          <a:endParaRPr lang="ru-RU" sz="2100" kern="1200" dirty="0">
            <a:latin typeface="Times New Roman" pitchFamily="18" charset="0"/>
            <a:cs typeface="Times New Roman" pitchFamily="18" charset="0"/>
          </a:endParaRPr>
        </a:p>
        <a:p>
          <a:pPr marL="0" lvl="1" indent="542925" algn="just" defTabSz="933450" rtl="0">
            <a:lnSpc>
              <a:spcPct val="90000"/>
            </a:lnSpc>
            <a:spcBef>
              <a:spcPct val="0"/>
            </a:spcBef>
            <a:spcAft>
              <a:spcPct val="15000"/>
            </a:spcAft>
            <a:buChar char="••"/>
          </a:pPr>
          <a:r>
            <a:rPr lang="ru-RU" sz="2100" b="0" i="0" kern="1200" baseline="0" dirty="0" smtClean="0">
              <a:latin typeface="Times New Roman" pitchFamily="18" charset="0"/>
              <a:cs typeface="Times New Roman" pitchFamily="18" charset="0"/>
            </a:rPr>
            <a:t>средством всестороннего воспитания личности ребенка.</a:t>
          </a:r>
          <a:endParaRPr lang="ru-RU" sz="2100" kern="1200" dirty="0">
            <a:latin typeface="Times New Roman" pitchFamily="18" charset="0"/>
            <a:cs typeface="Times New Roman" pitchFamily="18" charset="0"/>
          </a:endParaRPr>
        </a:p>
      </dsp:txBody>
      <dsp:txXfrm rot="5400000">
        <a:off x="4837152" y="-1333425"/>
        <a:ext cx="2419468" cy="5691187"/>
      </dsp:txXfrm>
    </dsp:sp>
    <dsp:sp modelId="{07F218D2-1EBE-45CE-B398-8BD73D06668E}">
      <dsp:nvSpPr>
        <dsp:cNvPr id="0" name=""/>
        <dsp:cNvSpPr/>
      </dsp:nvSpPr>
      <dsp:spPr>
        <a:xfrm>
          <a:off x="0" y="0"/>
          <a:ext cx="3201292" cy="3024336"/>
        </a:xfrm>
        <a:prstGeom prst="roundRect">
          <a:avLst/>
        </a:prstGeom>
        <a:solidFill>
          <a:schemeClr val="accent2">
            <a:alpha val="90000"/>
            <a:hueOff val="0"/>
            <a:satOff val="0"/>
            <a:lumOff val="0"/>
            <a:alphaOff val="0"/>
          </a:schemeClr>
        </a:solidFill>
        <a:ln>
          <a:noFill/>
        </a:ln>
        <a:effectLst>
          <a:outerShdw blurRad="50800" dist="38100" dir="2700000" algn="br" rotWithShape="0">
            <a:srgbClr val="000000">
              <a:alpha val="4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5250" tIns="47625" rIns="95250" bIns="47625" numCol="1" spcCol="1270" anchor="ctr" anchorCtr="0">
          <a:noAutofit/>
        </a:bodyPr>
        <a:lstStyle/>
        <a:p>
          <a:pPr lvl="0" algn="ctr" defTabSz="1111250" rtl="0">
            <a:lnSpc>
              <a:spcPct val="90000"/>
            </a:lnSpc>
            <a:spcBef>
              <a:spcPct val="0"/>
            </a:spcBef>
            <a:spcAft>
              <a:spcPct val="35000"/>
            </a:spcAft>
          </a:pPr>
          <a:r>
            <a:rPr lang="ru-RU" sz="2500" b="0" i="0" kern="1200" baseline="0" dirty="0" smtClean="0">
              <a:latin typeface="Times New Roman" pitchFamily="18" charset="0"/>
              <a:cs typeface="Times New Roman" pitchFamily="18" charset="0"/>
            </a:rPr>
            <a:t>Дидактическая игра представляет собой многоплановое сложное педагогическое явление она является:</a:t>
          </a:r>
          <a:endParaRPr lang="ru-RU" sz="2500" kern="1200" dirty="0">
            <a:latin typeface="Times New Roman" pitchFamily="18" charset="0"/>
            <a:cs typeface="Times New Roman" pitchFamily="18" charset="0"/>
          </a:endParaRPr>
        </a:p>
      </dsp:txBody>
      <dsp:txXfrm>
        <a:off x="0" y="0"/>
        <a:ext cx="3201292" cy="302433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CDE695F-A173-408E-9C1B-9FFD7DE32067}">
      <dsp:nvSpPr>
        <dsp:cNvPr id="0" name=""/>
        <dsp:cNvSpPr/>
      </dsp:nvSpPr>
      <dsp:spPr>
        <a:xfrm>
          <a:off x="1306198" y="327636"/>
          <a:ext cx="4234070" cy="4234070"/>
        </a:xfrm>
        <a:prstGeom prst="pie">
          <a:avLst>
            <a:gd name="adj1" fmla="val 16200000"/>
            <a:gd name="adj2" fmla="val 180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ru-RU" sz="1800" b="0" i="0" kern="1200" baseline="0" dirty="0" smtClean="0">
              <a:latin typeface="Times New Roman" pitchFamily="18" charset="0"/>
              <a:cs typeface="Times New Roman" pitchFamily="18" charset="0"/>
            </a:rPr>
            <a:t>Игры с предметами (игрушками, природным материалом)</a:t>
          </a:r>
          <a:endParaRPr lang="ru-RU" sz="1800" kern="1200" dirty="0"/>
        </a:p>
      </dsp:txBody>
      <dsp:txXfrm>
        <a:off x="3537654" y="1224856"/>
        <a:ext cx="1512168" cy="1260140"/>
      </dsp:txXfrm>
    </dsp:sp>
    <dsp:sp modelId="{5079D310-5B4F-4680-8CB8-8242495D5E0C}">
      <dsp:nvSpPr>
        <dsp:cNvPr id="0" name=""/>
        <dsp:cNvSpPr/>
      </dsp:nvSpPr>
      <dsp:spPr>
        <a:xfrm>
          <a:off x="1218996" y="478853"/>
          <a:ext cx="4234070" cy="4234070"/>
        </a:xfrm>
        <a:prstGeom prst="pie">
          <a:avLst>
            <a:gd name="adj1" fmla="val 1800000"/>
            <a:gd name="adj2" fmla="val 900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ru-RU" sz="1800" b="0" i="0" kern="1200" baseline="0" dirty="0" smtClean="0">
              <a:latin typeface="Times New Roman" pitchFamily="18" charset="0"/>
              <a:cs typeface="Times New Roman" pitchFamily="18" charset="0"/>
            </a:rPr>
            <a:t>Словесные игры</a:t>
          </a:r>
          <a:endParaRPr lang="ru-RU" sz="1800" kern="1200" dirty="0">
            <a:latin typeface="Times New Roman" pitchFamily="18" charset="0"/>
            <a:cs typeface="Times New Roman" pitchFamily="18" charset="0"/>
          </a:endParaRPr>
        </a:p>
      </dsp:txBody>
      <dsp:txXfrm>
        <a:off x="2227108" y="3225958"/>
        <a:ext cx="2268252" cy="1108923"/>
      </dsp:txXfrm>
    </dsp:sp>
    <dsp:sp modelId="{F5F94234-29A7-4361-8532-6CFA7A99F0AB}">
      <dsp:nvSpPr>
        <dsp:cNvPr id="0" name=""/>
        <dsp:cNvSpPr/>
      </dsp:nvSpPr>
      <dsp:spPr>
        <a:xfrm>
          <a:off x="1131795" y="327636"/>
          <a:ext cx="4234070" cy="4234070"/>
        </a:xfrm>
        <a:prstGeom prst="pie">
          <a:avLst>
            <a:gd name="adj1" fmla="val 9000000"/>
            <a:gd name="adj2" fmla="val 1620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rtl="0">
            <a:lnSpc>
              <a:spcPct val="90000"/>
            </a:lnSpc>
            <a:spcBef>
              <a:spcPct val="0"/>
            </a:spcBef>
            <a:spcAft>
              <a:spcPct val="35000"/>
            </a:spcAft>
          </a:pPr>
          <a:r>
            <a:rPr lang="ru-RU" sz="1800" b="0" i="0" kern="1200" baseline="0" dirty="0" smtClean="0">
              <a:latin typeface="Times New Roman" pitchFamily="18" charset="0"/>
              <a:cs typeface="Times New Roman" pitchFamily="18" charset="0"/>
            </a:rPr>
            <a:t>Настольно- печатные</a:t>
          </a:r>
          <a:endParaRPr lang="ru-RU" sz="1800" kern="1200" dirty="0"/>
        </a:p>
      </dsp:txBody>
      <dsp:txXfrm>
        <a:off x="1622241" y="1224856"/>
        <a:ext cx="1512168" cy="1260140"/>
      </dsp:txXfrm>
    </dsp:sp>
    <dsp:sp modelId="{2033140F-099A-4774-89EC-310A619AC026}">
      <dsp:nvSpPr>
        <dsp:cNvPr id="0" name=""/>
        <dsp:cNvSpPr/>
      </dsp:nvSpPr>
      <dsp:spPr>
        <a:xfrm>
          <a:off x="1044438" y="65527"/>
          <a:ext cx="4758288" cy="4758288"/>
        </a:xfrm>
        <a:prstGeom prst="circularArrow">
          <a:avLst>
            <a:gd name="adj1" fmla="val 5085"/>
            <a:gd name="adj2" fmla="val 327528"/>
            <a:gd name="adj3" fmla="val 1472472"/>
            <a:gd name="adj4" fmla="val 16199432"/>
            <a:gd name="adj5" fmla="val 5932"/>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F19A7C6-A157-42E9-B8EB-775FC4BDF706}">
      <dsp:nvSpPr>
        <dsp:cNvPr id="0" name=""/>
        <dsp:cNvSpPr/>
      </dsp:nvSpPr>
      <dsp:spPr>
        <a:xfrm>
          <a:off x="956887" y="216476"/>
          <a:ext cx="4758288" cy="4758288"/>
        </a:xfrm>
        <a:prstGeom prst="circularArrow">
          <a:avLst>
            <a:gd name="adj1" fmla="val 5085"/>
            <a:gd name="adj2" fmla="val 327528"/>
            <a:gd name="adj3" fmla="val 8671970"/>
            <a:gd name="adj4" fmla="val 1800502"/>
            <a:gd name="adj5" fmla="val 5932"/>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FA15DC5-AE50-4C6D-9992-D1E479C826DC}">
      <dsp:nvSpPr>
        <dsp:cNvPr id="0" name=""/>
        <dsp:cNvSpPr/>
      </dsp:nvSpPr>
      <dsp:spPr>
        <a:xfrm>
          <a:off x="869336" y="65527"/>
          <a:ext cx="4758288" cy="4758288"/>
        </a:xfrm>
        <a:prstGeom prst="circularArrow">
          <a:avLst>
            <a:gd name="adj1" fmla="val 5085"/>
            <a:gd name="adj2" fmla="val 327528"/>
            <a:gd name="adj3" fmla="val 15873039"/>
            <a:gd name="adj4" fmla="val 9000000"/>
            <a:gd name="adj5" fmla="val 593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D79310-AAC0-4B6C-84EA-BA73AE2F70A7}">
      <dsp:nvSpPr>
        <dsp:cNvPr id="0" name=""/>
        <dsp:cNvSpPr/>
      </dsp:nvSpPr>
      <dsp:spPr>
        <a:xfrm>
          <a:off x="0" y="0"/>
          <a:ext cx="4937760" cy="4937760"/>
        </a:xfrm>
        <a:prstGeom prst="pie">
          <a:avLst>
            <a:gd name="adj1" fmla="val 5400000"/>
            <a:gd name="adj2" fmla="val 16200000"/>
          </a:avLst>
        </a:prstGeom>
        <a:gradFill rotWithShape="0">
          <a:gsLst>
            <a:gs pos="0">
              <a:schemeClr val="accent4">
                <a:hueOff val="0"/>
                <a:satOff val="0"/>
                <a:lumOff val="0"/>
                <a:alphaOff val="0"/>
                <a:shade val="67000"/>
                <a:satMod val="150000"/>
              </a:schemeClr>
            </a:gs>
            <a:gs pos="30000">
              <a:schemeClr val="accent4">
                <a:hueOff val="0"/>
                <a:satOff val="0"/>
                <a:lumOff val="0"/>
                <a:alphaOff val="0"/>
                <a:shade val="94000"/>
                <a:satMod val="130000"/>
              </a:schemeClr>
            </a:gs>
            <a:gs pos="45000">
              <a:schemeClr val="accent4">
                <a:hueOff val="0"/>
                <a:satOff val="0"/>
                <a:lumOff val="0"/>
                <a:alphaOff val="0"/>
                <a:shade val="100000"/>
                <a:satMod val="120000"/>
              </a:schemeClr>
            </a:gs>
            <a:gs pos="55000">
              <a:schemeClr val="accent4">
                <a:hueOff val="0"/>
                <a:satOff val="0"/>
                <a:lumOff val="0"/>
                <a:alphaOff val="0"/>
                <a:shade val="100000"/>
                <a:satMod val="118000"/>
              </a:schemeClr>
            </a:gs>
            <a:gs pos="73000">
              <a:schemeClr val="accent4">
                <a:hueOff val="0"/>
                <a:satOff val="0"/>
                <a:lumOff val="0"/>
                <a:alphaOff val="0"/>
                <a:shade val="94000"/>
                <a:satMod val="130000"/>
              </a:schemeClr>
            </a:gs>
            <a:gs pos="100000">
              <a:schemeClr val="accent4">
                <a:hueOff val="0"/>
                <a:satOff val="0"/>
                <a:lumOff val="0"/>
                <a:alphaOff val="0"/>
                <a:shade val="67000"/>
                <a:satMod val="150000"/>
              </a:schemeClr>
            </a:gs>
          </a:gsLst>
          <a:lin ang="950000" scaled="1"/>
        </a:gradFill>
        <a:ln>
          <a:noFill/>
        </a:ln>
        <a:effectLst>
          <a:outerShdw blurRad="50800" dist="38100" dir="2700000" algn="br"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2041F6F-C78C-4092-B90B-C330F4ABDB2E}">
      <dsp:nvSpPr>
        <dsp:cNvPr id="0" name=""/>
        <dsp:cNvSpPr/>
      </dsp:nvSpPr>
      <dsp:spPr>
        <a:xfrm>
          <a:off x="2468880" y="0"/>
          <a:ext cx="6126480" cy="493776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50800" dist="38100" dir="2700000" algn="br" rotWithShape="0">
            <a:srgbClr val="000000">
              <a:alpha val="40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ru-RU" sz="1700" b="0" i="0" kern="1200" baseline="0" dirty="0" smtClean="0">
              <a:latin typeface="Times New Roman" pitchFamily="18" charset="0"/>
              <a:cs typeface="Times New Roman" pitchFamily="18" charset="0"/>
            </a:rPr>
            <a:t>В играх с предметами используются игрушки и реальные предметы. Играя с ними дети учатся сравнивать, устанавливать сходство и различие предметов. Ценность этих игр в том, что с их помощью дети знакомятся со свойствами предметов и  их признаками: цветом, формой, величиной, качеством.</a:t>
          </a:r>
          <a:endParaRPr lang="ru-RU" sz="1700" kern="1200" dirty="0">
            <a:latin typeface="Times New Roman" pitchFamily="18" charset="0"/>
            <a:cs typeface="Times New Roman" pitchFamily="18" charset="0"/>
          </a:endParaRPr>
        </a:p>
      </dsp:txBody>
      <dsp:txXfrm>
        <a:off x="2468880" y="0"/>
        <a:ext cx="6126480" cy="1481331"/>
      </dsp:txXfrm>
    </dsp:sp>
    <dsp:sp modelId="{BD9042CD-71D4-4C29-8CA0-7B337CF401B4}">
      <dsp:nvSpPr>
        <dsp:cNvPr id="0" name=""/>
        <dsp:cNvSpPr/>
      </dsp:nvSpPr>
      <dsp:spPr>
        <a:xfrm>
          <a:off x="864109" y="1481331"/>
          <a:ext cx="3209540" cy="3209540"/>
        </a:xfrm>
        <a:prstGeom prst="pie">
          <a:avLst>
            <a:gd name="adj1" fmla="val 5400000"/>
            <a:gd name="adj2" fmla="val 16200000"/>
          </a:avLst>
        </a:prstGeom>
        <a:gradFill rotWithShape="0">
          <a:gsLst>
            <a:gs pos="0">
              <a:schemeClr val="accent4">
                <a:hueOff val="-88353"/>
                <a:satOff val="10001"/>
                <a:lumOff val="2942"/>
                <a:alphaOff val="0"/>
                <a:shade val="67000"/>
                <a:satMod val="150000"/>
              </a:schemeClr>
            </a:gs>
            <a:gs pos="30000">
              <a:schemeClr val="accent4">
                <a:hueOff val="-88353"/>
                <a:satOff val="10001"/>
                <a:lumOff val="2942"/>
                <a:alphaOff val="0"/>
                <a:shade val="94000"/>
                <a:satMod val="130000"/>
              </a:schemeClr>
            </a:gs>
            <a:gs pos="45000">
              <a:schemeClr val="accent4">
                <a:hueOff val="-88353"/>
                <a:satOff val="10001"/>
                <a:lumOff val="2942"/>
                <a:alphaOff val="0"/>
                <a:shade val="100000"/>
                <a:satMod val="120000"/>
              </a:schemeClr>
            </a:gs>
            <a:gs pos="55000">
              <a:schemeClr val="accent4">
                <a:hueOff val="-88353"/>
                <a:satOff val="10001"/>
                <a:lumOff val="2942"/>
                <a:alphaOff val="0"/>
                <a:shade val="100000"/>
                <a:satMod val="118000"/>
              </a:schemeClr>
            </a:gs>
            <a:gs pos="73000">
              <a:schemeClr val="accent4">
                <a:hueOff val="-88353"/>
                <a:satOff val="10001"/>
                <a:lumOff val="2942"/>
                <a:alphaOff val="0"/>
                <a:shade val="94000"/>
                <a:satMod val="130000"/>
              </a:schemeClr>
            </a:gs>
            <a:gs pos="100000">
              <a:schemeClr val="accent4">
                <a:hueOff val="-88353"/>
                <a:satOff val="10001"/>
                <a:lumOff val="2942"/>
                <a:alphaOff val="0"/>
                <a:shade val="67000"/>
                <a:satMod val="150000"/>
              </a:schemeClr>
            </a:gs>
          </a:gsLst>
          <a:lin ang="950000" scaled="1"/>
        </a:gradFill>
        <a:ln>
          <a:noFill/>
        </a:ln>
        <a:effectLst>
          <a:outerShdw blurRad="50800" dist="38100" dir="2700000" algn="br"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9BBE40D-295A-43EE-A435-87234B9D9973}">
      <dsp:nvSpPr>
        <dsp:cNvPr id="0" name=""/>
        <dsp:cNvSpPr/>
      </dsp:nvSpPr>
      <dsp:spPr>
        <a:xfrm>
          <a:off x="2468880" y="1481331"/>
          <a:ext cx="6126480" cy="3209540"/>
        </a:xfrm>
        <a:prstGeom prst="rect">
          <a:avLst/>
        </a:prstGeom>
        <a:solidFill>
          <a:schemeClr val="lt1">
            <a:alpha val="90000"/>
            <a:hueOff val="0"/>
            <a:satOff val="0"/>
            <a:lumOff val="0"/>
            <a:alphaOff val="0"/>
          </a:schemeClr>
        </a:solidFill>
        <a:ln w="9525" cap="flat" cmpd="sng" algn="ctr">
          <a:solidFill>
            <a:schemeClr val="accent4">
              <a:hueOff val="-88353"/>
              <a:satOff val="10001"/>
              <a:lumOff val="2942"/>
              <a:alphaOff val="0"/>
            </a:schemeClr>
          </a:solidFill>
          <a:prstDash val="solid"/>
        </a:ln>
        <a:effectLst>
          <a:outerShdw blurRad="50800" dist="38100" dir="2700000" algn="br" rotWithShape="0">
            <a:srgbClr val="000000">
              <a:alpha val="40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ru-RU" sz="1700" b="0" i="0" kern="1200" baseline="0" dirty="0" smtClean="0">
              <a:latin typeface="Times New Roman" pitchFamily="18" charset="0"/>
              <a:cs typeface="Times New Roman" pitchFamily="18" charset="0"/>
            </a:rPr>
            <a:t>Игры с природным материалом (семена растений, листья, разнообразные цветы, камушки, ракушки).</a:t>
          </a:r>
          <a:endParaRPr lang="ru-RU" sz="1700" kern="1200" dirty="0">
            <a:latin typeface="Times New Roman" pitchFamily="18" charset="0"/>
            <a:cs typeface="Times New Roman" pitchFamily="18" charset="0"/>
          </a:endParaRPr>
        </a:p>
      </dsp:txBody>
      <dsp:txXfrm>
        <a:off x="2468880" y="1481331"/>
        <a:ext cx="6126480" cy="1481326"/>
      </dsp:txXfrm>
    </dsp:sp>
    <dsp:sp modelId="{1DED6529-BF81-46F3-AC38-7DDD0F702224}">
      <dsp:nvSpPr>
        <dsp:cNvPr id="0" name=""/>
        <dsp:cNvSpPr/>
      </dsp:nvSpPr>
      <dsp:spPr>
        <a:xfrm>
          <a:off x="1728216" y="2962657"/>
          <a:ext cx="1481326" cy="1481326"/>
        </a:xfrm>
        <a:prstGeom prst="pie">
          <a:avLst>
            <a:gd name="adj1" fmla="val 5400000"/>
            <a:gd name="adj2" fmla="val 16200000"/>
          </a:avLst>
        </a:prstGeom>
        <a:gradFill rotWithShape="0">
          <a:gsLst>
            <a:gs pos="0">
              <a:schemeClr val="accent4">
                <a:hueOff val="-176706"/>
                <a:satOff val="20001"/>
                <a:lumOff val="5883"/>
                <a:alphaOff val="0"/>
                <a:shade val="67000"/>
                <a:satMod val="150000"/>
              </a:schemeClr>
            </a:gs>
            <a:gs pos="30000">
              <a:schemeClr val="accent4">
                <a:hueOff val="-176706"/>
                <a:satOff val="20001"/>
                <a:lumOff val="5883"/>
                <a:alphaOff val="0"/>
                <a:shade val="94000"/>
                <a:satMod val="130000"/>
              </a:schemeClr>
            </a:gs>
            <a:gs pos="45000">
              <a:schemeClr val="accent4">
                <a:hueOff val="-176706"/>
                <a:satOff val="20001"/>
                <a:lumOff val="5883"/>
                <a:alphaOff val="0"/>
                <a:shade val="100000"/>
                <a:satMod val="120000"/>
              </a:schemeClr>
            </a:gs>
            <a:gs pos="55000">
              <a:schemeClr val="accent4">
                <a:hueOff val="-176706"/>
                <a:satOff val="20001"/>
                <a:lumOff val="5883"/>
                <a:alphaOff val="0"/>
                <a:shade val="100000"/>
                <a:satMod val="118000"/>
              </a:schemeClr>
            </a:gs>
            <a:gs pos="73000">
              <a:schemeClr val="accent4">
                <a:hueOff val="-176706"/>
                <a:satOff val="20001"/>
                <a:lumOff val="5883"/>
                <a:alphaOff val="0"/>
                <a:shade val="94000"/>
                <a:satMod val="130000"/>
              </a:schemeClr>
            </a:gs>
            <a:gs pos="100000">
              <a:schemeClr val="accent4">
                <a:hueOff val="-176706"/>
                <a:satOff val="20001"/>
                <a:lumOff val="5883"/>
                <a:alphaOff val="0"/>
                <a:shade val="67000"/>
                <a:satMod val="150000"/>
              </a:schemeClr>
            </a:gs>
          </a:gsLst>
          <a:lin ang="950000" scaled="1"/>
        </a:gradFill>
        <a:ln>
          <a:noFill/>
        </a:ln>
        <a:effectLst>
          <a:outerShdw blurRad="50800" dist="38100" dir="2700000" algn="br" rotWithShape="0">
            <a:srgbClr val="000000">
              <a:alpha val="40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BF29DC0-07C1-4DE7-9BC3-C1D2D6E08979}">
      <dsp:nvSpPr>
        <dsp:cNvPr id="0" name=""/>
        <dsp:cNvSpPr/>
      </dsp:nvSpPr>
      <dsp:spPr>
        <a:xfrm>
          <a:off x="2468880" y="2962657"/>
          <a:ext cx="6126480" cy="1481326"/>
        </a:xfrm>
        <a:prstGeom prst="rect">
          <a:avLst/>
        </a:prstGeom>
        <a:solidFill>
          <a:schemeClr val="lt1">
            <a:alpha val="90000"/>
            <a:hueOff val="0"/>
            <a:satOff val="0"/>
            <a:lumOff val="0"/>
            <a:alphaOff val="0"/>
          </a:schemeClr>
        </a:solidFill>
        <a:ln w="9525" cap="flat" cmpd="sng" algn="ctr">
          <a:solidFill>
            <a:schemeClr val="accent4">
              <a:hueOff val="-176706"/>
              <a:satOff val="20001"/>
              <a:lumOff val="5883"/>
              <a:alphaOff val="0"/>
            </a:schemeClr>
          </a:solidFill>
          <a:prstDash val="solid"/>
        </a:ln>
        <a:effectLst>
          <a:outerShdw blurRad="50800" dist="38100" dir="2700000" algn="br" rotWithShape="0">
            <a:srgbClr val="000000">
              <a:alpha val="40000"/>
            </a:srgbClr>
          </a:outerShdw>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64770" tIns="64770" rIns="64770" bIns="64770" numCol="1" spcCol="1270" anchor="ctr" anchorCtr="0">
          <a:noAutofit/>
        </a:bodyPr>
        <a:lstStyle/>
        <a:p>
          <a:pPr lvl="0" algn="ctr" defTabSz="755650" rtl="0">
            <a:lnSpc>
              <a:spcPct val="90000"/>
            </a:lnSpc>
            <a:spcBef>
              <a:spcPct val="0"/>
            </a:spcBef>
            <a:spcAft>
              <a:spcPct val="35000"/>
            </a:spcAft>
          </a:pPr>
          <a:r>
            <a:rPr lang="ru-RU" sz="1700" b="0" i="0" kern="1200" baseline="0" dirty="0" smtClean="0">
              <a:latin typeface="Times New Roman" pitchFamily="18" charset="0"/>
              <a:cs typeface="Times New Roman" pitchFamily="18" charset="0"/>
            </a:rPr>
            <a:t>К играм с предметами относятся сюжетно-дидактические игры и игры инсценировки.</a:t>
          </a:r>
          <a:endParaRPr lang="ru-RU" sz="1700" kern="1200" dirty="0">
            <a:latin typeface="Times New Roman" pitchFamily="18" charset="0"/>
            <a:cs typeface="Times New Roman" pitchFamily="18" charset="0"/>
          </a:endParaRPr>
        </a:p>
      </dsp:txBody>
      <dsp:txXfrm>
        <a:off x="2468880" y="2962657"/>
        <a:ext cx="6126480" cy="1481326"/>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32C62F9-3E5F-4B27-B864-60993A167AAC}">
      <dsp:nvSpPr>
        <dsp:cNvPr id="0" name=""/>
        <dsp:cNvSpPr/>
      </dsp:nvSpPr>
      <dsp:spPr>
        <a:xfrm>
          <a:off x="0" y="809799"/>
          <a:ext cx="2686049" cy="1611630"/>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a:glow rad="228600">
            <a:schemeClr val="accent3">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b="1" u="sng" kern="1200" dirty="0" smtClean="0">
              <a:latin typeface="Times New Roman" pitchFamily="18" charset="0"/>
              <a:cs typeface="Times New Roman" pitchFamily="18" charset="0"/>
            </a:rPr>
            <a:t>Цель </a:t>
          </a:r>
          <a:endParaRPr lang="ru-RU" sz="1400" b="1" u="sng" kern="1200" dirty="0">
            <a:latin typeface="Times New Roman" pitchFamily="18" charset="0"/>
            <a:cs typeface="Times New Roman" pitchFamily="18" charset="0"/>
          </a:endParaRPr>
        </a:p>
      </dsp:txBody>
      <dsp:txXfrm>
        <a:off x="0" y="809799"/>
        <a:ext cx="2686049" cy="1611630"/>
      </dsp:txXfrm>
    </dsp:sp>
    <dsp:sp modelId="{E27F481C-79A1-4752-A65B-07497E3C9406}">
      <dsp:nvSpPr>
        <dsp:cNvPr id="0" name=""/>
        <dsp:cNvSpPr/>
      </dsp:nvSpPr>
      <dsp:spPr>
        <a:xfrm>
          <a:off x="2954655" y="809799"/>
          <a:ext cx="2686049" cy="1611630"/>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a:glow rad="228600">
            <a:schemeClr val="accent3">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ru-RU" sz="1200" b="1" i="0" u="sng" kern="1200" baseline="0" dirty="0" smtClean="0">
              <a:latin typeface="Times New Roman" pitchFamily="18" charset="0"/>
              <a:cs typeface="Times New Roman" pitchFamily="18" charset="0"/>
            </a:rPr>
            <a:t>ДИДАКТИЧЕСКАЯ ЗАДАЧА </a:t>
          </a:r>
          <a:r>
            <a:rPr lang="ru-RU" sz="1200" b="0" i="0" kern="1200" baseline="0" dirty="0" smtClean="0">
              <a:latin typeface="Times New Roman" pitchFamily="18" charset="0"/>
              <a:cs typeface="Times New Roman" pitchFamily="18" charset="0"/>
            </a:rPr>
            <a:t>определяется целью обучающего и воспитательного воздействия. Она формируется педагогом и отражает его обучающую деятельность.</a:t>
          </a:r>
          <a:endParaRPr lang="ru-RU" sz="1200" kern="1200" dirty="0">
            <a:latin typeface="Times New Roman" pitchFamily="18" charset="0"/>
            <a:cs typeface="Times New Roman" pitchFamily="18" charset="0"/>
          </a:endParaRPr>
        </a:p>
      </dsp:txBody>
      <dsp:txXfrm>
        <a:off x="2954655" y="809799"/>
        <a:ext cx="2686049" cy="1611630"/>
      </dsp:txXfrm>
    </dsp:sp>
    <dsp:sp modelId="{B4C87A18-FC54-4289-B9DF-180769B44CDE}">
      <dsp:nvSpPr>
        <dsp:cNvPr id="0" name=""/>
        <dsp:cNvSpPr/>
      </dsp:nvSpPr>
      <dsp:spPr>
        <a:xfrm>
          <a:off x="5884195" y="792087"/>
          <a:ext cx="2686049" cy="1611630"/>
        </a:xfrm>
        <a:prstGeom prst="rect">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a:glow rad="228600">
            <a:schemeClr val="accent3">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ru-RU" sz="1200" b="1" i="0" u="sng" kern="1200" baseline="0" dirty="0" smtClean="0">
              <a:latin typeface="Times New Roman" pitchFamily="18" charset="0"/>
              <a:cs typeface="Times New Roman" pitchFamily="18" charset="0"/>
            </a:rPr>
            <a:t>ИГРОВАЯ ЗАДАЧА </a:t>
          </a:r>
          <a:r>
            <a:rPr lang="ru-RU" sz="1200" b="0" i="0" kern="1200" baseline="0" dirty="0" smtClean="0">
              <a:latin typeface="Times New Roman" pitchFamily="18" charset="0"/>
              <a:cs typeface="Times New Roman" pitchFamily="18" charset="0"/>
            </a:rPr>
            <a:t>осуществляется детьми. Дидактическая задача в дидактической игре реализуется через игровую задачу. Она определяет игровые действия, становится задачей самого ребенка. </a:t>
          </a:r>
          <a:endParaRPr lang="ru-RU" sz="1200" kern="1200" dirty="0">
            <a:latin typeface="Times New Roman" pitchFamily="18" charset="0"/>
            <a:cs typeface="Times New Roman" pitchFamily="18" charset="0"/>
          </a:endParaRPr>
        </a:p>
      </dsp:txBody>
      <dsp:txXfrm>
        <a:off x="5884195" y="792087"/>
        <a:ext cx="2686049" cy="1611630"/>
      </dsp:txXfrm>
    </dsp:sp>
    <dsp:sp modelId="{21E62E44-5536-4C71-96C5-A897E2465D11}">
      <dsp:nvSpPr>
        <dsp:cNvPr id="0" name=""/>
        <dsp:cNvSpPr/>
      </dsp:nvSpPr>
      <dsp:spPr>
        <a:xfrm>
          <a:off x="0" y="2672322"/>
          <a:ext cx="2686049" cy="1611630"/>
        </a:xfrm>
        <a:prstGeom prst="rect">
          <a:avLst/>
        </a:prstGeom>
        <a:solidFill>
          <a:schemeClr val="accent5">
            <a:hueOff val="0"/>
            <a:satOff val="0"/>
            <a:lumOff val="0"/>
            <a:alphaOff val="0"/>
          </a:schemeClr>
        </a:solidFill>
        <a:ln w="19050" cap="flat" cmpd="sng" algn="ctr">
          <a:solidFill>
            <a:schemeClr val="lt1">
              <a:hueOff val="0"/>
              <a:satOff val="0"/>
              <a:lumOff val="0"/>
              <a:alphaOff val="0"/>
            </a:schemeClr>
          </a:solidFill>
          <a:prstDash val="solid"/>
        </a:ln>
        <a:effectLst>
          <a:glow rad="228600">
            <a:schemeClr val="accent3">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ru-RU" sz="1200" b="1" i="0" u="sng" kern="1200" baseline="0" dirty="0" smtClean="0">
              <a:latin typeface="Times New Roman" pitchFamily="18" charset="0"/>
              <a:cs typeface="Times New Roman" pitchFamily="18" charset="0"/>
            </a:rPr>
            <a:t>ИГРОВЫЕ ДЕЙСТВИЯ </a:t>
          </a:r>
          <a:r>
            <a:rPr lang="ru-RU" sz="1200" b="0" i="0" kern="1200" baseline="0" dirty="0" smtClean="0">
              <a:latin typeface="Times New Roman" pitchFamily="18" charset="0"/>
              <a:cs typeface="Times New Roman" pitchFamily="18" charset="0"/>
            </a:rPr>
            <a:t>— основа игры. Чем разнообразнее игровые действия, тем интереснее для детей сама игра и тем успешнее решаются познавательные и игровые задачи. В разных играх игровые действия различны по их направленности и по отношению к играющим.</a:t>
          </a:r>
          <a:endParaRPr lang="ru-RU" sz="1200" kern="1200" dirty="0">
            <a:latin typeface="Times New Roman" pitchFamily="18" charset="0"/>
            <a:cs typeface="Times New Roman" pitchFamily="18" charset="0"/>
          </a:endParaRPr>
        </a:p>
      </dsp:txBody>
      <dsp:txXfrm>
        <a:off x="0" y="2672322"/>
        <a:ext cx="2686049" cy="1611630"/>
      </dsp:txXfrm>
    </dsp:sp>
    <dsp:sp modelId="{57446E0C-8DA8-46EB-968A-39D8F1621132}">
      <dsp:nvSpPr>
        <dsp:cNvPr id="0" name=""/>
        <dsp:cNvSpPr/>
      </dsp:nvSpPr>
      <dsp:spPr>
        <a:xfrm>
          <a:off x="2954655" y="2690034"/>
          <a:ext cx="2686049" cy="1611630"/>
        </a:xfrm>
        <a:prstGeom prst="rect">
          <a:avLst/>
        </a:prstGeom>
        <a:solidFill>
          <a:schemeClr val="accent6">
            <a:hueOff val="0"/>
            <a:satOff val="0"/>
            <a:lumOff val="0"/>
            <a:alphaOff val="0"/>
          </a:schemeClr>
        </a:solidFill>
        <a:ln w="19050" cap="flat" cmpd="sng" algn="ctr">
          <a:solidFill>
            <a:schemeClr val="lt1">
              <a:hueOff val="0"/>
              <a:satOff val="0"/>
              <a:lumOff val="0"/>
              <a:alphaOff val="0"/>
            </a:schemeClr>
          </a:solidFill>
          <a:prstDash val="solid"/>
        </a:ln>
        <a:effectLst>
          <a:glow rad="228600">
            <a:schemeClr val="accent3">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ru-RU" sz="1200" b="1" i="0" u="sng" kern="1200" baseline="0" dirty="0" smtClean="0">
              <a:latin typeface="Times New Roman" pitchFamily="18" charset="0"/>
              <a:cs typeface="Times New Roman" pitchFamily="18" charset="0"/>
            </a:rPr>
            <a:t>ПРАВИЛА ИГРЫ. </a:t>
          </a:r>
          <a:r>
            <a:rPr lang="ru-RU" sz="1200" b="0" i="0" kern="1200" baseline="0" dirty="0" smtClean="0">
              <a:latin typeface="Times New Roman" pitchFamily="18" charset="0"/>
              <a:cs typeface="Times New Roman" pitchFamily="18" charset="0"/>
            </a:rPr>
            <a:t>Их содержание и направленность обусловлены общими задачами формирования личности ребенка, познавательным содержанием, игровыми задачами и игровыми действиями. Правила содержат нравственные требования к взаимоотношениям детей, к выполнению ими норм поведения</a:t>
          </a:r>
          <a:r>
            <a:rPr lang="ru-RU" sz="1200" b="0" i="0" kern="1200" baseline="0" dirty="0" smtClean="0"/>
            <a:t>.</a:t>
          </a:r>
          <a:endParaRPr lang="ru-RU" sz="1200" kern="1200" dirty="0"/>
        </a:p>
      </dsp:txBody>
      <dsp:txXfrm>
        <a:off x="2954655" y="2690034"/>
        <a:ext cx="2686049" cy="1611630"/>
      </dsp:txXfrm>
    </dsp:sp>
    <dsp:sp modelId="{5F08B717-52A6-4381-B3D8-A08C8A9B8AF5}">
      <dsp:nvSpPr>
        <dsp:cNvPr id="0" name=""/>
        <dsp:cNvSpPr/>
      </dsp:nvSpPr>
      <dsp:spPr>
        <a:xfrm>
          <a:off x="5909309" y="2690034"/>
          <a:ext cx="2686049" cy="1611630"/>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a:glow rad="228600">
            <a:schemeClr val="accent3">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ru-RU" sz="1200" b="1" i="0" u="sng" kern="1200" baseline="0" dirty="0" smtClean="0">
              <a:latin typeface="Times New Roman" pitchFamily="18" charset="0"/>
              <a:cs typeface="Times New Roman" pitchFamily="18" charset="0"/>
            </a:rPr>
            <a:t>ПОДВЕДЕНИЕ итогов (результат) </a:t>
          </a:r>
          <a:r>
            <a:rPr lang="ru-RU" sz="1200" b="0" i="0" kern="1200" baseline="0" dirty="0" smtClean="0">
              <a:latin typeface="Times New Roman" pitchFamily="18" charset="0"/>
              <a:cs typeface="Times New Roman" pitchFamily="18" charset="0"/>
            </a:rPr>
            <a:t>— проводится сразу по окончании игры. Это может быть подсчет очков; выявление детей, которые лучше выполнили игровое задание; определение команды-победителя и т. д. </a:t>
          </a:r>
          <a:endParaRPr lang="ru-RU" sz="1200" kern="1200" dirty="0">
            <a:latin typeface="Times New Roman" pitchFamily="18" charset="0"/>
            <a:cs typeface="Times New Roman" pitchFamily="18" charset="0"/>
          </a:endParaRPr>
        </a:p>
      </dsp:txBody>
      <dsp:txXfrm>
        <a:off x="5909309" y="2690034"/>
        <a:ext cx="2686049" cy="161163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B1D5BE0-A841-4B2F-A7BB-2E3CAA0533A6}">
      <dsp:nvSpPr>
        <dsp:cNvPr id="0" name=""/>
        <dsp:cNvSpPr/>
      </dsp:nvSpPr>
      <dsp:spPr>
        <a:xfrm>
          <a:off x="337280" y="0"/>
          <a:ext cx="7900416" cy="4937760"/>
        </a:xfrm>
        <a:prstGeom prst="swooshArrow">
          <a:avLst>
            <a:gd name="adj1" fmla="val 25000"/>
            <a:gd name="adj2" fmla="val 25000"/>
          </a:avLst>
        </a:prstGeom>
        <a:solidFill>
          <a:schemeClr val="tx2">
            <a:lumMod val="40000"/>
            <a:lumOff val="6000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dsp:style>
    </dsp:sp>
    <dsp:sp modelId="{A6EF86AF-AC07-487A-A712-749B45B18868}">
      <dsp:nvSpPr>
        <dsp:cNvPr id="0" name=""/>
        <dsp:cNvSpPr/>
      </dsp:nvSpPr>
      <dsp:spPr>
        <a:xfrm>
          <a:off x="1350824" y="3408041"/>
          <a:ext cx="205410" cy="205410"/>
        </a:xfrm>
        <a:prstGeom prst="ellips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F2410E4-EB9E-4F9A-8BE5-E84FCE56C958}">
      <dsp:nvSpPr>
        <dsp:cNvPr id="0" name=""/>
        <dsp:cNvSpPr/>
      </dsp:nvSpPr>
      <dsp:spPr>
        <a:xfrm>
          <a:off x="1453530" y="3510747"/>
          <a:ext cx="1840796" cy="14270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8843" tIns="0" rIns="0" bIns="0" numCol="1" spcCol="1270" anchor="t" anchorCtr="0">
          <a:noAutofit/>
        </a:bodyPr>
        <a:lstStyle/>
        <a:p>
          <a:pPr lvl="0" algn="l" defTabSz="844550" rtl="0">
            <a:lnSpc>
              <a:spcPct val="90000"/>
            </a:lnSpc>
            <a:spcBef>
              <a:spcPct val="0"/>
            </a:spcBef>
            <a:spcAft>
              <a:spcPct val="35000"/>
            </a:spcAft>
          </a:pPr>
          <a:r>
            <a:rPr lang="ru-RU" sz="1900" b="0" i="0" kern="1200" baseline="0" dirty="0" smtClean="0">
              <a:latin typeface="Times New Roman" pitchFamily="18" charset="0"/>
              <a:cs typeface="Times New Roman" pitchFamily="18" charset="0"/>
            </a:rPr>
            <a:t>Мотивация познавательной активности. </a:t>
          </a:r>
          <a:endParaRPr lang="en-US" sz="1900" b="0" i="0" kern="1200" baseline="0" dirty="0">
            <a:latin typeface="Times New Roman" pitchFamily="18" charset="0"/>
            <a:cs typeface="Times New Roman" pitchFamily="18" charset="0"/>
          </a:endParaRPr>
        </a:p>
      </dsp:txBody>
      <dsp:txXfrm>
        <a:off x="1453530" y="3510747"/>
        <a:ext cx="1840796" cy="1427012"/>
      </dsp:txXfrm>
    </dsp:sp>
    <dsp:sp modelId="{56E16CEA-5A4F-4023-BB6D-8F72778CB5D0}">
      <dsp:nvSpPr>
        <dsp:cNvPr id="0" name=""/>
        <dsp:cNvSpPr/>
      </dsp:nvSpPr>
      <dsp:spPr>
        <a:xfrm>
          <a:off x="3163970" y="2065958"/>
          <a:ext cx="371319" cy="371319"/>
        </a:xfrm>
        <a:prstGeom prst="ellips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1131076-8F9F-4046-B56D-CA797A622F9E}">
      <dsp:nvSpPr>
        <dsp:cNvPr id="0" name=""/>
        <dsp:cNvSpPr/>
      </dsp:nvSpPr>
      <dsp:spPr>
        <a:xfrm>
          <a:off x="3349630" y="2251618"/>
          <a:ext cx="1896099" cy="26861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6755" tIns="0" rIns="0" bIns="0" numCol="1" spcCol="1270" anchor="t" anchorCtr="0">
          <a:noAutofit/>
        </a:bodyPr>
        <a:lstStyle/>
        <a:p>
          <a:pPr lvl="0" algn="l" defTabSz="844550" rtl="0">
            <a:lnSpc>
              <a:spcPct val="90000"/>
            </a:lnSpc>
            <a:spcBef>
              <a:spcPct val="0"/>
            </a:spcBef>
            <a:spcAft>
              <a:spcPct val="35000"/>
            </a:spcAft>
          </a:pPr>
          <a:r>
            <a:rPr lang="ru-RU" sz="1900" b="0" i="0" kern="1200" baseline="0" dirty="0" smtClean="0">
              <a:latin typeface="Times New Roman" pitchFamily="18" charset="0"/>
              <a:cs typeface="Times New Roman" pitchFamily="18" charset="0"/>
            </a:rPr>
            <a:t>Активизация познавательных действий. </a:t>
          </a:r>
          <a:endParaRPr lang="ru-RU" sz="1900" kern="1200" dirty="0">
            <a:latin typeface="Times New Roman" pitchFamily="18" charset="0"/>
            <a:cs typeface="Times New Roman" pitchFamily="18" charset="0"/>
          </a:endParaRPr>
        </a:p>
      </dsp:txBody>
      <dsp:txXfrm>
        <a:off x="3349630" y="2251618"/>
        <a:ext cx="1896099" cy="2686141"/>
      </dsp:txXfrm>
    </dsp:sp>
    <dsp:sp modelId="{83C7997F-7996-47A6-ADD4-090D61B2180B}">
      <dsp:nvSpPr>
        <dsp:cNvPr id="0" name=""/>
        <dsp:cNvSpPr/>
      </dsp:nvSpPr>
      <dsp:spPr>
        <a:xfrm>
          <a:off x="5344485" y="1249253"/>
          <a:ext cx="513527" cy="513527"/>
        </a:xfrm>
        <a:prstGeom prst="ellipse">
          <a:avLst/>
        </a:prstGeom>
        <a:solidFill>
          <a:schemeClr val="accent2"/>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3490CFD-7C1A-4060-BFD0-3A0B7B795570}">
      <dsp:nvSpPr>
        <dsp:cNvPr id="0" name=""/>
        <dsp:cNvSpPr/>
      </dsp:nvSpPr>
      <dsp:spPr>
        <a:xfrm>
          <a:off x="5601248" y="1506016"/>
          <a:ext cx="1896099" cy="34317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2107" tIns="0" rIns="0" bIns="0" numCol="1" spcCol="1270" anchor="t" anchorCtr="0">
          <a:noAutofit/>
        </a:bodyPr>
        <a:lstStyle/>
        <a:p>
          <a:pPr lvl="0" algn="l" defTabSz="844550" rtl="0">
            <a:lnSpc>
              <a:spcPct val="90000"/>
            </a:lnSpc>
            <a:spcBef>
              <a:spcPct val="0"/>
            </a:spcBef>
            <a:spcAft>
              <a:spcPct val="35000"/>
            </a:spcAft>
          </a:pPr>
          <a:r>
            <a:rPr lang="ru-RU" sz="1900" b="0" i="0" kern="1200" baseline="0" dirty="0" smtClean="0">
              <a:latin typeface="Times New Roman" pitchFamily="18" charset="0"/>
              <a:cs typeface="Times New Roman" pitchFamily="18" charset="0"/>
            </a:rPr>
            <a:t>Организация дисциплины. </a:t>
          </a:r>
          <a:endParaRPr lang="ru-RU" sz="1900" kern="1200" dirty="0">
            <a:latin typeface="Times New Roman" pitchFamily="18" charset="0"/>
            <a:cs typeface="Times New Roman" pitchFamily="18" charset="0"/>
          </a:endParaRPr>
        </a:p>
      </dsp:txBody>
      <dsp:txXfrm>
        <a:off x="5601248" y="1506016"/>
        <a:ext cx="1896099" cy="343174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F73C5659-093D-4C69-BB14-36B1DC0230A8}" type="datetimeFigureOut">
              <a:rPr lang="ru-RU" smtClean="0"/>
              <a:pPr/>
              <a:t>19.05.2020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7991475" y="6429375"/>
            <a:ext cx="876300" cy="292100"/>
          </a:xfrm>
        </p:spPr>
        <p:txBody>
          <a:bodyPr/>
          <a:lstStyle/>
          <a:p>
            <a:fld id="{CDF52C1B-65CE-4955-9C8F-633C3AEE73BC}" type="slidenum">
              <a:rPr lang="ru-RU" smtClean="0"/>
              <a:pPr/>
              <a:t>‹#›</a:t>
            </a:fld>
            <a:endParaRPr lang="ru-RU"/>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ru-RU" smtClean="0"/>
              <a:t>Образец заголовка</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ransition spd="med" advTm="28341">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73C5659-093D-4C69-BB14-36B1DC0230A8}" type="datetimeFigureOut">
              <a:rPr lang="ru-RU" smtClean="0"/>
              <a:pPr/>
              <a:t>19.05.2020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DF52C1B-65CE-4955-9C8F-633C3AEE73BC}" type="slidenum">
              <a:rPr lang="ru-RU" smtClean="0"/>
              <a:pPr/>
              <a:t>‹#›</a:t>
            </a:fld>
            <a:endParaRPr lang="ru-RU"/>
          </a:p>
        </p:txBody>
      </p:sp>
    </p:spTree>
  </p:cSld>
  <p:clrMapOvr>
    <a:masterClrMapping/>
  </p:clrMapOvr>
  <p:transition spd="med" advTm="28341">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73C5659-093D-4C69-BB14-36B1DC0230A8}" type="datetimeFigureOut">
              <a:rPr lang="ru-RU" smtClean="0"/>
              <a:pPr/>
              <a:t>19.05.2020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DF52C1B-65CE-4955-9C8F-633C3AEE73BC}" type="slidenum">
              <a:rPr lang="ru-RU" smtClean="0"/>
              <a:pPr/>
              <a:t>‹#›</a:t>
            </a:fld>
            <a:endParaRPr lang="ru-RU"/>
          </a:p>
        </p:txBody>
      </p:sp>
    </p:spTree>
  </p:cSld>
  <p:clrMapOvr>
    <a:masterClrMapping/>
  </p:clrMapOvr>
  <p:transition spd="med" advTm="28341">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F73C5659-093D-4C69-BB14-36B1DC0230A8}" type="datetimeFigureOut">
              <a:rPr lang="ru-RU" smtClean="0"/>
              <a:pPr/>
              <a:t>19.05.2020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DF52C1B-65CE-4955-9C8F-633C3AEE73BC}" type="slidenum">
              <a:rPr lang="ru-RU" smtClean="0"/>
              <a:pPr/>
              <a:t>‹#›</a:t>
            </a:fld>
            <a:endParaRPr lang="ru-RU"/>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spd="med" advTm="28341">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F73C5659-093D-4C69-BB14-36B1DC0230A8}" type="datetimeFigureOut">
              <a:rPr lang="ru-RU" smtClean="0"/>
              <a:pPr/>
              <a:t>19.05.2020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DF52C1B-65CE-4955-9C8F-633C3AEE73BC}" type="slidenum">
              <a:rPr lang="ru-RU" smtClean="0"/>
              <a:pPr/>
              <a:t>‹#›</a:t>
            </a:fld>
            <a:endParaRPr lang="ru-RU"/>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ru-RU" smtClean="0"/>
              <a:t>Образец заголовка</a:t>
            </a:r>
            <a:endParaRPr lang="en-US" dirty="0"/>
          </a:p>
        </p:txBody>
      </p:sp>
    </p:spTree>
  </p:cSld>
  <p:clrMapOvr>
    <a:masterClrMapping/>
  </p:clrMapOvr>
  <p:transition spd="med" advTm="28341">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F73C5659-093D-4C69-BB14-36B1DC0230A8}" type="datetimeFigureOut">
              <a:rPr lang="ru-RU" smtClean="0"/>
              <a:pPr/>
              <a:t>19.05.2020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DF52C1B-65CE-4955-9C8F-633C3AEE73BC}" type="slidenum">
              <a:rPr lang="ru-RU" smtClean="0"/>
              <a:pPr/>
              <a:t>‹#›</a:t>
            </a:fld>
            <a:endParaRPr lang="ru-RU"/>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ransition spd="med" advTm="28341">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F73C5659-093D-4C69-BB14-36B1DC0230A8}" type="datetimeFigureOut">
              <a:rPr lang="ru-RU" smtClean="0"/>
              <a:pPr/>
              <a:t>19.05.2020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DF52C1B-65CE-4955-9C8F-633C3AEE73BC}" type="slidenum">
              <a:rPr lang="ru-RU" smtClean="0"/>
              <a:pPr/>
              <a:t>‹#›</a:t>
            </a:fld>
            <a:endParaRPr lang="ru-RU"/>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transition spd="med" advTm="28341">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F73C5659-093D-4C69-BB14-36B1DC0230A8}" type="datetimeFigureOut">
              <a:rPr lang="ru-RU" smtClean="0"/>
              <a:pPr/>
              <a:t>19.05.2020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DF52C1B-65CE-4955-9C8F-633C3AEE73BC}" type="slidenum">
              <a:rPr lang="ru-RU" smtClean="0"/>
              <a:pPr/>
              <a:t>‹#›</a:t>
            </a:fld>
            <a:endParaRPr lang="ru-RU"/>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Tree>
  </p:cSld>
  <p:clrMapOvr>
    <a:masterClrMapping/>
  </p:clrMapOvr>
  <p:transition spd="med" advTm="28341">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3C5659-093D-4C69-BB14-36B1DC0230A8}" type="datetimeFigureOut">
              <a:rPr lang="ru-RU" smtClean="0"/>
              <a:pPr/>
              <a:t>19.05.2020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DF52C1B-65CE-4955-9C8F-633C3AEE73BC}" type="slidenum">
              <a:rPr lang="ru-RU" smtClean="0"/>
              <a:pPr/>
              <a:t>‹#›</a:t>
            </a:fld>
            <a:endParaRPr lang="ru-RU"/>
          </a:p>
        </p:txBody>
      </p:sp>
    </p:spTree>
  </p:cSld>
  <p:clrMapOvr>
    <a:masterClrMapping/>
  </p:clrMapOvr>
  <p:transition spd="med" advTm="28341">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F73C5659-093D-4C69-BB14-36B1DC0230A8}" type="datetimeFigureOut">
              <a:rPr lang="ru-RU" smtClean="0"/>
              <a:pPr/>
              <a:t>19.05.2020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DF52C1B-65CE-4955-9C8F-633C3AEE73BC}" type="slidenum">
              <a:rPr lang="ru-RU" smtClean="0"/>
              <a:pPr/>
              <a:t>‹#›</a:t>
            </a:fld>
            <a:endParaRPr lang="ru-RU"/>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ru-RU" smtClean="0"/>
              <a:t>Образец заголовка</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ru-RU" smtClean="0"/>
              <a:t>Образец текста</a:t>
            </a:r>
          </a:p>
        </p:txBody>
      </p:sp>
    </p:spTree>
  </p:cSld>
  <p:clrMapOvr>
    <a:masterClrMapping/>
  </p:clrMapOvr>
  <p:transition spd="med" advTm="28341">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F73C5659-093D-4C69-BB14-36B1DC0230A8}" type="datetimeFigureOut">
              <a:rPr lang="ru-RU" smtClean="0"/>
              <a:pPr/>
              <a:t>19.05.2020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DF52C1B-65CE-4955-9C8F-633C3AEE73BC}" type="slidenum">
              <a:rPr lang="ru-RU" smtClean="0"/>
              <a:pPr/>
              <a:t>‹#›</a:t>
            </a:fld>
            <a:endParaRPr lang="ru-RU"/>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ru-RU" smtClean="0"/>
              <a:t>Образец заголовка</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ru-RU" smtClean="0"/>
              <a:t>Образец текста</a:t>
            </a:r>
          </a:p>
        </p:txBody>
      </p:sp>
    </p:spTree>
  </p:cSld>
  <p:clrMapOvr>
    <a:masterClrMapping/>
  </p:clrMapOvr>
  <p:transition spd="med" advTm="28341">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F73C5659-093D-4C69-BB14-36B1DC0230A8}" type="datetimeFigureOut">
              <a:rPr lang="ru-RU" smtClean="0"/>
              <a:pPr/>
              <a:t>19.05.2020</a:t>
            </a:fld>
            <a:endParaRPr lang="ru-RU"/>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ru-RU"/>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CDF52C1B-65CE-4955-9C8F-633C3AEE73B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advTm="28341">
    <p:wipe dir="d"/>
  </p:transition>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slideLayout" Target="../slideLayouts/slideLayout2.xml"/><Relationship Id="rId1" Type="http://schemas.openxmlformats.org/officeDocument/2006/relationships/tags" Target="../tags/tag1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slideLayout" Target="../slideLayouts/slideLayout2.xml"/><Relationship Id="rId1" Type="http://schemas.openxmlformats.org/officeDocument/2006/relationships/tags" Target="../tags/tag1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7.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63888" y="620688"/>
            <a:ext cx="5336664" cy="2376264"/>
          </a:xfrm>
        </p:spPr>
        <p:txBody>
          <a:bodyPr>
            <a:normAutofit/>
          </a:bodyPr>
          <a:lstStyle/>
          <a:p>
            <a:pPr algn="r"/>
            <a:r>
              <a:rPr lang="ru-RU" sz="1800" b="1" i="1" cap="none" dirty="0" smtClean="0">
                <a:latin typeface="Times New Roman" pitchFamily="18" charset="0"/>
                <a:cs typeface="Times New Roman" pitchFamily="18" charset="0"/>
              </a:rPr>
              <a:t>«</a:t>
            </a:r>
            <a:r>
              <a:rPr lang="ru-RU" sz="1800" b="1" cap="none" dirty="0" smtClean="0">
                <a:latin typeface="Times New Roman" pitchFamily="18" charset="0"/>
                <a:cs typeface="Times New Roman" pitchFamily="18" charset="0"/>
              </a:rPr>
              <a:t>Игра- это огромное светлое окно, через которое в духовный мир ребенка вливается живительный поток представлений, понятий об окружающем мире. Игра- это искра, зажигающая огонек пытливости и любознательности»</a:t>
            </a:r>
            <a:br>
              <a:rPr lang="ru-RU" sz="1800" b="1" cap="none" dirty="0" smtClean="0">
                <a:latin typeface="Times New Roman" pitchFamily="18" charset="0"/>
                <a:cs typeface="Times New Roman" pitchFamily="18" charset="0"/>
              </a:rPr>
            </a:br>
            <a:r>
              <a:rPr lang="ru-RU" sz="1400" cap="none" dirty="0" smtClean="0">
                <a:latin typeface="Times New Roman" pitchFamily="18" charset="0"/>
                <a:cs typeface="Times New Roman" pitchFamily="18" charset="0"/>
              </a:rPr>
              <a:t/>
            </a:r>
            <a:br>
              <a:rPr lang="ru-RU" sz="1400" cap="none" dirty="0" smtClean="0">
                <a:latin typeface="Times New Roman" pitchFamily="18" charset="0"/>
                <a:cs typeface="Times New Roman" pitchFamily="18" charset="0"/>
              </a:rPr>
            </a:br>
            <a:r>
              <a:rPr lang="ru-RU" sz="1400" cap="none" dirty="0" smtClean="0">
                <a:latin typeface="Times New Roman" pitchFamily="18" charset="0"/>
                <a:cs typeface="Times New Roman" pitchFamily="18" charset="0"/>
              </a:rPr>
              <a:t>Василий Александрович Сухомлинский</a:t>
            </a:r>
            <a:endParaRPr lang="ru-RU" sz="1400" cap="none" dirty="0">
              <a:latin typeface="Times New Roman" pitchFamily="18" charset="0"/>
              <a:cs typeface="Times New Roman" pitchFamily="18" charset="0"/>
            </a:endParaRPr>
          </a:p>
        </p:txBody>
      </p:sp>
      <p:sp>
        <p:nvSpPr>
          <p:cNvPr id="5" name="Прямоугольник 4"/>
          <p:cNvSpPr/>
          <p:nvPr/>
        </p:nvSpPr>
        <p:spPr>
          <a:xfrm>
            <a:off x="3203848" y="3573016"/>
            <a:ext cx="5940152" cy="1754326"/>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Times New Roman" pitchFamily="18" charset="0"/>
                <a:cs typeface="Times New Roman" pitchFamily="18" charset="0"/>
              </a:rPr>
              <a:t>Дидактические игры</a:t>
            </a:r>
            <a:endParaRPr lang="ru-RU"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Tree>
    <p:custDataLst>
      <p:tags r:id="rId1"/>
    </p:custDataLst>
    <p:extLst>
      <p:ext uri="{BB962C8B-B14F-4D97-AF65-F5344CB8AC3E}">
        <p14:creationId xmlns="" xmlns:p14="http://schemas.microsoft.com/office/powerpoint/2010/main" val="2962204172"/>
      </p:ext>
    </p:extLst>
  </p:cSld>
  <p:clrMapOvr>
    <a:masterClrMapping/>
  </p:clrMapOvr>
  <p:transition spd="med">
    <p:wipe di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51520" y="836712"/>
            <a:ext cx="8595360" cy="4937760"/>
          </a:xfrm>
          <a:solidFill>
            <a:schemeClr val="accent6"/>
          </a:solidFill>
          <a:ln>
            <a:noFill/>
          </a:ln>
          <a:effectLst>
            <a:glow rad="228600">
              <a:schemeClr val="accent5">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chor="ctr">
            <a:normAutofit/>
          </a:bodyPr>
          <a:lstStyle/>
          <a:p>
            <a:pPr marL="285750" indent="-285750">
              <a:buFont typeface="Wingdings" pitchFamily="2" charset="2"/>
              <a:buChar char="Ø"/>
            </a:pPr>
            <a:r>
              <a:rPr lang="ru-RU" sz="1400" b="1" dirty="0">
                <a:latin typeface="Times New Roman" pitchFamily="18" charset="0"/>
                <a:cs typeface="Times New Roman" pitchFamily="18" charset="0"/>
              </a:rPr>
              <a:t>ИГРЫ-ПУТЕШЕСТВИЯ</a:t>
            </a:r>
            <a:r>
              <a:rPr lang="ru-RU" sz="1400" dirty="0">
                <a:latin typeface="Times New Roman" pitchFamily="18" charset="0"/>
                <a:cs typeface="Times New Roman" pitchFamily="18" charset="0"/>
              </a:rPr>
              <a:t> призваны усилить впечатление, обратить </a:t>
            </a:r>
            <a:r>
              <a:rPr lang="ru-RU" sz="1400" dirty="0" smtClean="0">
                <a:latin typeface="Times New Roman" pitchFamily="18" charset="0"/>
                <a:cs typeface="Times New Roman" pitchFamily="18" charset="0"/>
              </a:rPr>
              <a:t>внимание </a:t>
            </a:r>
            <a:r>
              <a:rPr lang="ru-RU" sz="1400" dirty="0">
                <a:latin typeface="Times New Roman" pitchFamily="18" charset="0"/>
                <a:cs typeface="Times New Roman" pitchFamily="18" charset="0"/>
              </a:rPr>
              <a:t>детей на то, что находится рядом. Они обостряют наблюдательность, обличают преодоление </a:t>
            </a:r>
            <a:r>
              <a:rPr lang="ru-RU" sz="1400" dirty="0" smtClean="0">
                <a:latin typeface="Times New Roman" pitchFamily="18" charset="0"/>
                <a:cs typeface="Times New Roman" pitchFamily="18" charset="0"/>
              </a:rPr>
              <a:t>трудностей.</a:t>
            </a:r>
          </a:p>
          <a:p>
            <a:pPr marL="285750" indent="-285750">
              <a:buFont typeface="Wingdings" pitchFamily="2" charset="2"/>
              <a:buChar char="Ø"/>
            </a:pPr>
            <a:endParaRPr lang="ru-RU" sz="1400" dirty="0" smtClean="0">
              <a:latin typeface="Times New Roman" pitchFamily="18" charset="0"/>
              <a:cs typeface="Times New Roman" pitchFamily="18" charset="0"/>
            </a:endParaRPr>
          </a:p>
          <a:p>
            <a:pPr marL="285750" indent="-285750">
              <a:buFont typeface="Wingdings" pitchFamily="2" charset="2"/>
              <a:buChar char="Ø"/>
            </a:pPr>
            <a:r>
              <a:rPr lang="ru-RU" sz="1400" b="1" dirty="0" smtClean="0">
                <a:latin typeface="Times New Roman" pitchFamily="18" charset="0"/>
                <a:cs typeface="Times New Roman" pitchFamily="18" charset="0"/>
              </a:rPr>
              <a:t>ИГРЫ-ПОРУЧЕНИЯ</a:t>
            </a:r>
            <a:r>
              <a:rPr lang="ru-RU" sz="1400" dirty="0" smtClean="0">
                <a:latin typeface="Times New Roman" pitchFamily="18" charset="0"/>
                <a:cs typeface="Times New Roman" pitchFamily="18" charset="0"/>
              </a:rPr>
              <a:t> </a:t>
            </a:r>
            <a:r>
              <a:rPr lang="ru-RU" sz="1400" dirty="0">
                <a:latin typeface="Times New Roman" pitchFamily="18" charset="0"/>
                <a:cs typeface="Times New Roman" pitchFamily="18" charset="0"/>
              </a:rPr>
              <a:t>по содержанию проще, а </a:t>
            </a:r>
            <a:r>
              <a:rPr lang="ru-RU" sz="1400" dirty="0" smtClean="0">
                <a:latin typeface="Times New Roman" pitchFamily="18" charset="0"/>
                <a:cs typeface="Times New Roman" pitchFamily="18" charset="0"/>
              </a:rPr>
              <a:t>по продолжительности </a:t>
            </a:r>
            <a:r>
              <a:rPr lang="ru-RU" sz="1400" dirty="0">
                <a:latin typeface="Times New Roman" pitchFamily="18" charset="0"/>
                <a:cs typeface="Times New Roman" pitchFamily="18" charset="0"/>
              </a:rPr>
              <a:t>— короче. В основе их лежат действия с предметами, игрушками, словесные </a:t>
            </a:r>
            <a:r>
              <a:rPr lang="ru-RU" sz="1400" dirty="0" smtClean="0">
                <a:latin typeface="Times New Roman" pitchFamily="18" charset="0"/>
                <a:cs typeface="Times New Roman" pitchFamily="18" charset="0"/>
              </a:rPr>
              <a:t>поручения.</a:t>
            </a:r>
          </a:p>
          <a:p>
            <a:pPr marL="285750" indent="-285750">
              <a:buFont typeface="Wingdings" pitchFamily="2" charset="2"/>
              <a:buChar char="Ø"/>
            </a:pPr>
            <a:endParaRPr lang="ru-RU" sz="1400" dirty="0" smtClean="0">
              <a:latin typeface="Times New Roman" pitchFamily="18" charset="0"/>
              <a:cs typeface="Times New Roman" pitchFamily="18" charset="0"/>
            </a:endParaRPr>
          </a:p>
          <a:p>
            <a:pPr marL="285750" indent="-285750">
              <a:buFont typeface="Wingdings" pitchFamily="2" charset="2"/>
              <a:buChar char="Ø"/>
            </a:pPr>
            <a:r>
              <a:rPr lang="ru-RU" sz="1400" b="1" dirty="0" smtClean="0">
                <a:latin typeface="Times New Roman" pitchFamily="18" charset="0"/>
                <a:cs typeface="Times New Roman" pitchFamily="18" charset="0"/>
              </a:rPr>
              <a:t>ИГРЫ-ПРЕДПОЛОЖЕНИЯ</a:t>
            </a:r>
            <a:r>
              <a:rPr lang="ru-RU" sz="1400" dirty="0" smtClean="0">
                <a:latin typeface="Times New Roman" pitchFamily="18" charset="0"/>
                <a:cs typeface="Times New Roman" pitchFamily="18" charset="0"/>
              </a:rPr>
              <a:t> </a:t>
            </a:r>
            <a:r>
              <a:rPr lang="ru-RU" sz="1400" dirty="0">
                <a:latin typeface="Times New Roman" pitchFamily="18" charset="0"/>
                <a:cs typeface="Times New Roman" pitchFamily="18" charset="0"/>
              </a:rPr>
              <a:t>(«что было бы...»). Перед детьми ставится задача и создается ситуация, которая требует осмысления последующего действия. При этом активизируется мыслительная деятельность детей, они учатся слушать друг </a:t>
            </a:r>
            <a:r>
              <a:rPr lang="ru-RU" sz="1400" dirty="0" smtClean="0">
                <a:latin typeface="Times New Roman" pitchFamily="18" charset="0"/>
                <a:cs typeface="Times New Roman" pitchFamily="18" charset="0"/>
              </a:rPr>
              <a:t>друга.</a:t>
            </a:r>
          </a:p>
          <a:p>
            <a:pPr marL="285750" indent="-285750">
              <a:buFont typeface="Wingdings" pitchFamily="2" charset="2"/>
              <a:buChar char="Ø"/>
            </a:pPr>
            <a:endParaRPr lang="ru-RU" sz="1400" dirty="0" smtClean="0">
              <a:latin typeface="Times New Roman" pitchFamily="18" charset="0"/>
              <a:cs typeface="Times New Roman" pitchFamily="18" charset="0"/>
            </a:endParaRPr>
          </a:p>
          <a:p>
            <a:pPr marL="285750" indent="-285750">
              <a:buFont typeface="Wingdings" pitchFamily="2" charset="2"/>
              <a:buChar char="Ø"/>
            </a:pPr>
            <a:r>
              <a:rPr lang="ru-RU" sz="1400" b="1" dirty="0" smtClean="0">
                <a:latin typeface="Times New Roman" pitchFamily="18" charset="0"/>
                <a:cs typeface="Times New Roman" pitchFamily="18" charset="0"/>
              </a:rPr>
              <a:t>ИГРЫ-ЗАГАДКИ</a:t>
            </a:r>
            <a:r>
              <a:rPr lang="ru-RU" sz="1400" dirty="0">
                <a:latin typeface="Times New Roman" pitchFamily="18" charset="0"/>
                <a:cs typeface="Times New Roman" pitchFamily="18" charset="0"/>
              </a:rPr>
              <a:t>. В основе их лежит проверка знаний, находчивости. Разгадывание загадок развивает способность к анализу, обобщению, формирует умение рассуждать, делать </a:t>
            </a:r>
            <a:r>
              <a:rPr lang="ru-RU" sz="1400" dirty="0" smtClean="0">
                <a:latin typeface="Times New Roman" pitchFamily="18" charset="0"/>
                <a:cs typeface="Times New Roman" pitchFamily="18" charset="0"/>
              </a:rPr>
              <a:t>выводы.</a:t>
            </a:r>
          </a:p>
          <a:p>
            <a:pPr marL="285750" indent="-285750">
              <a:buFont typeface="Wingdings" pitchFamily="2" charset="2"/>
              <a:buChar char="Ø"/>
            </a:pPr>
            <a:endParaRPr lang="ru-RU" sz="1400" dirty="0" smtClean="0">
              <a:latin typeface="Times New Roman" pitchFamily="18" charset="0"/>
              <a:cs typeface="Times New Roman" pitchFamily="18" charset="0"/>
            </a:endParaRPr>
          </a:p>
          <a:p>
            <a:pPr marL="285750" indent="-285750">
              <a:buFont typeface="Wingdings" pitchFamily="2" charset="2"/>
              <a:buChar char="Ø"/>
            </a:pPr>
            <a:r>
              <a:rPr lang="ru-RU" sz="1400" b="1" dirty="0" smtClean="0">
                <a:latin typeface="Times New Roman" pitchFamily="18" charset="0"/>
                <a:cs typeface="Times New Roman" pitchFamily="18" charset="0"/>
              </a:rPr>
              <a:t>ИГРЫ-БЕСЕДЫ</a:t>
            </a:r>
            <a:r>
              <a:rPr lang="ru-RU" sz="1400" b="1" dirty="0">
                <a:latin typeface="Times New Roman" pitchFamily="18" charset="0"/>
                <a:cs typeface="Times New Roman" pitchFamily="18" charset="0"/>
              </a:rPr>
              <a:t>. </a:t>
            </a:r>
            <a:r>
              <a:rPr lang="ru-RU" sz="1400" dirty="0">
                <a:latin typeface="Times New Roman" pitchFamily="18" charset="0"/>
                <a:cs typeface="Times New Roman" pitchFamily="18" charset="0"/>
              </a:rPr>
              <a:t>В основе их лежит общение. Основным является </a:t>
            </a:r>
            <a:r>
              <a:rPr lang="ru-RU" sz="1400" dirty="0" smtClean="0">
                <a:latin typeface="Times New Roman" pitchFamily="18" charset="0"/>
                <a:cs typeface="Times New Roman" pitchFamily="18" charset="0"/>
              </a:rPr>
              <a:t>непосредственность </a:t>
            </a:r>
            <a:r>
              <a:rPr lang="ru-RU" sz="1400" dirty="0">
                <a:latin typeface="Times New Roman" pitchFamily="18" charset="0"/>
                <a:cs typeface="Times New Roman" pitchFamily="18" charset="0"/>
              </a:rPr>
              <a:t>переживаний, заинтересованность, доброжелательность. Такая игра предъявляет требования к активизации эмоциональных и мыслительных процессов. Она воспитывает умение слушать вопросы и ответы, сосредоточивать внимание на содержании, дополнять сказанное, высказывать суждения. </a:t>
            </a:r>
          </a:p>
        </p:txBody>
      </p:sp>
    </p:spTree>
    <p:custDataLst>
      <p:tags r:id="rId1"/>
    </p:custDataLst>
    <p:extLst>
      <p:ext uri="{BB962C8B-B14F-4D97-AF65-F5344CB8AC3E}">
        <p14:creationId xmlns="" xmlns:p14="http://schemas.microsoft.com/office/powerpoint/2010/main" val="1956676223"/>
      </p:ext>
    </p:extLst>
  </p:cSld>
  <p:clrMapOvr>
    <a:masterClrMapping/>
  </p:clrMapOvr>
  <p:transition spd="med">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60648"/>
            <a:ext cx="8591550" cy="674713"/>
          </a:xfrm>
        </p:spPr>
        <p:txBody>
          <a:bodyPr>
            <a:normAutofit/>
          </a:bodyPr>
          <a:lstStyle/>
          <a:p>
            <a:pPr algn="ctr"/>
            <a:r>
              <a:rPr lang="ru-RU" sz="2800" b="1" dirty="0" smtClean="0">
                <a:solidFill>
                  <a:srgbClr val="663300"/>
                </a:solidFill>
                <a:latin typeface="Times New Roman" pitchFamily="18" charset="0"/>
                <a:cs typeface="Times New Roman" pitchFamily="18" charset="0"/>
              </a:rPr>
              <a:t>Структура дидактической игры</a:t>
            </a:r>
            <a:endParaRPr lang="ru-RU" sz="2800" b="1" dirty="0">
              <a:solidFill>
                <a:srgbClr val="663300"/>
              </a:solidFill>
              <a:latin typeface="Times New Roman" pitchFamily="18" charset="0"/>
              <a:cs typeface="Times New Roman" pitchFamily="18" charset="0"/>
            </a:endParaRPr>
          </a:p>
        </p:txBody>
      </p:sp>
      <p:graphicFrame>
        <p:nvGraphicFramePr>
          <p:cNvPr id="4" name="Объект 3"/>
          <p:cNvGraphicFramePr>
            <a:graphicFrameLocks noGrp="1"/>
          </p:cNvGraphicFramePr>
          <p:nvPr>
            <p:ph sz="quarter" idx="13"/>
            <p:extLst>
              <p:ext uri="{D42A27DB-BD31-4B8C-83A1-F6EECF244321}">
                <p14:modId xmlns="" xmlns:p14="http://schemas.microsoft.com/office/powerpoint/2010/main" val="1805001921"/>
              </p:ext>
            </p:extLst>
          </p:nvPr>
        </p:nvGraphicFramePr>
        <p:xfrm>
          <a:off x="274320" y="1124744"/>
          <a:ext cx="8595360" cy="51114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 xmlns:p14="http://schemas.microsoft.com/office/powerpoint/2010/main" val="2994045048"/>
      </p:ext>
    </p:extLst>
  </p:cSld>
  <p:clrMapOvr>
    <a:masterClrMapping/>
  </p:clrMapOvr>
  <p:transition spd="med">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274320" y="1052736"/>
            <a:ext cx="8595360" cy="5805264"/>
          </a:xfrm>
          <a:solidFill>
            <a:schemeClr val="accent5">
              <a:lumMod val="40000"/>
              <a:lumOff val="60000"/>
            </a:schemeClr>
          </a:solidFill>
          <a:ln>
            <a:solidFill>
              <a:schemeClr val="accent6"/>
            </a:solidFill>
          </a:ln>
          <a:effectLst>
            <a:glow rad="228600">
              <a:schemeClr val="accent2">
                <a:satMod val="175000"/>
                <a:alpha val="40000"/>
              </a:schemeClr>
            </a:glow>
            <a:softEdge rad="635000"/>
          </a:effectLst>
        </p:spPr>
        <p:txBody>
          <a:bodyPr anchor="ctr">
            <a:noAutofit/>
          </a:bodyPr>
          <a:lstStyle/>
          <a:p>
            <a:pPr indent="544513" algn="just">
              <a:lnSpc>
                <a:spcPct val="110000"/>
              </a:lnSpc>
              <a:buFont typeface="Wingdings" pitchFamily="2" charset="2"/>
              <a:buChar char="ü"/>
            </a:pPr>
            <a:r>
              <a:rPr lang="ru-RU" sz="1500" dirty="0" smtClean="0">
                <a:solidFill>
                  <a:schemeClr val="tx1"/>
                </a:solidFill>
                <a:latin typeface="Times New Roman" pitchFamily="18" charset="0"/>
                <a:cs typeface="Times New Roman" pitchFamily="18" charset="0"/>
              </a:rPr>
              <a:t>Необходимость включения педагога в игру. Он является и участником, и руководителем игры. </a:t>
            </a:r>
          </a:p>
          <a:p>
            <a:pPr indent="544513" algn="just">
              <a:lnSpc>
                <a:spcPct val="110000"/>
              </a:lnSpc>
              <a:buFont typeface="Wingdings" pitchFamily="2" charset="2"/>
              <a:buChar char="ü"/>
            </a:pPr>
            <a:r>
              <a:rPr lang="ru-RU" sz="1500" dirty="0" smtClean="0">
                <a:solidFill>
                  <a:schemeClr val="tx1"/>
                </a:solidFill>
                <a:latin typeface="Times New Roman" pitchFamily="18" charset="0"/>
                <a:cs typeface="Times New Roman" pitchFamily="18" charset="0"/>
              </a:rPr>
              <a:t>Наличие </a:t>
            </a:r>
            <a:r>
              <a:rPr lang="ru-RU" sz="1500" dirty="0">
                <a:solidFill>
                  <a:schemeClr val="tx1"/>
                </a:solidFill>
                <a:latin typeface="Times New Roman" pitchFamily="18" charset="0"/>
                <a:cs typeface="Times New Roman" pitchFamily="18" charset="0"/>
              </a:rPr>
              <a:t>у педагога определенных знаний и умений относительно дидактических игр</a:t>
            </a:r>
            <a:r>
              <a:rPr lang="ru-RU" sz="1500" dirty="0" smtClean="0">
                <a:solidFill>
                  <a:schemeClr val="tx1"/>
                </a:solidFill>
                <a:latin typeface="Times New Roman" pitchFamily="18" charset="0"/>
                <a:cs typeface="Times New Roman" pitchFamily="18" charset="0"/>
              </a:rPr>
              <a:t>.</a:t>
            </a:r>
          </a:p>
          <a:p>
            <a:pPr indent="544513" algn="just">
              <a:lnSpc>
                <a:spcPct val="110000"/>
              </a:lnSpc>
              <a:buFont typeface="Wingdings" pitchFamily="2" charset="2"/>
              <a:buChar char="ü"/>
            </a:pPr>
            <a:r>
              <a:rPr lang="ru-RU" sz="1500" dirty="0">
                <a:solidFill>
                  <a:schemeClr val="tx1"/>
                </a:solidFill>
                <a:latin typeface="Times New Roman" pitchFamily="18" charset="0"/>
                <a:cs typeface="Times New Roman" pitchFamily="18" charset="0"/>
              </a:rPr>
              <a:t>Выразительность проведения игры. Это обеспечивает интерес детей, желание слушать, участвовать в игре</a:t>
            </a:r>
            <a:r>
              <a:rPr lang="ru-RU" sz="1500" dirty="0" smtClean="0">
                <a:solidFill>
                  <a:schemeClr val="tx1"/>
                </a:solidFill>
                <a:latin typeface="Times New Roman" pitchFamily="18" charset="0"/>
                <a:cs typeface="Times New Roman" pitchFamily="18" charset="0"/>
              </a:rPr>
              <a:t>.</a:t>
            </a:r>
          </a:p>
          <a:p>
            <a:pPr indent="544513" algn="just">
              <a:lnSpc>
                <a:spcPct val="110000"/>
              </a:lnSpc>
              <a:buFont typeface="Wingdings" pitchFamily="2" charset="2"/>
              <a:buChar char="ü"/>
            </a:pPr>
            <a:r>
              <a:rPr lang="ru-RU" sz="1500" dirty="0" smtClean="0">
                <a:solidFill>
                  <a:schemeClr val="tx1"/>
                </a:solidFill>
                <a:latin typeface="Times New Roman" pitchFamily="18" charset="0"/>
                <a:cs typeface="Times New Roman" pitchFamily="18" charset="0"/>
              </a:rPr>
              <a:t>Необходимо </a:t>
            </a:r>
            <a:r>
              <a:rPr lang="ru-RU" sz="1500" dirty="0">
                <a:solidFill>
                  <a:schemeClr val="tx1"/>
                </a:solidFill>
                <a:latin typeface="Times New Roman" pitchFamily="18" charset="0"/>
                <a:cs typeface="Times New Roman" pitchFamily="18" charset="0"/>
              </a:rPr>
              <a:t>оптимально сочетать занимательность и обучение. Проводя игру, педагог должен постоянно помнить, что он дает детям сложные учебные задания, а в игру их превращает форма их проведения — эмоциональность, легкость, непринужденность</a:t>
            </a:r>
            <a:r>
              <a:rPr lang="ru-RU" sz="1500" dirty="0" smtClean="0">
                <a:solidFill>
                  <a:schemeClr val="tx1"/>
                </a:solidFill>
                <a:latin typeface="Times New Roman" pitchFamily="18" charset="0"/>
                <a:cs typeface="Times New Roman" pitchFamily="18" charset="0"/>
              </a:rPr>
              <a:t>.</a:t>
            </a:r>
          </a:p>
          <a:p>
            <a:pPr indent="544513" algn="just">
              <a:lnSpc>
                <a:spcPct val="110000"/>
              </a:lnSpc>
              <a:buFont typeface="Wingdings" pitchFamily="2" charset="2"/>
              <a:buChar char="ü"/>
            </a:pPr>
            <a:r>
              <a:rPr lang="ru-RU" sz="1500" dirty="0">
                <a:solidFill>
                  <a:schemeClr val="tx1"/>
                </a:solidFill>
                <a:latin typeface="Times New Roman" pitchFamily="18" charset="0"/>
                <a:cs typeface="Times New Roman" pitchFamily="18" charset="0"/>
              </a:rPr>
              <a:t>Средства и способы, повышающие эмоциональное отношение детей к игре, следует рассматривать не как самоцель, а как путь, ведущий к выполнению дидактических задач</a:t>
            </a:r>
            <a:r>
              <a:rPr lang="ru-RU" sz="1500" dirty="0" smtClean="0">
                <a:solidFill>
                  <a:schemeClr val="tx1"/>
                </a:solidFill>
                <a:latin typeface="Times New Roman" pitchFamily="18" charset="0"/>
                <a:cs typeface="Times New Roman" pitchFamily="18" charset="0"/>
              </a:rPr>
              <a:t>.</a:t>
            </a:r>
          </a:p>
          <a:p>
            <a:pPr indent="544513" algn="just">
              <a:lnSpc>
                <a:spcPct val="110000"/>
              </a:lnSpc>
              <a:buFont typeface="Wingdings" pitchFamily="2" charset="2"/>
              <a:buChar char="ü"/>
            </a:pPr>
            <a:r>
              <a:rPr lang="ru-RU" sz="1500" dirty="0">
                <a:solidFill>
                  <a:schemeClr val="tx1"/>
                </a:solidFill>
                <a:latin typeface="Times New Roman" pitchFamily="18" charset="0"/>
                <a:cs typeface="Times New Roman" pitchFamily="18" charset="0"/>
              </a:rPr>
              <a:t>Между педагогом и детьми должна быть атмосфера уважения, взаимопонимания, доверия и сопереживания</a:t>
            </a:r>
            <a:r>
              <a:rPr lang="ru-RU" sz="1500" dirty="0" smtClean="0">
                <a:solidFill>
                  <a:schemeClr val="tx1"/>
                </a:solidFill>
                <a:latin typeface="Times New Roman" pitchFamily="18" charset="0"/>
                <a:cs typeface="Times New Roman" pitchFamily="18" charset="0"/>
              </a:rPr>
              <a:t>.</a:t>
            </a:r>
          </a:p>
          <a:p>
            <a:pPr indent="544513" algn="just">
              <a:lnSpc>
                <a:spcPct val="110000"/>
              </a:lnSpc>
              <a:buFont typeface="Wingdings" pitchFamily="2" charset="2"/>
              <a:buChar char="ü"/>
            </a:pPr>
            <a:r>
              <a:rPr lang="ru-RU" sz="1500" dirty="0" smtClean="0">
                <a:solidFill>
                  <a:schemeClr val="tx1"/>
                </a:solidFill>
                <a:latin typeface="Times New Roman" pitchFamily="18" charset="0"/>
                <a:cs typeface="Times New Roman" pitchFamily="18" charset="0"/>
              </a:rPr>
              <a:t>Используемая </a:t>
            </a:r>
            <a:r>
              <a:rPr lang="ru-RU" sz="1500" dirty="0">
                <a:solidFill>
                  <a:schemeClr val="tx1"/>
                </a:solidFill>
                <a:latin typeface="Times New Roman" pitchFamily="18" charset="0"/>
                <a:cs typeface="Times New Roman" pitchFamily="18" charset="0"/>
              </a:rPr>
              <a:t>в дидактической игре наглядность должна быть простой и </a:t>
            </a:r>
            <a:r>
              <a:rPr lang="ru-RU" sz="1500" dirty="0" smtClean="0">
                <a:solidFill>
                  <a:schemeClr val="tx1"/>
                </a:solidFill>
                <a:latin typeface="Times New Roman" pitchFamily="18" charset="0"/>
                <a:cs typeface="Times New Roman" pitchFamily="18" charset="0"/>
              </a:rPr>
              <a:t>емкой.</a:t>
            </a:r>
          </a:p>
          <a:p>
            <a:pPr indent="544513" algn="just">
              <a:lnSpc>
                <a:spcPct val="110000"/>
              </a:lnSpc>
              <a:buFont typeface="Wingdings" pitchFamily="2" charset="2"/>
              <a:buChar char="ü"/>
            </a:pPr>
            <a:r>
              <a:rPr lang="ru-RU" sz="1500" dirty="0">
                <a:solidFill>
                  <a:schemeClr val="tx1"/>
                </a:solidFill>
                <a:latin typeface="Times New Roman" pitchFamily="18" charset="0"/>
                <a:cs typeface="Times New Roman" pitchFamily="18" charset="0"/>
              </a:rPr>
              <a:t>Прежде всего, педагог должен осознать и сформулировать цель игры, ответить на вопросы: какие умения и навыки дети освоят в процессе игры, какому моменту игры надо уделять особое внимание, какие воспитательные цели преследуются при проведении </a:t>
            </a:r>
            <a:r>
              <a:rPr lang="ru-RU" sz="1500" dirty="0" smtClean="0">
                <a:solidFill>
                  <a:schemeClr val="tx1"/>
                </a:solidFill>
                <a:latin typeface="Times New Roman" pitchFamily="18" charset="0"/>
                <a:cs typeface="Times New Roman" pitchFamily="18" charset="0"/>
              </a:rPr>
              <a:t>игры.</a:t>
            </a:r>
          </a:p>
          <a:p>
            <a:pPr indent="544513" algn="just">
              <a:lnSpc>
                <a:spcPct val="110000"/>
              </a:lnSpc>
              <a:buFont typeface="Wingdings" pitchFamily="2" charset="2"/>
              <a:buChar char="ü"/>
            </a:pPr>
            <a:r>
              <a:rPr lang="ru-RU" sz="1500" dirty="0">
                <a:solidFill>
                  <a:schemeClr val="tx1"/>
                </a:solidFill>
                <a:latin typeface="Times New Roman" pitchFamily="18" charset="0"/>
                <a:cs typeface="Times New Roman" pitchFamily="18" charset="0"/>
              </a:rPr>
              <a:t>Далее, необходимо определиться с количеством </a:t>
            </a:r>
            <a:r>
              <a:rPr lang="ru-RU" sz="1500" dirty="0" smtClean="0">
                <a:solidFill>
                  <a:schemeClr val="tx1"/>
                </a:solidFill>
                <a:latin typeface="Times New Roman" pitchFamily="18" charset="0"/>
                <a:cs typeface="Times New Roman" pitchFamily="18" charset="0"/>
              </a:rPr>
              <a:t>играющих</a:t>
            </a:r>
            <a:r>
              <a:rPr lang="ru-RU" sz="1500" dirty="0">
                <a:solidFill>
                  <a:schemeClr val="tx1"/>
                </a:solidFill>
                <a:latin typeface="Times New Roman" pitchFamily="18" charset="0"/>
                <a:cs typeface="Times New Roman" pitchFamily="18" charset="0"/>
              </a:rPr>
              <a:t>.</a:t>
            </a:r>
            <a:endParaRPr lang="ru-RU" sz="1500" dirty="0" smtClean="0">
              <a:solidFill>
                <a:schemeClr val="tx1"/>
              </a:solidFill>
              <a:latin typeface="Times New Roman" pitchFamily="18" charset="0"/>
              <a:cs typeface="Times New Roman" pitchFamily="18" charset="0"/>
            </a:endParaRPr>
          </a:p>
          <a:p>
            <a:pPr indent="544513" algn="just">
              <a:lnSpc>
                <a:spcPct val="110000"/>
              </a:lnSpc>
              <a:buFont typeface="Wingdings" pitchFamily="2" charset="2"/>
              <a:buChar char="ü"/>
            </a:pPr>
            <a:r>
              <a:rPr lang="ru-RU" sz="1500" dirty="0">
                <a:solidFill>
                  <a:schemeClr val="tx1"/>
                </a:solidFill>
                <a:latin typeface="Times New Roman" pitchFamily="18" charset="0"/>
                <a:cs typeface="Times New Roman" pitchFamily="18" charset="0"/>
              </a:rPr>
              <a:t>П</a:t>
            </a:r>
            <a:r>
              <a:rPr lang="ru-RU" sz="1500" dirty="0" smtClean="0">
                <a:solidFill>
                  <a:schemeClr val="tx1"/>
                </a:solidFill>
                <a:latin typeface="Times New Roman" pitchFamily="18" charset="0"/>
                <a:cs typeface="Times New Roman" pitchFamily="18" charset="0"/>
              </a:rPr>
              <a:t>одбор </a:t>
            </a:r>
            <a:r>
              <a:rPr lang="ru-RU" sz="1500" dirty="0">
                <a:solidFill>
                  <a:schemeClr val="tx1"/>
                </a:solidFill>
                <a:latin typeface="Times New Roman" pitchFamily="18" charset="0"/>
                <a:cs typeface="Times New Roman" pitchFamily="18" charset="0"/>
              </a:rPr>
              <a:t>дидактических материалов и пособий для игры</a:t>
            </a:r>
            <a:r>
              <a:rPr lang="ru-RU" sz="1500" dirty="0" smtClean="0">
                <a:solidFill>
                  <a:schemeClr val="tx1"/>
                </a:solidFill>
                <a:latin typeface="Times New Roman" pitchFamily="18" charset="0"/>
                <a:cs typeface="Times New Roman" pitchFamily="18" charset="0"/>
              </a:rPr>
              <a:t>.</a:t>
            </a:r>
          </a:p>
          <a:p>
            <a:pPr indent="544513" algn="just">
              <a:lnSpc>
                <a:spcPct val="110000"/>
              </a:lnSpc>
              <a:buFont typeface="Wingdings" pitchFamily="2" charset="2"/>
              <a:buChar char="ü"/>
            </a:pPr>
            <a:r>
              <a:rPr lang="ru-RU" sz="1500" dirty="0">
                <a:solidFill>
                  <a:schemeClr val="tx1"/>
                </a:solidFill>
                <a:latin typeface="Times New Roman" pitchFamily="18" charset="0"/>
                <a:cs typeface="Times New Roman" pitchFamily="18" charset="0"/>
              </a:rPr>
              <a:t>И, наконец, важно продумать заключение, подведение итогов после проведения дидактической игры.</a:t>
            </a:r>
          </a:p>
        </p:txBody>
      </p:sp>
      <p:sp>
        <p:nvSpPr>
          <p:cNvPr id="2" name="Заголовок 1"/>
          <p:cNvSpPr>
            <a:spLocks noGrp="1"/>
          </p:cNvSpPr>
          <p:nvPr>
            <p:ph type="title"/>
          </p:nvPr>
        </p:nvSpPr>
        <p:spPr>
          <a:xfrm>
            <a:off x="323528" y="-243408"/>
            <a:ext cx="8591550" cy="1066801"/>
          </a:xfrm>
        </p:spPr>
        <p:txBody>
          <a:bodyPr>
            <a:normAutofit/>
          </a:bodyPr>
          <a:lstStyle/>
          <a:p>
            <a:pPr algn="ctr"/>
            <a:r>
              <a:rPr lang="ru-RU" sz="2800" b="1" dirty="0" smtClean="0">
                <a:solidFill>
                  <a:srgbClr val="663300"/>
                </a:solidFill>
                <a:latin typeface="Times New Roman" pitchFamily="18" charset="0"/>
                <a:cs typeface="Times New Roman" pitchFamily="18" charset="0"/>
              </a:rPr>
              <a:t>Методика организации дидактической игры</a:t>
            </a:r>
            <a:endParaRPr lang="ru-RU" sz="2800" b="1" dirty="0">
              <a:solidFill>
                <a:srgbClr val="663300"/>
              </a:solidFill>
              <a:latin typeface="Times New Roman" pitchFamily="18" charset="0"/>
              <a:cs typeface="Times New Roman" pitchFamily="18" charset="0"/>
            </a:endParaRPr>
          </a:p>
        </p:txBody>
      </p:sp>
    </p:spTree>
    <p:custDataLst>
      <p:tags r:id="rId1"/>
    </p:custDataLst>
    <p:extLst>
      <p:ext uri="{BB962C8B-B14F-4D97-AF65-F5344CB8AC3E}">
        <p14:creationId xmlns="" xmlns:p14="http://schemas.microsoft.com/office/powerpoint/2010/main" val="1813391663"/>
      </p:ext>
    </p:extLst>
  </p:cSld>
  <p:clrMapOvr>
    <a:masterClrMapping/>
  </p:clrMapOvr>
  <p:transition spd="med">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 </a:t>
            </a:r>
            <a:r>
              <a:rPr lang="ru-RU" b="1" dirty="0">
                <a:solidFill>
                  <a:srgbClr val="663300"/>
                </a:solidFill>
                <a:latin typeface="Times New Roman" pitchFamily="18" charset="0"/>
                <a:cs typeface="Times New Roman" pitchFamily="18" charset="0"/>
              </a:rPr>
              <a:t>Этапы игры</a:t>
            </a:r>
          </a:p>
        </p:txBody>
      </p:sp>
      <p:graphicFrame>
        <p:nvGraphicFramePr>
          <p:cNvPr id="4" name="Объект 3"/>
          <p:cNvGraphicFramePr>
            <a:graphicFrameLocks noGrp="1"/>
          </p:cNvGraphicFramePr>
          <p:nvPr>
            <p:ph sz="quarter" idx="13"/>
            <p:extLst>
              <p:ext uri="{D42A27DB-BD31-4B8C-83A1-F6EECF244321}">
                <p14:modId xmlns="" xmlns:p14="http://schemas.microsoft.com/office/powerpoint/2010/main" val="2610678828"/>
              </p:ext>
            </p:extLst>
          </p:nvPr>
        </p:nvGraphicFramePr>
        <p:xfrm>
          <a:off x="274320" y="1298448"/>
          <a:ext cx="8595360" cy="49377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 xmlns:p14="http://schemas.microsoft.com/office/powerpoint/2010/main" val="1511185269"/>
      </p:ext>
    </p:extLst>
  </p:cSld>
  <p:clrMapOvr>
    <a:masterClrMapping/>
  </p:clrMapOvr>
  <p:transition spd="med">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rgbClr val="663300"/>
                </a:solidFill>
                <a:latin typeface="Times New Roman" pitchFamily="18" charset="0"/>
                <a:cs typeface="Times New Roman" pitchFamily="18" charset="0"/>
              </a:rPr>
              <a:t>Особенности руководства дидактическими играми в младших группах</a:t>
            </a:r>
            <a:endParaRPr lang="ru-RU" b="1" dirty="0">
              <a:solidFill>
                <a:srgbClr val="663300"/>
              </a:solidFill>
              <a:latin typeface="Times New Roman" pitchFamily="18" charset="0"/>
              <a:cs typeface="Times New Roman" pitchFamily="18" charset="0"/>
            </a:endParaRPr>
          </a:p>
        </p:txBody>
      </p:sp>
      <p:sp>
        <p:nvSpPr>
          <p:cNvPr id="6" name="Прямоугольник 5"/>
          <p:cNvSpPr/>
          <p:nvPr/>
        </p:nvSpPr>
        <p:spPr>
          <a:xfrm>
            <a:off x="0" y="1268760"/>
            <a:ext cx="8964488" cy="4524315"/>
          </a:xfrm>
          <a:prstGeom prst="rect">
            <a:avLst/>
          </a:prstGeom>
        </p:spPr>
        <p:txBody>
          <a:bodyPr wrap="square">
            <a:spAutoFit/>
          </a:bodyPr>
          <a:lstStyle/>
          <a:p>
            <a:pPr algn="just"/>
            <a:r>
              <a:rPr lang="ru-RU" dirty="0" smtClean="0">
                <a:latin typeface="Times New Roman" pitchFamily="18" charset="0"/>
                <a:cs typeface="Times New Roman" pitchFamily="18" charset="0"/>
              </a:rPr>
              <a:t>· У детей младшего дошкольного возраста возбуждение преобладает над торможением, наглядность действует сильнее, чем слово, поэтому целесообразнее </a:t>
            </a:r>
            <a:r>
              <a:rPr lang="ru-RU" b="1" dirty="0" smtClean="0">
                <a:latin typeface="Times New Roman" pitchFamily="18" charset="0"/>
                <a:cs typeface="Times New Roman" pitchFamily="18" charset="0"/>
              </a:rPr>
              <a:t>объяснение правил объединить с показом игрового действия. </a:t>
            </a:r>
            <a:r>
              <a:rPr lang="ru-RU" dirty="0" smtClean="0">
                <a:latin typeface="Times New Roman" pitchFamily="18" charset="0"/>
                <a:cs typeface="Times New Roman" pitchFamily="18" charset="0"/>
              </a:rPr>
              <a:t>Воспитатель полностью и подробно объясняет правила игры и показывает их в ходе самой игры, принимая в игре на себя ведущую роль. Педагог играет вместе с детьми.</a:t>
            </a:r>
          </a:p>
          <a:p>
            <a:pPr algn="just"/>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Сюрпризный момент должен стоять на первом месте в организации игр, необходимо, прежде всего, вызывать у детей интерес к дидактическому материалу, учить их играть с ним. </a:t>
            </a:r>
            <a:r>
              <a:rPr lang="ru-RU" dirty="0" smtClean="0">
                <a:latin typeface="Times New Roman" pitchFamily="18" charset="0"/>
                <a:cs typeface="Times New Roman" pitchFamily="18" charset="0"/>
              </a:rPr>
              <a:t>Игры необходимо проводить так, чтобы они создавали бодрое, радостное настроение у детей, учили бы детей играть, не мешая друг другу, постепенно подводили к умению играть небольшими группками и осознавать, что вдвоем играть интереснее. </a:t>
            </a:r>
          </a:p>
          <a:p>
            <a:pPr algn="just"/>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В проведении дидактических игр с детьми младшего дошкольного возраста нужна активность воспитателя в обучении детей приемам игровых действий. </a:t>
            </a:r>
            <a:r>
              <a:rPr lang="ru-RU" dirty="0" smtClean="0">
                <a:latin typeface="Times New Roman" pitchFamily="18" charset="0"/>
                <a:cs typeface="Times New Roman" pitchFamily="18" charset="0"/>
              </a:rPr>
              <a:t>Учить детей в игре правильно раскладывать предметы (брать в правую руку и класть слева направо). </a:t>
            </a:r>
          </a:p>
          <a:p>
            <a:pPr algn="just"/>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В ходе игры воспитатель использует вопросы, дает советы и предложения, поощряет детей, контролирует действия детей.</a:t>
            </a:r>
            <a:endParaRPr lang="ru-RU" b="1" dirty="0">
              <a:latin typeface="Times New Roman" pitchFamily="18" charset="0"/>
              <a:cs typeface="Times New Roman" pitchFamily="18" charset="0"/>
            </a:endParaRPr>
          </a:p>
        </p:txBody>
      </p:sp>
    </p:spTree>
    <p:custDataLst>
      <p:tags r:id="rId1"/>
    </p:custDataLst>
    <p:extLst>
      <p:ext uri="{BB962C8B-B14F-4D97-AF65-F5344CB8AC3E}">
        <p14:creationId xmlns="" xmlns:p14="http://schemas.microsoft.com/office/powerpoint/2010/main" val="1511185269"/>
      </p:ext>
    </p:extLst>
  </p:cSld>
  <p:clrMapOvr>
    <a:masterClrMapping/>
  </p:clrMapOvr>
  <p:transition spd="med">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solidFill>
                  <a:srgbClr val="663300"/>
                </a:solidFill>
                <a:latin typeface="Times New Roman" pitchFamily="18" charset="0"/>
                <a:cs typeface="Times New Roman" pitchFamily="18" charset="0"/>
              </a:rPr>
              <a:t>Особенности руководства дидактическими играми в средней группе</a:t>
            </a:r>
            <a:endParaRPr lang="ru-RU" b="1" dirty="0">
              <a:solidFill>
                <a:srgbClr val="663300"/>
              </a:solidFill>
              <a:latin typeface="Times New Roman" pitchFamily="18" charset="0"/>
              <a:cs typeface="Times New Roman" pitchFamily="18" charset="0"/>
            </a:endParaRPr>
          </a:p>
        </p:txBody>
      </p:sp>
      <p:sp>
        <p:nvSpPr>
          <p:cNvPr id="6" name="Прямоугольник 5"/>
          <p:cNvSpPr/>
          <p:nvPr/>
        </p:nvSpPr>
        <p:spPr>
          <a:xfrm>
            <a:off x="0" y="1268760"/>
            <a:ext cx="8964488" cy="4524315"/>
          </a:xfrm>
          <a:prstGeom prst="rect">
            <a:avLst/>
          </a:prstGeom>
        </p:spPr>
        <p:txBody>
          <a:bodyPr wrap="square">
            <a:spAutoFit/>
          </a:bodyPr>
          <a:lstStyle/>
          <a:p>
            <a:pPr indent="715963" algn="just"/>
            <a:r>
              <a:rPr lang="ru-RU" dirty="0" smtClean="0">
                <a:latin typeface="Times New Roman" pitchFamily="18" charset="0"/>
                <a:cs typeface="Times New Roman" pitchFamily="18" charset="0"/>
              </a:rPr>
              <a:t>· У детей среднего дошкольного возраста есть некоторый опыт совместных игр, но и здесь воспитатель принимает участие в дидактических играх. </a:t>
            </a:r>
            <a:r>
              <a:rPr lang="ru-RU" b="1" dirty="0" smtClean="0">
                <a:latin typeface="Times New Roman" pitchFamily="18" charset="0"/>
                <a:cs typeface="Times New Roman" pitchFamily="18" charset="0"/>
              </a:rPr>
              <a:t>Она является учителем и участником игры, учит детей и играет с ними, стремится вовлечь всех детей, постепенно подводит их к умению следить за действиями и словами товарищей, т. е. интересуется процессом всей игры.</a:t>
            </a:r>
            <a:r>
              <a:rPr lang="ru-RU" b="1" i="1" dirty="0" smtClean="0">
                <a:latin typeface="Times New Roman" pitchFamily="18" charset="0"/>
                <a:cs typeface="Times New Roman" pitchFamily="18" charset="0"/>
              </a:rPr>
              <a:t> </a:t>
            </a:r>
            <a:r>
              <a:rPr lang="ru-RU" i="1" dirty="0" smtClean="0">
                <a:latin typeface="Times New Roman" pitchFamily="18" charset="0"/>
                <a:cs typeface="Times New Roman" pitchFamily="18" charset="0"/>
              </a:rPr>
              <a:t>Постепенно, по мере накопления опыта детьми воспитатель начинает играть второстепенную роль в игре, т.е. выполнять роль ведущего, но при возникновении каких-либо проблем в игре, снова включается в нее. </a:t>
            </a:r>
          </a:p>
          <a:p>
            <a:pPr indent="715963" algn="just"/>
            <a:r>
              <a:rPr lang="ru-RU" b="1" dirty="0" smtClean="0">
                <a:latin typeface="Times New Roman" pitchFamily="18" charset="0"/>
                <a:cs typeface="Times New Roman" pitchFamily="18" charset="0"/>
              </a:rPr>
              <a:t>· Правила игры объясняются педагогом перед игрой и показываются с помощью «пробного хода». Своим примером воспитатель предупреждает неправильные действия детей. В ходе игры педагог внимательно следит за выполнением правил.</a:t>
            </a:r>
          </a:p>
          <a:p>
            <a:pPr indent="715963" algn="just"/>
            <a:r>
              <a:rPr lang="ru-RU" b="1" dirty="0" smtClean="0">
                <a:latin typeface="Times New Roman" pitchFamily="18" charset="0"/>
                <a:cs typeface="Times New Roman" pitchFamily="18" charset="0"/>
              </a:rPr>
              <a:t>· В ходе игры воспитатель так же задает вопросы детям, наводящего или проблемного характера, делает реплики, дает советы, поощряет. На этом возрастном этапе педагог постепенно, ориентируясь на индивидуальные особенности детей, может давать оценку игровых действий, игры.</a:t>
            </a:r>
            <a:endParaRPr lang="ru-RU" b="1" dirty="0">
              <a:latin typeface="Times New Roman" pitchFamily="18" charset="0"/>
              <a:cs typeface="Times New Roman" pitchFamily="18" charset="0"/>
            </a:endParaRPr>
          </a:p>
        </p:txBody>
      </p:sp>
    </p:spTree>
    <p:custDataLst>
      <p:tags r:id="rId1"/>
    </p:custDataLst>
    <p:extLst>
      <p:ext uri="{BB962C8B-B14F-4D97-AF65-F5344CB8AC3E}">
        <p14:creationId xmlns="" xmlns:p14="http://schemas.microsoft.com/office/powerpoint/2010/main" val="1511185269"/>
      </p:ext>
    </p:extLst>
  </p:cSld>
  <p:clrMapOvr>
    <a:masterClrMapping/>
  </p:clrMapOvr>
  <p:transition spd="med">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0"/>
            <a:ext cx="8591550" cy="1628057"/>
          </a:xfrm>
        </p:spPr>
        <p:txBody>
          <a:bodyPr>
            <a:normAutofit fontScale="90000"/>
          </a:bodyPr>
          <a:lstStyle/>
          <a:p>
            <a:pPr algn="ctr"/>
            <a:r>
              <a:rPr lang="ru-RU" b="1" dirty="0" smtClean="0">
                <a:solidFill>
                  <a:srgbClr val="663300"/>
                </a:solidFill>
                <a:latin typeface="Times New Roman" pitchFamily="18" charset="0"/>
                <a:cs typeface="Times New Roman" pitchFamily="18" charset="0"/>
              </a:rPr>
              <a:t>Особенности руководства </a:t>
            </a:r>
            <a:br>
              <a:rPr lang="ru-RU" b="1" dirty="0" smtClean="0">
                <a:solidFill>
                  <a:srgbClr val="663300"/>
                </a:solidFill>
                <a:latin typeface="Times New Roman" pitchFamily="18" charset="0"/>
                <a:cs typeface="Times New Roman" pitchFamily="18" charset="0"/>
              </a:rPr>
            </a:br>
            <a:r>
              <a:rPr lang="ru-RU" b="1" dirty="0" smtClean="0">
                <a:solidFill>
                  <a:srgbClr val="663300"/>
                </a:solidFill>
                <a:latin typeface="Times New Roman" pitchFamily="18" charset="0"/>
                <a:cs typeface="Times New Roman" pitchFamily="18" charset="0"/>
              </a:rPr>
              <a:t>дидактическими играми в старшей и подготовительной группах</a:t>
            </a:r>
            <a:endParaRPr lang="ru-RU" b="1" dirty="0">
              <a:solidFill>
                <a:srgbClr val="663300"/>
              </a:solidFill>
              <a:latin typeface="Times New Roman" pitchFamily="18" charset="0"/>
              <a:cs typeface="Times New Roman" pitchFamily="18" charset="0"/>
            </a:endParaRPr>
          </a:p>
        </p:txBody>
      </p:sp>
      <p:sp>
        <p:nvSpPr>
          <p:cNvPr id="6" name="Прямоугольник 5"/>
          <p:cNvSpPr/>
          <p:nvPr/>
        </p:nvSpPr>
        <p:spPr>
          <a:xfrm>
            <a:off x="0" y="1595021"/>
            <a:ext cx="8964488" cy="5262979"/>
          </a:xfrm>
          <a:prstGeom prst="rect">
            <a:avLst/>
          </a:prstGeom>
        </p:spPr>
        <p:txBody>
          <a:bodyPr wrap="square">
            <a:spAutoFit/>
          </a:bodyPr>
          <a:lstStyle/>
          <a:p>
            <a:pPr indent="723900" algn="just"/>
            <a:r>
              <a:rPr lang="ru-RU" sz="2400" dirty="0" smtClean="0">
                <a:latin typeface="Times New Roman" pitchFamily="18" charset="0"/>
                <a:cs typeface="Times New Roman" pitchFamily="18" charset="0"/>
              </a:rPr>
              <a:t>· В этом возрасте объяснение правил осуществляется перед игрой, как правило, без показа их выполнения. </a:t>
            </a:r>
          </a:p>
          <a:p>
            <a:pPr indent="723900" algn="just"/>
            <a:r>
              <a:rPr lang="ru-RU" sz="2400" dirty="0" smtClean="0">
                <a:latin typeface="Times New Roman" pitchFamily="18" charset="0"/>
                <a:cs typeface="Times New Roman" pitchFamily="18" charset="0"/>
              </a:rPr>
              <a:t>· Воспитатель не принимает участие в играх, но следит за выполнением правил игры, за ходом игры, </a:t>
            </a:r>
          </a:p>
          <a:p>
            <a:pPr indent="723900" algn="just"/>
            <a:r>
              <a:rPr lang="ru-RU" sz="2400" dirty="0" smtClean="0">
                <a:latin typeface="Times New Roman" pitchFamily="18" charset="0"/>
                <a:cs typeface="Times New Roman" pitchFamily="18" charset="0"/>
              </a:rPr>
              <a:t>· В дидактических играх воспитатели ставят ребенка в такие условия (игровые), когда он вынужден вспомнить, что ему говорили на практике.</a:t>
            </a:r>
          </a:p>
          <a:p>
            <a:pPr indent="723900" algn="just"/>
            <a:r>
              <a:rPr lang="ru-RU" sz="2400" dirty="0" smtClean="0">
                <a:latin typeface="Times New Roman" pitchFamily="18" charset="0"/>
                <a:cs typeface="Times New Roman" pitchFamily="18" charset="0"/>
              </a:rPr>
              <a:t>· Зная индивидуальные особенности детей, воспитатель советует им распределять между собой роли в игре.</a:t>
            </a:r>
          </a:p>
          <a:p>
            <a:pPr indent="723900" algn="just"/>
            <a:r>
              <a:rPr lang="ru-RU" sz="2400" dirty="0" smtClean="0">
                <a:latin typeface="Times New Roman" pitchFamily="18" charset="0"/>
                <a:cs typeface="Times New Roman" pitchFamily="18" charset="0"/>
              </a:rPr>
              <a:t>· Заканчивая игру, воспитатель должен напоминать детям название игры, отдельные игровые правила, поддержать интерес детей к дальнейшему продолжению игры. </a:t>
            </a:r>
          </a:p>
          <a:p>
            <a:pPr indent="723900" algn="just"/>
            <a:r>
              <a:rPr lang="ru-RU" sz="2400" dirty="0" smtClean="0">
                <a:latin typeface="Times New Roman" pitchFamily="18" charset="0"/>
                <a:cs typeface="Times New Roman" pitchFamily="18" charset="0"/>
              </a:rPr>
              <a:t>· При повторном проведении игры ребята усваивают полный порядок, игровые правила и способы действий. </a:t>
            </a:r>
            <a:endParaRPr lang="ru-RU" sz="2400" dirty="0"/>
          </a:p>
        </p:txBody>
      </p:sp>
    </p:spTree>
    <p:custDataLst>
      <p:tags r:id="rId1"/>
    </p:custDataLst>
    <p:extLst>
      <p:ext uri="{BB962C8B-B14F-4D97-AF65-F5344CB8AC3E}">
        <p14:creationId xmlns="" xmlns:p14="http://schemas.microsoft.com/office/powerpoint/2010/main" val="1511185269"/>
      </p:ext>
    </p:extLst>
  </p:cSld>
  <p:clrMapOvr>
    <a:masterClrMapping/>
  </p:clrMapOvr>
  <p:transition spd="med">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63888" y="1556792"/>
            <a:ext cx="5328592" cy="341632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7200" b="1" cap="none" spc="50" dirty="0" smtClean="0">
                <a:ln w="11430"/>
                <a:gradFill>
                  <a:gsLst>
                    <a:gs pos="25000">
                      <a:schemeClr val="accent2">
                        <a:satMod val="155000"/>
                      </a:schemeClr>
                    </a:gs>
                    <a:gs pos="100000">
                      <a:schemeClr val="accent2">
                        <a:shade val="45000"/>
                        <a:satMod val="165000"/>
                      </a:schemeClr>
                    </a:gs>
                  </a:gsLst>
                  <a:lin ang="5400000"/>
                </a:gradFill>
                <a:latin typeface="Times New Roman" pitchFamily="18" charset="0"/>
                <a:cs typeface="Times New Roman" pitchFamily="18" charset="0"/>
              </a:rPr>
              <a:t>Благодарю </a:t>
            </a:r>
          </a:p>
          <a:p>
            <a:pPr algn="ctr"/>
            <a:r>
              <a:rPr lang="ru-RU" sz="7200" b="1" cap="none" spc="50" dirty="0" smtClean="0">
                <a:ln w="11430"/>
                <a:gradFill>
                  <a:gsLst>
                    <a:gs pos="25000">
                      <a:schemeClr val="accent2">
                        <a:satMod val="155000"/>
                      </a:schemeClr>
                    </a:gs>
                    <a:gs pos="100000">
                      <a:schemeClr val="accent2">
                        <a:shade val="45000"/>
                        <a:satMod val="165000"/>
                      </a:schemeClr>
                    </a:gs>
                  </a:gsLst>
                  <a:lin ang="5400000"/>
                </a:gradFill>
                <a:latin typeface="Times New Roman" pitchFamily="18" charset="0"/>
                <a:cs typeface="Times New Roman" pitchFamily="18" charset="0"/>
              </a:rPr>
              <a:t>за </a:t>
            </a:r>
          </a:p>
          <a:p>
            <a:pPr algn="ctr"/>
            <a:r>
              <a:rPr lang="ru-RU" sz="7200" b="1" cap="none" spc="50" dirty="0" smtClean="0">
                <a:ln w="11430"/>
                <a:gradFill>
                  <a:gsLst>
                    <a:gs pos="25000">
                      <a:schemeClr val="accent2">
                        <a:satMod val="155000"/>
                      </a:schemeClr>
                    </a:gs>
                    <a:gs pos="100000">
                      <a:schemeClr val="accent2">
                        <a:shade val="45000"/>
                        <a:satMod val="165000"/>
                      </a:schemeClr>
                    </a:gs>
                  </a:gsLst>
                  <a:lin ang="5400000"/>
                </a:gradFill>
                <a:latin typeface="Times New Roman" pitchFamily="18" charset="0"/>
                <a:cs typeface="Times New Roman" pitchFamily="18" charset="0"/>
              </a:rPr>
              <a:t>внимание!</a:t>
            </a:r>
            <a:endParaRPr lang="ru-RU" sz="7200" b="1" cap="none" spc="50" dirty="0">
              <a:ln w="11430"/>
              <a:gradFill>
                <a:gsLst>
                  <a:gs pos="25000">
                    <a:schemeClr val="accent2">
                      <a:satMod val="155000"/>
                    </a:schemeClr>
                  </a:gs>
                  <a:gs pos="100000">
                    <a:schemeClr val="accent2">
                      <a:shade val="45000"/>
                      <a:satMod val="165000"/>
                    </a:schemeClr>
                  </a:gs>
                </a:gsLst>
                <a:lin ang="5400000"/>
              </a:gradFill>
              <a:latin typeface="Times New Roman" pitchFamily="18" charset="0"/>
              <a:cs typeface="Times New Roman" pitchFamily="18" charset="0"/>
            </a:endParaRPr>
          </a:p>
        </p:txBody>
      </p:sp>
    </p:spTree>
    <p:custDataLst>
      <p:tags r:id="rId1"/>
    </p:custDataLst>
    <p:extLst>
      <p:ext uri="{BB962C8B-B14F-4D97-AF65-F5344CB8AC3E}">
        <p14:creationId xmlns="" xmlns:p14="http://schemas.microsoft.com/office/powerpoint/2010/main" val="405158137"/>
      </p:ext>
    </p:extLst>
  </p:cSld>
  <p:clrMapOvr>
    <a:masterClrMapping/>
  </p:clrMapOvr>
  <p:transition spd="med">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6225" y="228601"/>
            <a:ext cx="8591550" cy="680120"/>
          </a:xfrm>
        </p:spPr>
        <p:txBody>
          <a:bodyPr/>
          <a:lstStyle/>
          <a:p>
            <a:pPr algn="ctr"/>
            <a:r>
              <a:rPr lang="ru-RU" b="1" dirty="0" smtClean="0">
                <a:solidFill>
                  <a:srgbClr val="663300"/>
                </a:solidFill>
                <a:latin typeface="Times New Roman" pitchFamily="18" charset="0"/>
                <a:cs typeface="Times New Roman" pitchFamily="18" charset="0"/>
              </a:rPr>
              <a:t>План лекции:</a:t>
            </a:r>
            <a:endParaRPr lang="ru-RU" b="1" dirty="0">
              <a:solidFill>
                <a:srgbClr val="663300"/>
              </a:solidFill>
              <a:latin typeface="Times New Roman" pitchFamily="18" charset="0"/>
              <a:cs typeface="Times New Roman" pitchFamily="18" charset="0"/>
            </a:endParaRPr>
          </a:p>
        </p:txBody>
      </p:sp>
      <p:sp>
        <p:nvSpPr>
          <p:cNvPr id="6" name="TextBox 5"/>
          <p:cNvSpPr txBox="1"/>
          <p:nvPr/>
        </p:nvSpPr>
        <p:spPr>
          <a:xfrm>
            <a:off x="251520" y="1268760"/>
            <a:ext cx="7884368" cy="3077766"/>
          </a:xfrm>
          <a:prstGeom prst="rect">
            <a:avLst/>
          </a:prstGeom>
          <a:noFill/>
        </p:spPr>
        <p:txBody>
          <a:bodyPr wrap="square" rtlCol="0">
            <a:spAutoFit/>
          </a:bodyPr>
          <a:lstStyle/>
          <a:p>
            <a:pPr marL="342900" indent="-342900" algn="just"/>
            <a:r>
              <a:rPr lang="ru-RU" sz="2800" dirty="0" smtClean="0">
                <a:solidFill>
                  <a:srgbClr val="663300"/>
                </a:solidFill>
                <a:latin typeface="Times New Roman" pitchFamily="18" charset="0"/>
                <a:cs typeface="Times New Roman" pitchFamily="18" charset="0"/>
              </a:rPr>
              <a:t>1. Определение дидактическая игра.</a:t>
            </a:r>
          </a:p>
          <a:p>
            <a:pPr marL="342900" indent="-342900" algn="just"/>
            <a:r>
              <a:rPr lang="ru-RU" sz="2800" dirty="0" smtClean="0">
                <a:solidFill>
                  <a:srgbClr val="663300"/>
                </a:solidFill>
                <a:latin typeface="Times New Roman" pitchFamily="18" charset="0"/>
                <a:cs typeface="Times New Roman" pitchFamily="18" charset="0"/>
              </a:rPr>
              <a:t>2. Функции дидактической игры.</a:t>
            </a:r>
          </a:p>
          <a:p>
            <a:pPr marL="342900" indent="-342900" algn="just"/>
            <a:r>
              <a:rPr lang="ru-RU" sz="2800" dirty="0" smtClean="0">
                <a:solidFill>
                  <a:srgbClr val="663300"/>
                </a:solidFill>
                <a:latin typeface="Times New Roman" pitchFamily="18" charset="0"/>
                <a:cs typeface="Times New Roman" pitchFamily="18" charset="0"/>
              </a:rPr>
              <a:t>3. Виды дидактических игр.</a:t>
            </a:r>
          </a:p>
          <a:p>
            <a:pPr marL="342900" indent="-342900" algn="just"/>
            <a:r>
              <a:rPr lang="ru-RU" sz="2800" dirty="0" smtClean="0">
                <a:solidFill>
                  <a:srgbClr val="663300"/>
                </a:solidFill>
                <a:latin typeface="Times New Roman" pitchFamily="18" charset="0"/>
                <a:cs typeface="Times New Roman" pitchFamily="18" charset="0"/>
              </a:rPr>
              <a:t>4. Структура дидактической игры.</a:t>
            </a:r>
          </a:p>
          <a:p>
            <a:pPr marL="342900" indent="-342900" algn="just"/>
            <a:r>
              <a:rPr lang="ru-RU" sz="2800" dirty="0" smtClean="0">
                <a:solidFill>
                  <a:srgbClr val="663300"/>
                </a:solidFill>
                <a:latin typeface="Times New Roman" pitchFamily="18" charset="0"/>
                <a:cs typeface="Times New Roman" pitchFamily="18" charset="0"/>
              </a:rPr>
              <a:t>5. Методика организации дидактической игры.</a:t>
            </a:r>
          </a:p>
          <a:p>
            <a:pPr marL="342900" indent="-342900" algn="just">
              <a:buAutoNum type="arabicPeriod"/>
            </a:pPr>
            <a:endParaRPr lang="ru-RU" dirty="0" smtClean="0">
              <a:latin typeface="Times New Roman" pitchFamily="18" charset="0"/>
              <a:cs typeface="Times New Roman" pitchFamily="18" charset="0"/>
            </a:endParaRPr>
          </a:p>
          <a:p>
            <a:pPr marL="342900" indent="-342900" algn="just">
              <a:buAutoNum type="arabicPeriod"/>
            </a:pPr>
            <a:endParaRPr lang="ru-RU" dirty="0" smtClean="0">
              <a:latin typeface="Times New Roman" pitchFamily="18" charset="0"/>
              <a:cs typeface="Times New Roman" pitchFamily="18" charset="0"/>
            </a:endParaRPr>
          </a:p>
          <a:p>
            <a:pPr marL="342900" indent="-342900" algn="just">
              <a:buAutoNum type="arabicPeriod"/>
            </a:pPr>
            <a:endParaRPr lang="ru-RU" dirty="0">
              <a:latin typeface="Times New Roman" pitchFamily="18" charset="0"/>
              <a:cs typeface="Times New Roman" pitchFamily="18" charset="0"/>
            </a:endParaRPr>
          </a:p>
        </p:txBody>
      </p:sp>
    </p:spTree>
    <p:custDataLst>
      <p:tags r:id="rId1"/>
    </p:custDataLst>
    <p:extLst>
      <p:ext uri="{BB962C8B-B14F-4D97-AF65-F5344CB8AC3E}">
        <p14:creationId xmlns="" xmlns:p14="http://schemas.microsoft.com/office/powerpoint/2010/main" val="1803350884"/>
      </p:ext>
    </p:extLst>
  </p:cSld>
  <p:clrMapOvr>
    <a:masterClrMapping/>
  </p:clrMapOvr>
  <p:transition spd="med" advTm="28341">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solidFill>
                  <a:srgbClr val="663300"/>
                </a:solidFill>
                <a:latin typeface="Times New Roman" pitchFamily="18" charset="0"/>
                <a:cs typeface="Times New Roman" pitchFamily="18" charset="0"/>
              </a:rPr>
              <a:t>Дидактическая игра</a:t>
            </a:r>
            <a:endParaRPr lang="ru-RU" b="1" dirty="0">
              <a:solidFill>
                <a:srgbClr val="663300"/>
              </a:solidFill>
              <a:latin typeface="Times New Roman" pitchFamily="18" charset="0"/>
              <a:cs typeface="Times New Roman" pitchFamily="18" charset="0"/>
            </a:endParaRPr>
          </a:p>
        </p:txBody>
      </p:sp>
      <p:graphicFrame>
        <p:nvGraphicFramePr>
          <p:cNvPr id="4" name="Объект 3"/>
          <p:cNvGraphicFramePr>
            <a:graphicFrameLocks noGrp="1"/>
          </p:cNvGraphicFramePr>
          <p:nvPr>
            <p:ph sz="quarter" idx="13"/>
            <p:extLst>
              <p:ext uri="{D42A27DB-BD31-4B8C-83A1-F6EECF244321}">
                <p14:modId xmlns="" xmlns:p14="http://schemas.microsoft.com/office/powerpoint/2010/main" val="3635129370"/>
              </p:ext>
            </p:extLst>
          </p:nvPr>
        </p:nvGraphicFramePr>
        <p:xfrm>
          <a:off x="251520" y="1700808"/>
          <a:ext cx="8595360" cy="37147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 xmlns:p14="http://schemas.microsoft.com/office/powerpoint/2010/main" val="1803350884"/>
      </p:ext>
    </p:extLst>
  </p:cSld>
  <p:clrMapOvr>
    <a:masterClrMapping/>
  </p:clrMapOvr>
  <p:transition spd="med">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solidFill>
                  <a:srgbClr val="663300"/>
                </a:solidFill>
                <a:latin typeface="Times New Roman" pitchFamily="18" charset="0"/>
                <a:cs typeface="Times New Roman" pitchFamily="18" charset="0"/>
              </a:rPr>
              <a:t>Основные функции дидактической игры</a:t>
            </a:r>
            <a:endParaRPr lang="ru-RU" sz="3200" b="1" dirty="0">
              <a:solidFill>
                <a:srgbClr val="663300"/>
              </a:solidFill>
              <a:latin typeface="Times New Roman" pitchFamily="18" charset="0"/>
              <a:cs typeface="Times New Roman" pitchFamily="18" charset="0"/>
            </a:endParaRPr>
          </a:p>
        </p:txBody>
      </p:sp>
      <p:graphicFrame>
        <p:nvGraphicFramePr>
          <p:cNvPr id="4" name="Объект 3"/>
          <p:cNvGraphicFramePr>
            <a:graphicFrameLocks noGrp="1"/>
          </p:cNvGraphicFramePr>
          <p:nvPr>
            <p:ph sz="quarter" idx="13"/>
            <p:extLst>
              <p:ext uri="{D42A27DB-BD31-4B8C-83A1-F6EECF244321}">
                <p14:modId xmlns="" xmlns:p14="http://schemas.microsoft.com/office/powerpoint/2010/main" val="1327446949"/>
              </p:ext>
            </p:extLst>
          </p:nvPr>
        </p:nvGraphicFramePr>
        <p:xfrm>
          <a:off x="251520" y="2132856"/>
          <a:ext cx="8892480" cy="3024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 xmlns:p14="http://schemas.microsoft.com/office/powerpoint/2010/main" val="2715098201"/>
      </p:ext>
    </p:extLst>
  </p:cSld>
  <p:clrMapOvr>
    <a:masterClrMapping/>
  </p:clrMapOvr>
  <p:transition spd="med">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3200" b="1" dirty="0" smtClean="0">
                <a:solidFill>
                  <a:srgbClr val="663300"/>
                </a:solidFill>
                <a:latin typeface="Times New Roman" pitchFamily="18" charset="0"/>
                <a:cs typeface="Times New Roman" pitchFamily="18" charset="0"/>
              </a:rPr>
              <a:t>Все дидактические игры можно разделить на три основных вида:</a:t>
            </a:r>
            <a:endParaRPr lang="ru-RU" sz="3200" b="1" dirty="0">
              <a:solidFill>
                <a:srgbClr val="663300"/>
              </a:solidFill>
              <a:latin typeface="Times New Roman" pitchFamily="18" charset="0"/>
              <a:cs typeface="Times New Roman" pitchFamily="18" charset="0"/>
            </a:endParaRPr>
          </a:p>
        </p:txBody>
      </p:sp>
      <p:graphicFrame>
        <p:nvGraphicFramePr>
          <p:cNvPr id="5" name="Схема 4"/>
          <p:cNvGraphicFramePr/>
          <p:nvPr/>
        </p:nvGraphicFramePr>
        <p:xfrm>
          <a:off x="1115616" y="1412776"/>
          <a:ext cx="6672064"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 xmlns:p14="http://schemas.microsoft.com/office/powerpoint/2010/main" val="1330592576"/>
      </p:ext>
    </p:extLst>
  </p:cSld>
  <p:clrMapOvr>
    <a:masterClrMapping/>
  </p:clrMapOvr>
  <p:transition spd="med">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4000" b="1" dirty="0" smtClean="0">
                <a:solidFill>
                  <a:srgbClr val="663300"/>
                </a:solidFill>
                <a:latin typeface="Times New Roman" pitchFamily="18" charset="0"/>
                <a:cs typeface="Times New Roman" pitchFamily="18" charset="0"/>
              </a:rPr>
              <a:t>Игры с предметами</a:t>
            </a:r>
            <a:endParaRPr lang="ru-RU" sz="4000" b="1" dirty="0">
              <a:solidFill>
                <a:srgbClr val="663300"/>
              </a:solidFill>
              <a:latin typeface="Times New Roman" pitchFamily="18" charset="0"/>
              <a:cs typeface="Times New Roman" pitchFamily="18" charset="0"/>
            </a:endParaRPr>
          </a:p>
        </p:txBody>
      </p:sp>
      <p:graphicFrame>
        <p:nvGraphicFramePr>
          <p:cNvPr id="4" name="Объект 3"/>
          <p:cNvGraphicFramePr>
            <a:graphicFrameLocks noGrp="1"/>
          </p:cNvGraphicFramePr>
          <p:nvPr>
            <p:ph sz="quarter" idx="13"/>
            <p:extLst>
              <p:ext uri="{D42A27DB-BD31-4B8C-83A1-F6EECF244321}">
                <p14:modId xmlns="" xmlns:p14="http://schemas.microsoft.com/office/powerpoint/2010/main" val="2754513667"/>
              </p:ext>
            </p:extLst>
          </p:nvPr>
        </p:nvGraphicFramePr>
        <p:xfrm>
          <a:off x="323528" y="1484784"/>
          <a:ext cx="8595360" cy="49377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 xmlns:p14="http://schemas.microsoft.com/office/powerpoint/2010/main" val="3013770691"/>
      </p:ext>
    </p:extLst>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sz="3200" b="1" dirty="0" smtClean="0">
                <a:solidFill>
                  <a:srgbClr val="663300"/>
                </a:solidFill>
                <a:latin typeface="Times New Roman" pitchFamily="18" charset="0"/>
                <a:cs typeface="Times New Roman" pitchFamily="18" charset="0"/>
              </a:rPr>
              <a:t>Настольно-печатные игры</a:t>
            </a:r>
            <a:endParaRPr lang="ru-RU" sz="3200" b="1" dirty="0">
              <a:solidFill>
                <a:srgbClr val="663300"/>
              </a:solidFill>
              <a:latin typeface="Times New Roman" pitchFamily="18" charset="0"/>
              <a:cs typeface="Times New Roman" pitchFamily="18" charset="0"/>
            </a:endParaRPr>
          </a:p>
        </p:txBody>
      </p:sp>
      <p:sp>
        <p:nvSpPr>
          <p:cNvPr id="3" name="Объект 2"/>
          <p:cNvSpPr>
            <a:spLocks noGrp="1"/>
          </p:cNvSpPr>
          <p:nvPr>
            <p:ph sz="quarter" idx="13"/>
          </p:nvPr>
        </p:nvSpPr>
        <p:spPr>
          <a:xfrm>
            <a:off x="3059832" y="1628800"/>
            <a:ext cx="5737840" cy="4146776"/>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4">
              <a:shade val="50000"/>
            </a:schemeClr>
          </a:lnRef>
          <a:fillRef idx="1">
            <a:schemeClr val="accent4"/>
          </a:fillRef>
          <a:effectRef idx="0">
            <a:schemeClr val="accent4"/>
          </a:effectRef>
          <a:fontRef idx="minor">
            <a:schemeClr val="lt1"/>
          </a:fontRef>
        </p:style>
        <p:txBody>
          <a:bodyPr>
            <a:normAutofit/>
          </a:bodyPr>
          <a:lstStyle/>
          <a:p>
            <a:pPr marL="0" indent="542925" algn="just">
              <a:buNone/>
            </a:pPr>
            <a:r>
              <a:rPr lang="ru-RU" sz="2400" dirty="0" smtClean="0">
                <a:latin typeface="Times New Roman" pitchFamily="18" charset="0"/>
                <a:cs typeface="Times New Roman" pitchFamily="18" charset="0"/>
              </a:rPr>
              <a:t>Они разнообразны по видам: парные картинки, лото, домино. Различны и развивающие задачи, которые решаются при их использовании (подбор картинок по парам, по общему признаку, запоминание состава, количества и расположения картинок, составление разрезных картинок и кубиков, описание, рассказ о картинке с показом действий, движений).</a:t>
            </a:r>
            <a:endParaRPr lang="ru-RU" sz="2400" dirty="0">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67544" y="2132856"/>
            <a:ext cx="2381250" cy="2733675"/>
          </a:xfrm>
          <a:prstGeom prst="ellipse">
            <a:avLst/>
          </a:prstGeom>
          <a:ln>
            <a:noFill/>
          </a:ln>
          <a:effectLst>
            <a:softEdge rad="112500"/>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 xmlns:p14="http://schemas.microsoft.com/office/powerpoint/2010/main" val="3402390819"/>
      </p:ext>
    </p:extLst>
  </p:cSld>
  <p:clrMapOvr>
    <a:masterClrMapping/>
  </p:clrMapOvr>
  <p:transition spd="med">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ctr"/>
            <a:r>
              <a:rPr lang="ru-RU" b="1" dirty="0" smtClean="0">
                <a:solidFill>
                  <a:srgbClr val="663300"/>
                </a:solidFill>
                <a:latin typeface="Times New Roman" pitchFamily="18" charset="0"/>
                <a:cs typeface="Times New Roman" pitchFamily="18" charset="0"/>
              </a:rPr>
              <a:t>Словесные игры</a:t>
            </a:r>
            <a:endParaRPr lang="ru-RU" b="1" dirty="0">
              <a:solidFill>
                <a:srgbClr val="663300"/>
              </a:solidFill>
              <a:latin typeface="Times New Roman" pitchFamily="18" charset="0"/>
              <a:cs typeface="Times New Roman" pitchFamily="18" charset="0"/>
            </a:endParaRPr>
          </a:p>
        </p:txBody>
      </p:sp>
      <p:sp>
        <p:nvSpPr>
          <p:cNvPr id="3" name="Объект 2"/>
          <p:cNvSpPr>
            <a:spLocks noGrp="1"/>
          </p:cNvSpPr>
          <p:nvPr>
            <p:ph sz="quarter" idx="13"/>
          </p:nvPr>
        </p:nvSpPr>
        <p:spPr>
          <a:xfrm>
            <a:off x="395536" y="1340768"/>
            <a:ext cx="5976664" cy="4937760"/>
          </a:xfrm>
          <a:solidFill>
            <a:schemeClr val="accent6">
              <a:lumMod val="60000"/>
              <a:lumOff val="40000"/>
            </a:schemeClr>
          </a:solidFill>
          <a:effectLst>
            <a:softEdge rad="635000"/>
          </a:effectLst>
        </p:spPr>
        <p:txBody>
          <a:bodyPr>
            <a:normAutofit lnSpcReduction="10000"/>
          </a:bodyPr>
          <a:lstStyle/>
          <a:p>
            <a:pPr marL="0" indent="542925" algn="just">
              <a:buNone/>
            </a:pPr>
            <a:r>
              <a:rPr lang="ru-RU" dirty="0" smtClean="0">
                <a:latin typeface="Times New Roman" pitchFamily="18" charset="0"/>
                <a:cs typeface="Times New Roman" pitchFamily="18" charset="0"/>
              </a:rPr>
              <a:t>Построены на словах и действиях играющих. В таких играх дети учатся, опираясь на имеющиеся представления о предметах, углублять знания о них. Дети самостоятельно решают разнообразные мыслительные задачи; описывают предметы, выделяя характерные их признаки; отгадывают по описанию; находят</a:t>
            </a:r>
            <a:r>
              <a:rPr lang="en-US"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признаки сходства и различия; группируют предметы по различным свойствам, признакам. Эти дидактические игры проводятся во всех возрастных группах, но особенно они важны в воспитании и обучении детей старшего дошкольного возраста, т.к. способствуют подготовке детей к школе.</a:t>
            </a:r>
            <a:endParaRPr lang="ru-RU" dirty="0">
              <a:latin typeface="Times New Roman" pitchFamily="18" charset="0"/>
              <a:cs typeface="Times New Roman" pitchFamily="18" charset="0"/>
            </a:endParaRPr>
          </a:p>
        </p:txBody>
      </p:sp>
      <p:pic>
        <p:nvPicPr>
          <p:cNvPr id="307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588224" y="2276872"/>
            <a:ext cx="1905000" cy="1905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 xmlns:a14="http://schemas.microsoft.com/office/drawing/2010/main">
                <a:solidFill>
                  <a:schemeClr val="accent1"/>
                </a:solidFill>
              </a14:hiddenFill>
            </a:ext>
          </a:extLst>
        </p:spPr>
      </p:pic>
    </p:spTree>
    <p:custDataLst>
      <p:tags r:id="rId1"/>
    </p:custDataLst>
    <p:extLst>
      <p:ext uri="{BB962C8B-B14F-4D97-AF65-F5344CB8AC3E}">
        <p14:creationId xmlns="" xmlns:p14="http://schemas.microsoft.com/office/powerpoint/2010/main" val="3025826064"/>
      </p:ext>
    </p:extLst>
  </p:cSld>
  <p:clrMapOvr>
    <a:masterClrMapping/>
  </p:clrMapOvr>
  <p:transition spd="med">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591550" cy="1570857"/>
          </a:xfrm>
        </p:spPr>
        <p:txBody>
          <a:bodyPr>
            <a:normAutofit fontScale="90000"/>
          </a:bodyPr>
          <a:lstStyle/>
          <a:p>
            <a:pPr marL="171450" lvl="0" indent="-173736" algn="ctr">
              <a:spcBef>
                <a:spcPts val="600"/>
              </a:spcBef>
            </a:pP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r>
              <a:rPr lang="ru-RU" b="1" spc="30" dirty="0" smtClean="0">
                <a:solidFill>
                  <a:srgbClr val="48231E"/>
                </a:solidFill>
                <a:latin typeface="Times New Roman" pitchFamily="18" charset="0"/>
                <a:ea typeface="+mn-ea"/>
                <a:cs typeface="Times New Roman" pitchFamily="18" charset="0"/>
              </a:rPr>
              <a:t>Агнесса Ивановна Сорокина выделяет следующие виды дидактических игр:</a:t>
            </a:r>
            <a:r>
              <a:rPr lang="ru-RU" sz="3100" spc="30" dirty="0">
                <a:solidFill>
                  <a:srgbClr val="48231E"/>
                </a:solidFill>
                <a:latin typeface="Times New Roman" pitchFamily="18" charset="0"/>
                <a:ea typeface="+mn-ea"/>
                <a:cs typeface="Times New Roman" pitchFamily="18" charset="0"/>
              </a:rPr>
              <a:t/>
            </a:r>
            <a:br>
              <a:rPr lang="ru-RU" sz="3100" spc="30" dirty="0">
                <a:solidFill>
                  <a:srgbClr val="48231E"/>
                </a:solidFill>
                <a:latin typeface="Times New Roman" pitchFamily="18" charset="0"/>
                <a:ea typeface="+mn-ea"/>
                <a:cs typeface="Times New Roman" pitchFamily="18" charset="0"/>
              </a:rPr>
            </a:br>
            <a:endParaRPr lang="ru-RU" sz="3100" dirty="0">
              <a:latin typeface="Times New Roman" pitchFamily="18" charset="0"/>
              <a:cs typeface="Times New Roman" pitchFamily="18" charset="0"/>
            </a:endParaRPr>
          </a:p>
        </p:txBody>
      </p:sp>
      <p:sp>
        <p:nvSpPr>
          <p:cNvPr id="3" name="Объект 2"/>
          <p:cNvSpPr>
            <a:spLocks noGrp="1"/>
          </p:cNvSpPr>
          <p:nvPr>
            <p:ph sz="quarter" idx="13"/>
          </p:nvPr>
        </p:nvSpPr>
        <p:spPr>
          <a:xfrm>
            <a:off x="179512" y="2204864"/>
            <a:ext cx="3456384" cy="3024336"/>
          </a:xfrm>
          <a:solidFill>
            <a:schemeClr val="accent5">
              <a:lumMod val="60000"/>
              <a:lumOff val="40000"/>
            </a:schemeClr>
          </a:solidFill>
          <a:effectLst>
            <a:softEdge rad="635000"/>
          </a:effectLst>
        </p:spPr>
        <p:txBody>
          <a:bodyPr/>
          <a:lstStyle/>
          <a:p>
            <a:pPr>
              <a:buFont typeface="Wingdings" pitchFamily="2" charset="2"/>
              <a:buChar char="v"/>
            </a:pPr>
            <a:endParaRPr lang="ru-RU" dirty="0"/>
          </a:p>
          <a:p>
            <a:pPr>
              <a:buFont typeface="Wingdings" pitchFamily="2" charset="2"/>
              <a:buChar char="v"/>
            </a:pPr>
            <a:r>
              <a:rPr lang="ru-RU" dirty="0" smtClean="0">
                <a:latin typeface="Times New Roman" pitchFamily="18" charset="0"/>
                <a:cs typeface="Times New Roman" pitchFamily="18" charset="0"/>
              </a:rPr>
              <a:t>игры-путешествия</a:t>
            </a:r>
            <a:r>
              <a:rPr lang="ru-RU" dirty="0">
                <a:latin typeface="Times New Roman" pitchFamily="18" charset="0"/>
                <a:cs typeface="Times New Roman" pitchFamily="18" charset="0"/>
              </a:rPr>
              <a:t>;</a:t>
            </a:r>
          </a:p>
          <a:p>
            <a:pPr>
              <a:buFont typeface="Wingdings" pitchFamily="2" charset="2"/>
              <a:buChar char="v"/>
            </a:pPr>
            <a:r>
              <a:rPr lang="ru-RU" dirty="0" smtClean="0">
                <a:latin typeface="Times New Roman" pitchFamily="18" charset="0"/>
                <a:cs typeface="Times New Roman" pitchFamily="18" charset="0"/>
              </a:rPr>
              <a:t>игры-поручения</a:t>
            </a:r>
            <a:r>
              <a:rPr lang="ru-RU" dirty="0">
                <a:latin typeface="Times New Roman" pitchFamily="18" charset="0"/>
                <a:cs typeface="Times New Roman" pitchFamily="18" charset="0"/>
              </a:rPr>
              <a:t>;</a:t>
            </a:r>
          </a:p>
          <a:p>
            <a:pPr>
              <a:buFont typeface="Wingdings" pitchFamily="2" charset="2"/>
              <a:buChar char="v"/>
            </a:pPr>
            <a:r>
              <a:rPr lang="ru-RU" dirty="0" smtClean="0">
                <a:latin typeface="Times New Roman" pitchFamily="18" charset="0"/>
                <a:cs typeface="Times New Roman" pitchFamily="18" charset="0"/>
              </a:rPr>
              <a:t>игры-предположения</a:t>
            </a:r>
            <a:r>
              <a:rPr lang="ru-RU" dirty="0">
                <a:latin typeface="Times New Roman" pitchFamily="18" charset="0"/>
                <a:cs typeface="Times New Roman" pitchFamily="18" charset="0"/>
              </a:rPr>
              <a:t>;</a:t>
            </a:r>
          </a:p>
          <a:p>
            <a:pPr>
              <a:buFont typeface="Wingdings" pitchFamily="2" charset="2"/>
              <a:buChar char="v"/>
            </a:pPr>
            <a:r>
              <a:rPr lang="ru-RU" dirty="0" smtClean="0">
                <a:latin typeface="Times New Roman" pitchFamily="18" charset="0"/>
                <a:cs typeface="Times New Roman" pitchFamily="18" charset="0"/>
              </a:rPr>
              <a:t>игры-загадки</a:t>
            </a:r>
            <a:r>
              <a:rPr lang="ru-RU" dirty="0">
                <a:latin typeface="Times New Roman" pitchFamily="18" charset="0"/>
                <a:cs typeface="Times New Roman" pitchFamily="18" charset="0"/>
              </a:rPr>
              <a:t>;</a:t>
            </a:r>
          </a:p>
          <a:p>
            <a:pPr>
              <a:buFont typeface="Wingdings" pitchFamily="2" charset="2"/>
              <a:buChar char="v"/>
            </a:pPr>
            <a:r>
              <a:rPr lang="ru-RU" dirty="0" smtClean="0">
                <a:latin typeface="Times New Roman" pitchFamily="18" charset="0"/>
                <a:cs typeface="Times New Roman" pitchFamily="18" charset="0"/>
              </a:rPr>
              <a:t>игры-беседы</a:t>
            </a:r>
            <a:r>
              <a:rPr lang="ru-RU" dirty="0">
                <a:latin typeface="Times New Roman" pitchFamily="18" charset="0"/>
                <a:cs typeface="Times New Roman" pitchFamily="18" charset="0"/>
              </a:rPr>
              <a:t>.</a:t>
            </a:r>
          </a:p>
          <a:p>
            <a:pPr>
              <a:buFont typeface="Wingdings" pitchFamily="2" charset="2"/>
              <a:buChar char="v"/>
            </a:pPr>
            <a:endParaRPr lang="ru-RU" dirty="0"/>
          </a:p>
        </p:txBody>
      </p:sp>
      <p:pic>
        <p:nvPicPr>
          <p:cNvPr id="4098"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3785870" y="2173328"/>
            <a:ext cx="4746570" cy="3559928"/>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909E8E84-426E-40DD-AFC4-6F175D3DCCD1}">
              <a14:hiddenFill xmlns="" xmlns:a14="http://schemas.microsoft.com/office/drawing/2010/main">
                <a:solidFill>
                  <a:schemeClr val="accent1"/>
                </a:solidFill>
              </a14:hiddenFill>
            </a:ext>
          </a:extLst>
        </p:spPr>
      </p:pic>
    </p:spTree>
    <p:custDataLst>
      <p:tags r:id="rId1"/>
    </p:custDataLst>
    <p:extLst>
      <p:ext uri="{BB962C8B-B14F-4D97-AF65-F5344CB8AC3E}">
        <p14:creationId xmlns="" xmlns:p14="http://schemas.microsoft.com/office/powerpoint/2010/main" val="977601995"/>
      </p:ext>
    </p:extLst>
  </p:cSld>
  <p:clrMapOvr>
    <a:masterClrMapping/>
  </p:clrMapOvr>
  <p:transition spd="med">
    <p:wipe dir="d"/>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6|2.6"/>
</p:tagLst>
</file>

<file path=ppt/tags/tag10.xml><?xml version="1.0" encoding="utf-8"?>
<p:tagLst xmlns:a="http://schemas.openxmlformats.org/drawingml/2006/main" xmlns:r="http://schemas.openxmlformats.org/officeDocument/2006/relationships" xmlns:p="http://schemas.openxmlformats.org/presentationml/2006/main">
  <p:tag name="TIMING" val="|0.6|0.7|1.1|1|1|0.9"/>
</p:tagLst>
</file>

<file path=ppt/tags/tag11.xml><?xml version="1.0" encoding="utf-8"?>
<p:tagLst xmlns:a="http://schemas.openxmlformats.org/drawingml/2006/main" xmlns:r="http://schemas.openxmlformats.org/officeDocument/2006/relationships" xmlns:p="http://schemas.openxmlformats.org/presentationml/2006/main">
  <p:tag name="TIMING" val="|1.3|14.7"/>
</p:tagLst>
</file>

<file path=ppt/tags/tag12.xml><?xml version="1.0" encoding="utf-8"?>
<p:tagLst xmlns:a="http://schemas.openxmlformats.org/drawingml/2006/main" xmlns:r="http://schemas.openxmlformats.org/officeDocument/2006/relationships" xmlns:p="http://schemas.openxmlformats.org/presentationml/2006/main">
  <p:tag name="TIMING" val="|0.6|1.5|1.3|1|1.1|1.4|1.2|1.2|1.4|1.1|1.3|1.3|1.2"/>
</p:tagLst>
</file>

<file path=ppt/tags/tag13.xml><?xml version="1.0" encoding="utf-8"?>
<p:tagLst xmlns:a="http://schemas.openxmlformats.org/drawingml/2006/main" xmlns:r="http://schemas.openxmlformats.org/officeDocument/2006/relationships" xmlns:p="http://schemas.openxmlformats.org/presentationml/2006/main">
  <p:tag name="TIMING" val="|1.1|4.8"/>
</p:tagLst>
</file>

<file path=ppt/tags/tag14.xml><?xml version="1.0" encoding="utf-8"?>
<p:tagLst xmlns:a="http://schemas.openxmlformats.org/drawingml/2006/main" xmlns:r="http://schemas.openxmlformats.org/officeDocument/2006/relationships" xmlns:p="http://schemas.openxmlformats.org/presentationml/2006/main">
  <p:tag name="TIMING" val="|1.1|4.8"/>
</p:tagLst>
</file>

<file path=ppt/tags/tag15.xml><?xml version="1.0" encoding="utf-8"?>
<p:tagLst xmlns:a="http://schemas.openxmlformats.org/drawingml/2006/main" xmlns:r="http://schemas.openxmlformats.org/officeDocument/2006/relationships" xmlns:p="http://schemas.openxmlformats.org/presentationml/2006/main">
  <p:tag name="TIMING" val="|1.1|4.8"/>
</p:tagLst>
</file>

<file path=ppt/tags/tag16.xml><?xml version="1.0" encoding="utf-8"?>
<p:tagLst xmlns:a="http://schemas.openxmlformats.org/drawingml/2006/main" xmlns:r="http://schemas.openxmlformats.org/officeDocument/2006/relationships" xmlns:p="http://schemas.openxmlformats.org/presentationml/2006/main">
  <p:tag name="TIMING" val="|1.1|4.8"/>
</p:tagLst>
</file>

<file path=ppt/tags/tag17.xml><?xml version="1.0" encoding="utf-8"?>
<p:tagLst xmlns:a="http://schemas.openxmlformats.org/drawingml/2006/main" xmlns:r="http://schemas.openxmlformats.org/officeDocument/2006/relationships" xmlns:p="http://schemas.openxmlformats.org/presentationml/2006/main">
  <p:tag name="TIMING" val="|1.9|2.4|1.9|2|1.9|1.9|2.6|2.1|1.9"/>
</p:tagLst>
</file>

<file path=ppt/tags/tag2.xml><?xml version="1.0" encoding="utf-8"?>
<p:tagLst xmlns:a="http://schemas.openxmlformats.org/drawingml/2006/main" xmlns:r="http://schemas.openxmlformats.org/officeDocument/2006/relationships" xmlns:p="http://schemas.openxmlformats.org/presentationml/2006/main">
  <p:tag name="TIMING" val="|0.8|1.2"/>
</p:tagLst>
</file>

<file path=ppt/tags/tag3.xml><?xml version="1.0" encoding="utf-8"?>
<p:tagLst xmlns:a="http://schemas.openxmlformats.org/drawingml/2006/main" xmlns:r="http://schemas.openxmlformats.org/officeDocument/2006/relationships" xmlns:p="http://schemas.openxmlformats.org/presentationml/2006/main">
  <p:tag name="TIMING" val="|0.8|1.2"/>
</p:tagLst>
</file>

<file path=ppt/tags/tag4.xml><?xml version="1.0" encoding="utf-8"?>
<p:tagLst xmlns:a="http://schemas.openxmlformats.org/drawingml/2006/main" xmlns:r="http://schemas.openxmlformats.org/officeDocument/2006/relationships" xmlns:p="http://schemas.openxmlformats.org/presentationml/2006/main">
  <p:tag name="TIMING" val="|0.3|1.3"/>
</p:tagLst>
</file>

<file path=ppt/tags/tag5.xml><?xml version="1.0" encoding="utf-8"?>
<p:tagLst xmlns:a="http://schemas.openxmlformats.org/drawingml/2006/main" xmlns:r="http://schemas.openxmlformats.org/officeDocument/2006/relationships" xmlns:p="http://schemas.openxmlformats.org/presentationml/2006/main">
  <p:tag name="TIMING" val="|0.6|1.3"/>
</p:tagLst>
</file>

<file path=ppt/tags/tag6.xml><?xml version="1.0" encoding="utf-8"?>
<p:tagLst xmlns:a="http://schemas.openxmlformats.org/drawingml/2006/main" xmlns:r="http://schemas.openxmlformats.org/officeDocument/2006/relationships" xmlns:p="http://schemas.openxmlformats.org/presentationml/2006/main">
  <p:tag name="TIMING" val="|0.7|0.8"/>
</p:tagLst>
</file>

<file path=ppt/tags/tag7.xml><?xml version="1.0" encoding="utf-8"?>
<p:tagLst xmlns:a="http://schemas.openxmlformats.org/drawingml/2006/main" xmlns:r="http://schemas.openxmlformats.org/officeDocument/2006/relationships" xmlns:p="http://schemas.openxmlformats.org/presentationml/2006/main">
  <p:tag name="TIMING" val="|0.5|1|1|0.7"/>
</p:tagLst>
</file>

<file path=ppt/tags/tag8.xml><?xml version="1.0" encoding="utf-8"?>
<p:tagLst xmlns:a="http://schemas.openxmlformats.org/drawingml/2006/main" xmlns:r="http://schemas.openxmlformats.org/officeDocument/2006/relationships" xmlns:p="http://schemas.openxmlformats.org/presentationml/2006/main">
  <p:tag name="TIMING" val="|0.5|1.5|1.2|1.4"/>
</p:tagLst>
</file>

<file path=ppt/tags/tag9.xml><?xml version="1.0" encoding="utf-8"?>
<p:tagLst xmlns:a="http://schemas.openxmlformats.org/drawingml/2006/main" xmlns:r="http://schemas.openxmlformats.org/officeDocument/2006/relationships" xmlns:p="http://schemas.openxmlformats.org/presentationml/2006/main">
  <p:tag name="TIMING" val="|0.7|0.9|0.8|0.7|0.7|0.7|0.9|0.8"/>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TC101790493[[fn=SOHO]]</Template>
  <TotalTime>339</TotalTime>
  <Words>1443</Words>
  <Application>Microsoft Office PowerPoint</Application>
  <PresentationFormat>Экран (4:3)</PresentationFormat>
  <Paragraphs>88</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Soho</vt:lpstr>
      <vt:lpstr>«Игра- это огромное светлое окно, через которое в духовный мир ребенка вливается живительный поток представлений, понятий об окружающем мире. Игра- это искра, зажигающая огонек пытливости и любознательности»  Василий Александрович Сухомлинский</vt:lpstr>
      <vt:lpstr>План лекции:</vt:lpstr>
      <vt:lpstr>Дидактическая игра</vt:lpstr>
      <vt:lpstr>Основные функции дидактической игры</vt:lpstr>
      <vt:lpstr>Все дидактические игры можно разделить на три основных вида:</vt:lpstr>
      <vt:lpstr>Игры с предметами</vt:lpstr>
      <vt:lpstr>Настольно-печатные игры</vt:lpstr>
      <vt:lpstr>Словесные игры</vt:lpstr>
      <vt:lpstr> Агнесса Ивановна Сорокина выделяет следующие виды дидактических игр: </vt:lpstr>
      <vt:lpstr>Слайд 10</vt:lpstr>
      <vt:lpstr>Структура дидактической игры</vt:lpstr>
      <vt:lpstr>Методика организации дидактической игры</vt:lpstr>
      <vt:lpstr> Этапы игры</vt:lpstr>
      <vt:lpstr>Особенности руководства дидактическими играми в младших группах</vt:lpstr>
      <vt:lpstr>Особенности руководства дидактическими играми в средней группе</vt:lpstr>
      <vt:lpstr>Особенности руководства  дидактическими играми в старшей и подготовительной группах</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Игра- это огромное светлое окно, через которое в духовный мир ребенка вливается живительный поток</dc:title>
  <dc:creator>Комп</dc:creator>
  <cp:lastModifiedBy>Admin</cp:lastModifiedBy>
  <cp:revision>42</cp:revision>
  <dcterms:created xsi:type="dcterms:W3CDTF">2014-01-12T07:59:57Z</dcterms:created>
  <dcterms:modified xsi:type="dcterms:W3CDTF">2020-05-18T19:10:24Z</dcterms:modified>
</cp:coreProperties>
</file>