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73" r:id="rId3"/>
    <p:sldId id="257" r:id="rId4"/>
    <p:sldId id="272" r:id="rId5"/>
    <p:sldId id="271" r:id="rId6"/>
    <p:sldId id="270" r:id="rId7"/>
    <p:sldId id="258" r:id="rId8"/>
    <p:sldId id="268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E4A4289-A505-44E9-A810-F7784F144416}">
          <p14:sldIdLst>
            <p14:sldId id="256"/>
            <p14:sldId id="273"/>
            <p14:sldId id="257"/>
            <p14:sldId id="272"/>
            <p14:sldId id="271"/>
            <p14:sldId id="270"/>
            <p14:sldId id="258"/>
            <p14:sldId id="268"/>
            <p14:sldId id="265"/>
            <p14:sldId id="266"/>
            <p14:sldId id="267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4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713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599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312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728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5719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54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312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73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93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48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675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66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77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07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1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8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25685-3422-4853-9CC7-84537D9099D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3B7F140-CCEF-4D8F-843F-35098E87B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92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24936" cy="1440160"/>
          </a:xfrm>
        </p:spPr>
        <p:txBody>
          <a:bodyPr>
            <a:noAutofit/>
          </a:bodyPr>
          <a:lstStyle/>
          <a:p>
            <a:pPr algn="ctr"/>
            <a:r>
              <a:rPr lang="ru-RU" sz="4800" spc="300" dirty="0" smtClean="0"/>
              <a:t>Холодильное </a:t>
            </a:r>
            <a:r>
              <a:rPr lang="ru-RU" sz="4800" spc="300" dirty="0"/>
              <a:t>оборудование</a:t>
            </a:r>
            <a:endParaRPr lang="ru-RU" sz="4800" b="1" spc="3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683568" y="2204864"/>
            <a:ext cx="4320480" cy="417646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800" b="1" i="1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420888"/>
            <a:ext cx="4896544" cy="3744416"/>
          </a:xfrm>
        </p:spPr>
      </p:pic>
    </p:spTree>
    <p:extLst>
      <p:ext uri="{BB962C8B-B14F-4D97-AF65-F5344CB8AC3E}">
        <p14:creationId xmlns:p14="http://schemas.microsoft.com/office/powerpoint/2010/main" val="15943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4248472" cy="43204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/>
              <a:t>Категорически запрещается очищать испаритель инея ножом или скребком, так как это может нарушить герметичность системы</a:t>
            </a:r>
            <a:r>
              <a:rPr lang="ru-RU" sz="3200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68760"/>
            <a:ext cx="439248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8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0" y="908720"/>
            <a:ext cx="4388296" cy="54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dirty="0"/>
              <a:t>Для создания надлежащего температурного режима хранения необходимо как можно реже открывать загрузочные двери, чтобы не допускать притока теплого воздуха.</a:t>
            </a:r>
            <a:endParaRPr lang="ru-RU" sz="36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184816" cy="4176464"/>
          </a:xfrm>
        </p:spPr>
      </p:pic>
    </p:spTree>
    <p:extLst>
      <p:ext uri="{BB962C8B-B14F-4D97-AF65-F5344CB8AC3E}">
        <p14:creationId xmlns:p14="http://schemas.microsoft.com/office/powerpoint/2010/main" val="103081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4248472" cy="43204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b="1" dirty="0"/>
              <a:t>Необходимо периодически проводить санитарную обработку холодильного оборудования и проведение текущего ремонта.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209" y="1844824"/>
            <a:ext cx="4800533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2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ИЗУЧИТЬ НАЗНАЧЕНИЕ, ВИДЫ, ПРАВИЛА ЭКСПЛУАТАЦИИ ХОЛОДИЛЬНОГО ОБОРУДОВАНИЯ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dirty="0"/>
              <a:t>Виды </a:t>
            </a:r>
            <a:r>
              <a:rPr lang="ru-RU" dirty="0" smtClean="0"/>
              <a:t>холодильного </a:t>
            </a:r>
            <a:r>
              <a:rPr lang="ru-RU" dirty="0"/>
              <a:t>оборудования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3503092" cy="345638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23928" y="1772816"/>
            <a:ext cx="5220072" cy="4104456"/>
          </a:xfrm>
        </p:spPr>
        <p:txBody>
          <a:bodyPr>
            <a:noAutofit/>
          </a:bodyPr>
          <a:lstStyle/>
          <a:p>
            <a:pPr marL="342900" indent="-342900"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800" b="1" dirty="0" smtClean="0"/>
              <a:t>сборные холодильные камеры, </a:t>
            </a:r>
          </a:p>
          <a:p>
            <a:pPr marL="342900" indent="-342900"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800" b="1" dirty="0" smtClean="0"/>
              <a:t>холодильные шкафы, </a:t>
            </a:r>
          </a:p>
          <a:p>
            <a:pPr marL="342900" indent="-342900"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800" b="1" dirty="0" smtClean="0"/>
              <a:t>охлаждаемые витрины, </a:t>
            </a:r>
          </a:p>
          <a:p>
            <a:pPr marL="342900" indent="-342900">
              <a:lnSpc>
                <a:spcPct val="160000"/>
              </a:lnSpc>
              <a:buFont typeface="Wingdings" pitchFamily="2" charset="2"/>
              <a:buChar char="Ø"/>
            </a:pPr>
            <a:r>
              <a:rPr lang="ru-RU" sz="2800" b="1" dirty="0" smtClean="0"/>
              <a:t>прилавки.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6317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dirty="0"/>
              <a:t>Холодильные камеры 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988840"/>
            <a:ext cx="3641547" cy="424847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21050" y="1268760"/>
            <a:ext cx="5220072" cy="5400600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2400" b="1" dirty="0"/>
              <a:t>Холодильные камеры обеспечивают качественное хранение продуктов при температуре: -2:+</a:t>
            </a:r>
            <a:r>
              <a:rPr lang="ru-RU" sz="2400" b="1" dirty="0" smtClean="0"/>
              <a:t>6°С, </a:t>
            </a:r>
            <a:r>
              <a:rPr lang="ru-RU" sz="2400" b="1" dirty="0"/>
              <a:t>- 15:-</a:t>
            </a:r>
            <a:r>
              <a:rPr lang="ru-RU" sz="2400" b="1" dirty="0" smtClean="0"/>
              <a:t>25. </a:t>
            </a:r>
            <a:r>
              <a:rPr lang="ru-RU" sz="2400" b="1" dirty="0"/>
              <a:t>Собираются холодильные камеры из теплоизоляционных трехслойных сэндвич-панелей, соединяемых между собой специальным ПВХ-замком типа "шип-паз"</a:t>
            </a:r>
          </a:p>
        </p:txBody>
      </p:sp>
    </p:spTree>
    <p:extLst>
      <p:ext uri="{BB962C8B-B14F-4D97-AF65-F5344CB8AC3E}">
        <p14:creationId xmlns:p14="http://schemas.microsoft.com/office/powerpoint/2010/main" val="3360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dirty="0"/>
              <a:t>Холодильные шкафы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64904"/>
            <a:ext cx="3456384" cy="345638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23928" y="1772816"/>
            <a:ext cx="5220072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2800" b="1" dirty="0" smtClean="0"/>
              <a:t>Они </a:t>
            </a:r>
            <a:r>
              <a:rPr lang="ru-RU" sz="2800" b="1" dirty="0"/>
              <a:t>успешно </a:t>
            </a:r>
            <a:r>
              <a:rPr lang="ru-RU" sz="2800" b="1" dirty="0" smtClean="0"/>
              <a:t>работают </a:t>
            </a:r>
            <a:r>
              <a:rPr lang="ru-RU" sz="2800" b="1" dirty="0"/>
              <a:t>на рекламных распродажах, демонстрирует товар в торговом зале, служит хранилищем товара в подсобках, работает в горячем цеху ресторана.</a:t>
            </a:r>
          </a:p>
        </p:txBody>
      </p:sp>
    </p:spTree>
    <p:extLst>
      <p:ext uri="{BB962C8B-B14F-4D97-AF65-F5344CB8AC3E}">
        <p14:creationId xmlns:p14="http://schemas.microsoft.com/office/powerpoint/2010/main" val="365230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dirty="0" smtClean="0"/>
              <a:t>Холодильные </a:t>
            </a:r>
            <a:r>
              <a:rPr lang="ru-RU" dirty="0"/>
              <a:t>прилавки </a:t>
            </a:r>
            <a:r>
              <a:rPr lang="ru-RU" dirty="0" smtClean="0"/>
              <a:t>и </a:t>
            </a:r>
            <a:r>
              <a:rPr lang="ru-RU" dirty="0"/>
              <a:t>витрины </a:t>
            </a:r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3744416" cy="374441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7944" y="1772816"/>
            <a:ext cx="5076056" cy="410445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2800" b="1" dirty="0" smtClean="0"/>
              <a:t>Холодильные </a:t>
            </a:r>
            <a:r>
              <a:rPr lang="ru-RU" sz="2800" b="1" dirty="0"/>
              <a:t>прилавки </a:t>
            </a:r>
            <a:r>
              <a:rPr lang="ru-RU" sz="2800" b="1" dirty="0" smtClean="0"/>
              <a:t>и </a:t>
            </a:r>
            <a:r>
              <a:rPr lang="ru-RU" sz="2800" b="1" dirty="0"/>
              <a:t>витрины используют для демонстрации и хранения в процессе продажи охлажденных продуктов, холодных блюд, закусок и кондитерских изделий.</a:t>
            </a:r>
          </a:p>
        </p:txBody>
      </p:sp>
    </p:spTree>
    <p:extLst>
      <p:ext uri="{BB962C8B-B14F-4D97-AF65-F5344CB8AC3E}">
        <p14:creationId xmlns:p14="http://schemas.microsoft.com/office/powerpoint/2010/main" val="249984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/>
              <a:t>По температуре хранения различают три типа холодильного оборудования: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91880" y="1916832"/>
            <a:ext cx="5652120" cy="4536504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/>
              <a:t>для </a:t>
            </a:r>
            <a:r>
              <a:rPr lang="ru-RU" sz="2400" b="1" dirty="0"/>
              <a:t>хранения охлажденных продуктов питания. Температура в холодильном оборудовании – от 0 до -5;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/>
              <a:t>для </a:t>
            </a:r>
            <a:r>
              <a:rPr lang="ru-RU" sz="2400" b="1" dirty="0"/>
              <a:t>продажи напитков. Температура в холодильном оборудовании +10, +14;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/>
              <a:t>низкотемпературные </a:t>
            </a:r>
            <a:r>
              <a:rPr lang="ru-RU" sz="2400" b="1" dirty="0"/>
              <a:t>оборудование для хранения замороженных продуктов и мороженного с температурой -14, -18.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2873407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7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68760"/>
          </a:xfrm>
        </p:spPr>
        <p:txBody>
          <a:bodyPr/>
          <a:lstStyle/>
          <a:p>
            <a:r>
              <a:rPr lang="ru-RU" dirty="0" smtClean="0"/>
              <a:t>Правила эксплуатации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412776"/>
            <a:ext cx="4896544" cy="4608512"/>
          </a:xfrm>
        </p:spPr>
        <p:txBody>
          <a:bodyPr>
            <a:noAutofit/>
          </a:bodyPr>
          <a:lstStyle/>
          <a:p>
            <a:pPr marL="137160" indent="0">
              <a:lnSpc>
                <a:spcPct val="150000"/>
              </a:lnSpc>
              <a:buNone/>
            </a:pPr>
            <a:r>
              <a:rPr lang="ru-RU" sz="2800" b="1" dirty="0" smtClean="0"/>
              <a:t>Холодильное </a:t>
            </a:r>
            <a:r>
              <a:rPr lang="ru-RU" sz="2800" b="1" dirty="0"/>
              <a:t>оборудование закрепляется за определенным работником, который следит за его правильной эксплуатацией и техническим состоянием.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891" y="1620217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Правила </a:t>
            </a:r>
            <a:r>
              <a:rPr lang="ru-RU" dirty="0" smtClean="0"/>
              <a:t>эксплуатации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51920" y="1340768"/>
            <a:ext cx="5040560" cy="515492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3200" b="1" dirty="0"/>
              <a:t>В камеру охлаждения следует помещать продукты, температура которых не превышает температуры окружающей среды. Горячие продукты увеличивают влажность воздуха, что приводит к образованию на испарителе инея или льда.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6" y="2060848"/>
            <a:ext cx="331236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4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199</TotalTime>
  <Words>279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</vt:lpstr>
      <vt:lpstr>Wingdings 3</vt:lpstr>
      <vt:lpstr>Легкий дым</vt:lpstr>
      <vt:lpstr>Холодильное оборудование</vt:lpstr>
      <vt:lpstr>ЦЕЛИ УРОКА:</vt:lpstr>
      <vt:lpstr>Виды холодильного оборудования</vt:lpstr>
      <vt:lpstr>Холодильные камеры </vt:lpstr>
      <vt:lpstr>Холодильные шкафы</vt:lpstr>
      <vt:lpstr>Холодильные прилавки и витрины </vt:lpstr>
      <vt:lpstr>По температуре хранения различают три типа холодильного оборудования:</vt:lpstr>
      <vt:lpstr>Правила эксплуатации</vt:lpstr>
      <vt:lpstr>Правила эксплуатации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«Применение аминокислот»</dc:title>
  <dc:creator>Ленар</dc:creator>
  <cp:lastModifiedBy>ОЛЬГА</cp:lastModifiedBy>
  <cp:revision>23</cp:revision>
  <dcterms:created xsi:type="dcterms:W3CDTF">2011-06-13T15:46:41Z</dcterms:created>
  <dcterms:modified xsi:type="dcterms:W3CDTF">2021-05-25T08:35:49Z</dcterms:modified>
</cp:coreProperties>
</file>