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9" r:id="rId11"/>
    <p:sldId id="264" r:id="rId12"/>
    <p:sldId id="268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ru-RU" b="1" i="0" baseline="0" dirty="0">
                <a:solidFill>
                  <a:srgbClr val="C00000"/>
                </a:solidFill>
                <a:latin typeface="Times New Roman" panose="02020603050405020304" pitchFamily="18" charset="0"/>
              </a:rPr>
              <a:t>Социально-коммуникативное развитие 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4.6874999999999998E-3"/>
                  <c:y val="-7.0312495674674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D1-4B21-83B6-C7D06F5DAFF1}"/>
                </c:ext>
              </c:extLst>
            </c:dLbl>
            <c:dLbl>
              <c:idx val="1"/>
              <c:layout>
                <c:manualLayout>
                  <c:x val="-3.4375000000000003E-2"/>
                  <c:y val="-4.68749971164494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0D1-4B21-83B6-C7D06F5DAFF1}"/>
                </c:ext>
              </c:extLst>
            </c:dLbl>
            <c:dLbl>
              <c:idx val="2"/>
              <c:layout>
                <c:manualLayout>
                  <c:x val="-3.209906242587212E-2"/>
                  <c:y val="-3.9172948443422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0D1-4B21-83B6-C7D06F5DAFF1}"/>
                </c:ext>
              </c:extLst>
            </c:dLbl>
            <c:dLbl>
              <c:idx val="3"/>
              <c:layout>
                <c:manualLayout>
                  <c:x val="-3.1250000000000056E-2"/>
                  <c:y val="-2.3437498558224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0D1-4B21-83B6-C7D06F5DAFF1}"/>
                </c:ext>
              </c:extLst>
            </c:dLbl>
            <c:dLbl>
              <c:idx val="4"/>
              <c:layout>
                <c:manualLayout>
                  <c:x val="-2.8125000000000001E-2"/>
                  <c:y val="-2.3437498558224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0D1-4B21-83B6-C7D06F5DAFF1}"/>
                </c:ext>
              </c:extLst>
            </c:dLbl>
            <c:dLbl>
              <c:idx val="5"/>
              <c:layout>
                <c:manualLayout>
                  <c:x val="-2.8125000000000115E-2"/>
                  <c:y val="-3.7499997693159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0D1-4B21-83B6-C7D06F5DAFF1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20</c:v>
                </c:pt>
                <c:pt idx="1">
                  <c:v>40</c:v>
                </c:pt>
                <c:pt idx="2">
                  <c:v>40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D1-4B21-83B6-C7D06F5DAFF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6636224468287477E-3"/>
                  <c:y val="-4.635761891573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0D1-4B21-83B6-C7D06F5DAFF1}"/>
                </c:ext>
              </c:extLst>
            </c:dLbl>
            <c:dLbl>
              <c:idx val="1"/>
              <c:layout>
                <c:manualLayout>
                  <c:x val="2.9299846915116227E-2"/>
                  <c:y val="-3.09050792771558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0D1-4B21-83B6-C7D06F5DAFF1}"/>
                </c:ext>
              </c:extLst>
            </c:dLbl>
            <c:dLbl>
              <c:idx val="2"/>
              <c:layout>
                <c:manualLayout>
                  <c:x val="3.8622525479016845E-2"/>
                  <c:y val="-5.7947023644667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0D1-4B21-83B6-C7D06F5DAFF1}"/>
                </c:ext>
              </c:extLst>
            </c:dLbl>
            <c:dLbl>
              <c:idx val="3"/>
              <c:layout>
                <c:manualLayout>
                  <c:x val="-3.9954336702431219E-3"/>
                  <c:y val="-5.0220753825378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0D1-4B21-83B6-C7D06F5DAFF1}"/>
                </c:ext>
              </c:extLst>
            </c:dLbl>
            <c:dLbl>
              <c:idx val="4"/>
              <c:layout>
                <c:manualLayout>
                  <c:x val="3.5958903032187996E-2"/>
                  <c:y val="-3.2836646731977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0D1-4B21-83B6-C7D06F5DAFF1}"/>
                </c:ext>
              </c:extLst>
            </c:dLbl>
            <c:dLbl>
              <c:idx val="5"/>
              <c:layout>
                <c:manualLayout>
                  <c:x val="2.1308979574629981E-2"/>
                  <c:y val="-5.0220753825378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0D1-4B21-83B6-C7D06F5DAF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55</c:v>
                </c:pt>
                <c:pt idx="1">
                  <c:v>24</c:v>
                </c:pt>
                <c:pt idx="2">
                  <c:v>16</c:v>
                </c:pt>
                <c:pt idx="3">
                  <c:v>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D1-4B21-83B6-C7D06F5DAFF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10D1-4B21-83B6-C7D06F5DAF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9883456"/>
        <c:axId val="359896904"/>
        <c:axId val="0"/>
      </c:bar3DChart>
      <c:catAx>
        <c:axId val="359883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59896904"/>
        <c:crossesAt val="0"/>
        <c:auto val="1"/>
        <c:lblAlgn val="ctr"/>
        <c:lblOffset val="100"/>
        <c:noMultiLvlLbl val="0"/>
      </c:catAx>
      <c:valAx>
        <c:axId val="35989690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9883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>
                <a:solidFill>
                  <a:srgbClr val="C00000"/>
                </a:solidFill>
                <a:latin typeface="Times New Roman" panose="02020603050405020304" pitchFamily="18" charset="0"/>
              </a:rPr>
              <a:t>Познавательное развитие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2500000000000001E-2"/>
                  <c:y val="-5.6249996539739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A3B-44D5-AAC4-778CCADF6BBF}"/>
                </c:ext>
              </c:extLst>
            </c:dLbl>
            <c:dLbl>
              <c:idx val="1"/>
              <c:layout>
                <c:manualLayout>
                  <c:x val="-2.8125000000000028E-2"/>
                  <c:y val="-3.9843747548982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A3B-44D5-AAC4-778CCADF6BBF}"/>
                </c:ext>
              </c:extLst>
            </c:dLbl>
            <c:dLbl>
              <c:idx val="2"/>
              <c:layout>
                <c:manualLayout>
                  <c:x val="-4.0625000000000001E-2"/>
                  <c:y val="-3.0468748125692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A3B-44D5-AAC4-778CCADF6BBF}"/>
                </c:ext>
              </c:extLst>
            </c:dLbl>
            <c:dLbl>
              <c:idx val="3"/>
              <c:layout>
                <c:manualLayout>
                  <c:x val="-3.125E-2"/>
                  <c:y val="-2.1093748702402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A3B-44D5-AAC4-778CCADF6BBF}"/>
                </c:ext>
              </c:extLst>
            </c:dLbl>
            <c:dLbl>
              <c:idx val="4"/>
              <c:layout>
                <c:manualLayout>
                  <c:x val="-2.6562500000000114E-2"/>
                  <c:y val="-2.812499826986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A3B-44D5-AAC4-778CCADF6BBF}"/>
                </c:ext>
              </c:extLst>
            </c:dLbl>
            <c:dLbl>
              <c:idx val="5"/>
              <c:layout>
                <c:manualLayout>
                  <c:x val="-1.4062500000000115E-2"/>
                  <c:y val="-3.7499997693159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A3B-44D5-AAC4-778CCADF6B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 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31.1</c:v>
                </c:pt>
                <c:pt idx="2">
                  <c:v>55.6</c:v>
                </c:pt>
                <c:pt idx="3">
                  <c:v>0</c:v>
                </c:pt>
                <c:pt idx="4">
                  <c:v>13.3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3B-44D5-AAC4-778CCADF6BB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7.8125E-3"/>
                  <c:y val="-6.32812461072068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A3B-44D5-AAC4-778CCADF6BBF}"/>
                </c:ext>
              </c:extLst>
            </c:dLbl>
            <c:dLbl>
              <c:idx val="1"/>
              <c:layout>
                <c:manualLayout>
                  <c:x val="1.236984559658777E-2"/>
                  <c:y val="-5.18710177605857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A3B-44D5-AAC4-778CCADF6BBF}"/>
                </c:ext>
              </c:extLst>
            </c:dLbl>
            <c:dLbl>
              <c:idx val="2"/>
              <c:layout>
                <c:manualLayout>
                  <c:x val="2.5037315632812706E-2"/>
                  <c:y val="-3.98438198145224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A3B-44D5-AAC4-778CCADF6BBF}"/>
                </c:ext>
              </c:extLst>
            </c:dLbl>
            <c:dLbl>
              <c:idx val="3"/>
              <c:layout>
                <c:manualLayout>
                  <c:x val="-5.729100483608997E-17"/>
                  <c:y val="-3.9843747548982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A3B-44D5-AAC4-778CCADF6BBF}"/>
                </c:ext>
              </c:extLst>
            </c:dLbl>
            <c:dLbl>
              <c:idx val="4"/>
              <c:layout>
                <c:manualLayout>
                  <c:x val="3.7499999999999999E-2"/>
                  <c:y val="-2.812499826986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A3B-44D5-AAC4-778CCADF6BBF}"/>
                </c:ext>
              </c:extLst>
            </c:dLbl>
            <c:dLbl>
              <c:idx val="5"/>
              <c:layout>
                <c:manualLayout>
                  <c:x val="2.9687499999999999E-2"/>
                  <c:y val="-3.5156247837337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A3B-44D5-AAC4-778CCADF6B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 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19.7</c:v>
                </c:pt>
                <c:pt idx="1">
                  <c:v>60.7</c:v>
                </c:pt>
                <c:pt idx="2">
                  <c:v>4.3</c:v>
                </c:pt>
                <c:pt idx="3">
                  <c:v>9.4</c:v>
                </c:pt>
                <c:pt idx="4">
                  <c:v>3.9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3B-44D5-AAC4-778CCADF6BB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Лист1!$A$2:$A$7</c:f>
              <c:strCache>
                <c:ptCount val="6"/>
                <c:pt idx="0">
                  <c:v>Высокий 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4A3B-44D5-AAC4-778CCADF6B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64540344"/>
        <c:axId val="364540672"/>
        <c:axId val="0"/>
      </c:bar3DChart>
      <c:catAx>
        <c:axId val="364540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64540672"/>
        <c:crossesAt val="0"/>
        <c:auto val="1"/>
        <c:lblAlgn val="ctr"/>
        <c:lblOffset val="100"/>
        <c:noMultiLvlLbl val="0"/>
      </c:catAx>
      <c:valAx>
        <c:axId val="36454067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4540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rgbClr val="C00000"/>
                </a:solidFill>
              </a:rPr>
              <a:t>Речевое</a:t>
            </a:r>
            <a:r>
              <a:rPr lang="ru-RU" b="1" baseline="0" dirty="0">
                <a:solidFill>
                  <a:srgbClr val="C00000"/>
                </a:solidFill>
              </a:rPr>
              <a:t> развитие (%)</a:t>
            </a:r>
            <a:endParaRPr lang="ru-RU" b="1" dirty="0">
              <a:solidFill>
                <a:srgbClr val="C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2.1874999999999999E-2"/>
                  <c:y val="-3.98437475489820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03-482B-99BA-3DADEAA1D9D2}"/>
                </c:ext>
              </c:extLst>
            </c:dLbl>
            <c:dLbl>
              <c:idx val="1"/>
              <c:layout>
                <c:manualLayout>
                  <c:x val="-3.2812500000000001E-2"/>
                  <c:y val="-5.1562496828094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103-482B-99BA-3DADEAA1D9D2}"/>
                </c:ext>
              </c:extLst>
            </c:dLbl>
            <c:dLbl>
              <c:idx val="2"/>
              <c:layout>
                <c:manualLayout>
                  <c:x val="-3.9409772578226469E-2"/>
                  <c:y val="-4.30888855239250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03-482B-99BA-3DADEAA1D9D2}"/>
                </c:ext>
              </c:extLst>
            </c:dLbl>
            <c:dLbl>
              <c:idx val="3"/>
              <c:layout>
                <c:manualLayout>
                  <c:x val="-2.9687500000000058E-2"/>
                  <c:y val="-3.7499997693159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103-482B-99BA-3DADEAA1D9D2}"/>
                </c:ext>
              </c:extLst>
            </c:dLbl>
            <c:dLbl>
              <c:idx val="4"/>
              <c:layout>
                <c:manualLayout>
                  <c:x val="-3.7499999999999999E-2"/>
                  <c:y val="-2.578124841404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103-482B-99BA-3DADEAA1D9D2}"/>
                </c:ext>
              </c:extLst>
            </c:dLbl>
            <c:dLbl>
              <c:idx val="5"/>
              <c:layout>
                <c:manualLayout>
                  <c:x val="5.7677324253587571E-3"/>
                  <c:y val="-6.65264990914597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103-482B-99BA-3DADEAA1D9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33.299999999999997</c:v>
                </c:pt>
                <c:pt idx="2">
                  <c:v>28.3</c:v>
                </c:pt>
                <c:pt idx="3">
                  <c:v>13.3</c:v>
                </c:pt>
                <c:pt idx="4">
                  <c:v>25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03-482B-99BA-3DADEAA1D9D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5625000000000001E-3"/>
                  <c:y val="-5.1562496828094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103-482B-99BA-3DADEAA1D9D2}"/>
                </c:ext>
              </c:extLst>
            </c:dLbl>
            <c:dLbl>
              <c:idx val="1"/>
              <c:layout>
                <c:manualLayout>
                  <c:x val="1.4062499999999943E-2"/>
                  <c:y val="-5.85937463955618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103-482B-99BA-3DADEAA1D9D2}"/>
                </c:ext>
              </c:extLst>
            </c:dLbl>
            <c:dLbl>
              <c:idx val="2"/>
              <c:layout>
                <c:manualLayout>
                  <c:x val="1.7187500000000001E-2"/>
                  <c:y val="-3.0468748125692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103-482B-99BA-3DADEAA1D9D2}"/>
                </c:ext>
              </c:extLst>
            </c:dLbl>
            <c:dLbl>
              <c:idx val="3"/>
              <c:layout>
                <c:manualLayout>
                  <c:x val="2.5655867315041717E-2"/>
                  <c:y val="-4.21874621441551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103-482B-99BA-3DADEAA1D9D2}"/>
                </c:ext>
              </c:extLst>
            </c:dLbl>
            <c:dLbl>
              <c:idx val="4"/>
              <c:layout>
                <c:manualLayout>
                  <c:x val="0.05"/>
                  <c:y val="-2.1093748702402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103-482B-99BA-3DADEAA1D9D2}"/>
                </c:ext>
              </c:extLst>
            </c:dLbl>
            <c:dLbl>
              <c:idx val="5"/>
              <c:layout>
                <c:manualLayout>
                  <c:x val="1.7187499999999887E-2"/>
                  <c:y val="-5.62499965397393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103-482B-99BA-3DADEAA1D9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21.2</c:v>
                </c:pt>
                <c:pt idx="1">
                  <c:v>42.3</c:v>
                </c:pt>
                <c:pt idx="2">
                  <c:v>11.5</c:v>
                </c:pt>
                <c:pt idx="3">
                  <c:v>15.4</c:v>
                </c:pt>
                <c:pt idx="4">
                  <c:v>9.6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03-482B-99BA-3DADEAA1D9D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4103-482B-99BA-3DADEAA1D9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0159048"/>
        <c:axId val="410160688"/>
        <c:axId val="0"/>
      </c:bar3DChart>
      <c:catAx>
        <c:axId val="410159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410160688"/>
        <c:crossesAt val="0"/>
        <c:auto val="1"/>
        <c:lblAlgn val="ctr"/>
        <c:lblOffset val="100"/>
        <c:noMultiLvlLbl val="0"/>
      </c:catAx>
      <c:valAx>
        <c:axId val="41016068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0159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rgbClr val="C00000"/>
                </a:solidFill>
              </a:rPr>
              <a:t>Художественно-эстетическое</a:t>
            </a:r>
            <a:r>
              <a:rPr lang="ru-RU" b="1" baseline="0" dirty="0">
                <a:solidFill>
                  <a:srgbClr val="C00000"/>
                </a:solidFill>
              </a:rPr>
              <a:t> развитие (%)</a:t>
            </a:r>
            <a:endParaRPr lang="ru-RU" b="1" dirty="0">
              <a:solidFill>
                <a:srgbClr val="C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7187500000000015E-2"/>
                  <c:y val="-2.8124998269869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18-455B-9814-0999D66DC920}"/>
                </c:ext>
              </c:extLst>
            </c:dLbl>
            <c:dLbl>
              <c:idx val="1"/>
              <c:layout>
                <c:manualLayout>
                  <c:x val="-2.968750000000003E-2"/>
                  <c:y val="-2.34374985582248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F18-455B-9814-0999D66DC920}"/>
                </c:ext>
              </c:extLst>
            </c:dLbl>
            <c:dLbl>
              <c:idx val="2"/>
              <c:layout>
                <c:manualLayout>
                  <c:x val="-3.125E-2"/>
                  <c:y val="-4.2187497404804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F18-455B-9814-0999D66DC920}"/>
                </c:ext>
              </c:extLst>
            </c:dLbl>
            <c:dLbl>
              <c:idx val="3"/>
              <c:layout>
                <c:manualLayout>
                  <c:x val="-1.3601014162838515E-2"/>
                  <c:y val="-4.09318721271803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F18-455B-9814-0999D66DC920}"/>
                </c:ext>
              </c:extLst>
            </c:dLbl>
            <c:dLbl>
              <c:idx val="4"/>
              <c:layout>
                <c:manualLayout>
                  <c:x val="-1.40625E-2"/>
                  <c:y val="-4.2187497404804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F18-455B-9814-0999D66DC920}"/>
                </c:ext>
              </c:extLst>
            </c:dLbl>
            <c:dLbl>
              <c:idx val="5"/>
              <c:layout>
                <c:manualLayout>
                  <c:x val="-6.2500000000000003E-3"/>
                  <c:y val="-5.8593746395561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F18-455B-9814-0999D66DC9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18.600000000000001</c:v>
                </c:pt>
                <c:pt idx="2">
                  <c:v>40.9</c:v>
                </c:pt>
                <c:pt idx="3">
                  <c:v>19</c:v>
                </c:pt>
                <c:pt idx="4">
                  <c:v>21.9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18-455B-9814-0999D66DC92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8750000000000013E-2"/>
                  <c:y val="-4.2187497404804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F18-455B-9814-0999D66DC920}"/>
                </c:ext>
              </c:extLst>
            </c:dLbl>
            <c:dLbl>
              <c:idx val="1"/>
              <c:layout>
                <c:manualLayout>
                  <c:x val="-4.6875000000000284E-3"/>
                  <c:y val="-6.09374962513844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F18-455B-9814-0999D66DC920}"/>
                </c:ext>
              </c:extLst>
            </c:dLbl>
            <c:dLbl>
              <c:idx val="2"/>
              <c:layout>
                <c:manualLayout>
                  <c:x val="2.4182876460244494E-2"/>
                  <c:y val="-5.33201086233173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F18-455B-9814-0999D66DC920}"/>
                </c:ext>
              </c:extLst>
            </c:dLbl>
            <c:dLbl>
              <c:idx val="3"/>
              <c:layout>
                <c:manualLayout>
                  <c:x val="-5.729100483608997E-17"/>
                  <c:y val="-4.9218746972272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F18-455B-9814-0999D66DC920}"/>
                </c:ext>
              </c:extLst>
            </c:dLbl>
            <c:dLbl>
              <c:idx val="4"/>
              <c:layout>
                <c:manualLayout>
                  <c:x val="2.6562499999999999E-2"/>
                  <c:y val="-3.0468748125692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F18-455B-9814-0999D66DC920}"/>
                </c:ext>
              </c:extLst>
            </c:dLbl>
            <c:dLbl>
              <c:idx val="5"/>
              <c:layout>
                <c:manualLayout>
                  <c:x val="1.2499999999999886E-2"/>
                  <c:y val="-4.9218746972271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F18-455B-9814-0999D66DC9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Высокий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27.5</c:v>
                </c:pt>
                <c:pt idx="1">
                  <c:v>30.8</c:v>
                </c:pt>
                <c:pt idx="2">
                  <c:v>27.5</c:v>
                </c:pt>
                <c:pt idx="3">
                  <c:v>13.2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18-455B-9814-0999D66DC9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10034112"/>
        <c:axId val="310032472"/>
        <c:axId val="0"/>
      </c:bar3DChart>
      <c:catAx>
        <c:axId val="310034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310032472"/>
        <c:crossesAt val="0"/>
        <c:auto val="1"/>
        <c:lblAlgn val="ctr"/>
        <c:lblOffset val="100"/>
        <c:noMultiLvlLbl val="0"/>
      </c:catAx>
      <c:valAx>
        <c:axId val="31003247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0034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i="0" baseline="0" dirty="0">
                <a:solidFill>
                  <a:srgbClr val="C00000"/>
                </a:solidFill>
              </a:rPr>
              <a:t>Физическое развитие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0670732187622992E-2"/>
                  <c:y val="-3.83771888406991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95-4B3D-8094-D34E02502006}"/>
                </c:ext>
              </c:extLst>
            </c:dLbl>
            <c:dLbl>
              <c:idx val="1"/>
              <c:layout>
                <c:manualLayout>
                  <c:x val="-2.5342988945604602E-2"/>
                  <c:y val="-2.68640321884894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C95-4B3D-8094-D34E02502006}"/>
                </c:ext>
              </c:extLst>
            </c:dLbl>
            <c:dLbl>
              <c:idx val="2"/>
              <c:layout>
                <c:manualLayout>
                  <c:x val="-3.7347562656680433E-2"/>
                  <c:y val="-3.6458329398664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C95-4B3D-8094-D34E02502006}"/>
                </c:ext>
              </c:extLst>
            </c:dLbl>
            <c:dLbl>
              <c:idx val="3"/>
              <c:layout>
                <c:manualLayout>
                  <c:x val="-3.3346038086321861E-2"/>
                  <c:y val="-9.59429721017479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C95-4B3D-8094-D34E02502006}"/>
                </c:ext>
              </c:extLst>
            </c:dLbl>
            <c:dLbl>
              <c:idx val="4"/>
              <c:layout>
                <c:manualLayout>
                  <c:x val="-2.9344513515963292E-2"/>
                  <c:y val="-2.68640321884894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C95-4B3D-8094-D34E02502006}"/>
                </c:ext>
              </c:extLst>
            </c:dLbl>
            <c:dLbl>
              <c:idx val="5"/>
              <c:layout>
                <c:manualLayout>
                  <c:x val="-1.2004573711075852E-2"/>
                  <c:y val="-3.4539469956629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C95-4B3D-8094-D34E025020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Высший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33.299999999999997</c:v>
                </c:pt>
                <c:pt idx="2">
                  <c:v>33.299999999999997</c:v>
                </c:pt>
                <c:pt idx="3">
                  <c:v>16.600000000000001</c:v>
                </c:pt>
                <c:pt idx="4">
                  <c:v>16.600000000000001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95-4B3D-8094-D34E0250200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года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5.3353660938114901E-3"/>
                  <c:y val="-3.6458329398664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C95-4B3D-8094-D34E02502006}"/>
                </c:ext>
              </c:extLst>
            </c:dLbl>
            <c:dLbl>
              <c:idx val="1"/>
              <c:layout>
                <c:manualLayout>
                  <c:x val="0"/>
                  <c:y val="-4.60526266088389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C95-4B3D-8094-D34E02502006}"/>
                </c:ext>
              </c:extLst>
            </c:dLbl>
            <c:dLbl>
              <c:idx val="2"/>
              <c:layout>
                <c:manualLayout>
                  <c:x val="3.6013721133227511E-2"/>
                  <c:y val="-5.18092049349439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C95-4B3D-8094-D34E02502006}"/>
                </c:ext>
              </c:extLst>
            </c:dLbl>
            <c:dLbl>
              <c:idx val="3"/>
              <c:layout>
                <c:manualLayout>
                  <c:x val="1.8673781328340217E-2"/>
                  <c:y val="-4.98903454929089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C95-4B3D-8094-D34E02502006}"/>
                </c:ext>
              </c:extLst>
            </c:dLbl>
            <c:dLbl>
              <c:idx val="4"/>
              <c:layout>
                <c:manualLayout>
                  <c:x val="3.3346038086321812E-2"/>
                  <c:y val="-3.26206105145942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C95-4B3D-8094-D34E02502006}"/>
                </c:ext>
              </c:extLst>
            </c:dLbl>
            <c:dLbl>
              <c:idx val="5"/>
              <c:layout>
                <c:manualLayout>
                  <c:x val="1.4672256757981597E-2"/>
                  <c:y val="-3.6458329398664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C95-4B3D-8094-D34E0250200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Высший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32.1</c:v>
                </c:pt>
                <c:pt idx="1">
                  <c:v>37.200000000000003</c:v>
                </c:pt>
                <c:pt idx="2">
                  <c:v>24.4</c:v>
                </c:pt>
                <c:pt idx="3">
                  <c:v>6.4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95-4B3D-8094-D34E0250200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Лист1!$A$2:$A$7</c:f>
              <c:strCache>
                <c:ptCount val="6"/>
                <c:pt idx="0">
                  <c:v>Высший</c:v>
                </c:pt>
                <c:pt idx="1">
                  <c:v>Средне-высокий</c:v>
                </c:pt>
                <c:pt idx="2">
                  <c:v>Средний</c:v>
                </c:pt>
                <c:pt idx="3">
                  <c:v>Низко-средний</c:v>
                </c:pt>
                <c:pt idx="4">
                  <c:v>Низкий</c:v>
                </c:pt>
                <c:pt idx="5">
                  <c:v>Низший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7C95-4B3D-8094-D34E025020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3487880"/>
        <c:axId val="413491160"/>
        <c:axId val="0"/>
      </c:bar3DChart>
      <c:catAx>
        <c:axId val="413487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413491160"/>
        <c:crossesAt val="0"/>
        <c:auto val="1"/>
        <c:lblAlgn val="ctr"/>
        <c:lblOffset val="100"/>
        <c:noMultiLvlLbl val="0"/>
      </c:catAx>
      <c:valAx>
        <c:axId val="413491160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3487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5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88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3033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8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042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49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416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081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45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51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17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810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62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83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6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059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374C7-F81A-4B9D-8125-EC35016ADBBE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9BC314-702C-4DC1-A6FE-7910CA06F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040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26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66698" y="2078182"/>
            <a:ext cx="9131733" cy="1689796"/>
          </a:xfrm>
        </p:spPr>
        <p:txBody>
          <a:bodyPr>
            <a:normAutofit/>
          </a:bodyPr>
          <a:lstStyle/>
          <a:p>
            <a:pPr lvl="0" algn="ctr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отчет работы старшей группы № 1</a:t>
            </a:r>
            <a:b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«Цветик-семицветик»</a:t>
            </a:r>
            <a:b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cap="none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200" cap="none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2020 – 2021 учебный год</a:t>
            </a:r>
            <a:br>
              <a:rPr lang="ru-RU" sz="2200" cap="none" dirty="0">
                <a:solidFill>
                  <a:srgbClr val="00B0F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29472" y="4219241"/>
            <a:ext cx="3226403" cy="1126283"/>
          </a:xfrm>
        </p:spPr>
        <p:txBody>
          <a:bodyPr>
            <a:normAutofit/>
          </a:bodyPr>
          <a:lstStyle/>
          <a:p>
            <a:pPr algn="r"/>
            <a:r>
              <a:rPr lang="ru-RU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Зыкова Татьяна Сергеевна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66898" y="198865"/>
            <a:ext cx="10747169" cy="670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Новозоринская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СОШ», дошкольное отделение детский сад «Родничок» Павловского района, Алтайского края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3879" y="6347882"/>
            <a:ext cx="2346733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П. Новые Зори, 2021г.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493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21AE86-DF6B-488D-9B43-BF78DB0A8A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058" y="56387"/>
            <a:ext cx="4901590" cy="315468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BC3E3F-F428-4BE1-9BFD-164DC165CD9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3764" y="56387"/>
            <a:ext cx="5995756" cy="33726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A5EEAF-DB37-4E65-88EF-4C5BD416FDC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84" y="3429000"/>
            <a:ext cx="4206240" cy="31546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8B5B579-673B-4554-BA21-D6F88B119FF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1648" y="3646934"/>
            <a:ext cx="3864864" cy="289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037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D94D42-C789-45BE-8A27-69EC3D14CD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2" y="97536"/>
            <a:ext cx="4194048" cy="314553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8423F4-BA80-4159-9AA8-7B5D2EA10F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72" y="3343656"/>
            <a:ext cx="4441952" cy="333146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91D61F-EF86-4625-928D-C3ED48B10C8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518" y="1516460"/>
            <a:ext cx="3165858" cy="42211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D6161B1-83BF-46F0-9FB2-ECAA88F2EC2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4208" y="176784"/>
            <a:ext cx="3982720" cy="298704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5F2BF71-E6B8-47EE-8E0F-D4D81C37EC5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9280" y="3343656"/>
            <a:ext cx="3649091" cy="32839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5CC4EA-8699-4D41-A3F2-AB72D3282792}"/>
              </a:ext>
            </a:extLst>
          </p:cNvPr>
          <p:cNvSpPr txBox="1"/>
          <p:nvPr/>
        </p:nvSpPr>
        <p:spPr>
          <a:xfrm>
            <a:off x="4891850" y="176784"/>
            <a:ext cx="2619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Проекты и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тематические дни</a:t>
            </a:r>
          </a:p>
        </p:txBody>
      </p:sp>
    </p:spTree>
    <p:extLst>
      <p:ext uri="{BB962C8B-B14F-4D97-AF65-F5344CB8AC3E}">
        <p14:creationId xmlns:p14="http://schemas.microsoft.com/office/powerpoint/2010/main" val="761314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835009-C6F4-4EA7-BD2B-7B30D0EED8C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522" y="3429000"/>
            <a:ext cx="5456507" cy="327954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E9DA70-76EC-4615-8C58-E12D10C32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485" y="158496"/>
            <a:ext cx="6102993" cy="4572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BD18AA-D868-447E-A797-EB9599BAA4E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99" y="0"/>
            <a:ext cx="4340352" cy="325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58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DC0FE9-F9B7-404B-82C9-E351385580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68" y="100584"/>
            <a:ext cx="4437888" cy="332841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F2335E-78EA-4166-AE8E-08E787C2AA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542" y="158496"/>
            <a:ext cx="3456432" cy="46085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44C397-D0CC-4B4F-87CF-08E7A4B202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2456" y="1804416"/>
            <a:ext cx="3181350" cy="4241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5F4149D-7ECE-4E25-AE23-BF6C259458F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811" y="3624072"/>
            <a:ext cx="4177792" cy="313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822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E99F35-EC0C-4E23-BF1B-C7ABFFA32E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" y="85344"/>
            <a:ext cx="3721269" cy="27909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F56F0D-D220-4EFB-A0BC-6A1B1504A8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" y="2998216"/>
            <a:ext cx="2755392" cy="36738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83ABCF4-7407-4B6C-B40D-5AB88C6F3CA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8992" y="182880"/>
            <a:ext cx="3310128" cy="44135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4ECD47C-BDD3-4655-B9D7-67925FF4591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5570" y="182880"/>
            <a:ext cx="4572000" cy="3429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C54FA08-CEE6-4D26-937C-B18322ABCA1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009" y="3702304"/>
            <a:ext cx="3907536" cy="293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23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32602893"/>
              </p:ext>
            </p:extLst>
          </p:nvPr>
        </p:nvGraphicFramePr>
        <p:xfrm>
          <a:off x="2447635" y="145143"/>
          <a:ext cx="9535886" cy="6574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5367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314244946"/>
              </p:ext>
            </p:extLst>
          </p:nvPr>
        </p:nvGraphicFramePr>
        <p:xfrm>
          <a:off x="2200498" y="134191"/>
          <a:ext cx="9548947" cy="6557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2747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936399122"/>
              </p:ext>
            </p:extLst>
          </p:nvPr>
        </p:nvGraphicFramePr>
        <p:xfrm>
          <a:off x="2572988" y="139865"/>
          <a:ext cx="9405256" cy="660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2340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28349958"/>
              </p:ext>
            </p:extLst>
          </p:nvPr>
        </p:nvGraphicFramePr>
        <p:xfrm>
          <a:off x="2721825" y="261258"/>
          <a:ext cx="9170125" cy="6596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7383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5098669"/>
              </p:ext>
            </p:extLst>
          </p:nvPr>
        </p:nvGraphicFramePr>
        <p:xfrm>
          <a:off x="2433122" y="139864"/>
          <a:ext cx="9521371" cy="6618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4222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E9DA03-D077-45B5-9096-95BB345951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32" y="146304"/>
            <a:ext cx="3206496" cy="24048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DB7209-0A27-4CB7-98E5-EE721885A12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393" y="609600"/>
            <a:ext cx="3072384" cy="23042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1F2E87-194C-4FEA-8AC2-1AD1B8ACAA4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8416" y="268224"/>
            <a:ext cx="3527552" cy="26456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AF2A5A4-859B-4F99-97B5-4E65AEA4401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564" y="2743200"/>
            <a:ext cx="2976372" cy="396849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57CD26E-6840-4D04-BC76-DF941FC985B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529" y="3144522"/>
            <a:ext cx="2633472" cy="351129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9B8A94A-C50D-4F7D-B001-815D7E6C58E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712" y="3037165"/>
            <a:ext cx="4628894" cy="34716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2E6404B-4E97-45A2-AFDC-263B73D18E82}"/>
              </a:ext>
            </a:extLst>
          </p:cNvPr>
          <p:cNvSpPr txBox="1"/>
          <p:nvPr/>
        </p:nvSpPr>
        <p:spPr>
          <a:xfrm>
            <a:off x="4142862" y="82095"/>
            <a:ext cx="3204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Самообразование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3138617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63BBC4-A455-4E67-93AB-2796AA2B56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160" y="158496"/>
            <a:ext cx="3820160" cy="286512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034200-A723-4E68-8357-24FAC393F3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160" y="3243749"/>
            <a:ext cx="4425696" cy="33192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0A8BD7D-5C60-4B5D-8C7C-721AE4E1C39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656" y="244517"/>
            <a:ext cx="2710688" cy="361425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446B845-D4E1-4383-96B1-C493AA24224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2784" y="298704"/>
            <a:ext cx="4173728" cy="313029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E90E1CD-B085-466F-B5EE-550C0F29680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3904" y="3535680"/>
            <a:ext cx="4031488" cy="302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879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6A6B4B-FD2E-4F64-A672-339901CF09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48" y="719328"/>
            <a:ext cx="3771392" cy="28285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8EC2B3-3C22-4446-8409-F4508C57671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48" y="3919728"/>
            <a:ext cx="3771392" cy="28285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1691C4-9736-45A2-9D2B-70B91A9A4C30}"/>
              </a:ext>
            </a:extLst>
          </p:cNvPr>
          <p:cNvSpPr txBox="1"/>
          <p:nvPr/>
        </p:nvSpPr>
        <p:spPr>
          <a:xfrm>
            <a:off x="4096512" y="109728"/>
            <a:ext cx="2361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Наши праздники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421FF68-675B-469D-BBFB-357BA993F41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008" y="719328"/>
            <a:ext cx="3771392" cy="282854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2015702-3BD1-4197-AD10-1D29493F7F1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560" y="109728"/>
            <a:ext cx="3771392" cy="282854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806EBF4-0EBF-4E9F-AEF1-402E81E0C5E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304" y="3688080"/>
            <a:ext cx="4080256" cy="306019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0709D96-3BFA-40E4-9DF0-3D71355293B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1318" y="3008376"/>
            <a:ext cx="2804922" cy="373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04504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500</TotalTime>
  <Words>61</Words>
  <Application>Microsoft Office PowerPoint</Application>
  <PresentationFormat>Широкоэкранный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Легкий дым</vt:lpstr>
      <vt:lpstr>Итоговый отчет работы старшей группы № 1 «Цветик-семицветик» за 2020 – 2021 учебный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мониторинг образовательного процесса второй ранней группы № 1 2017 – 2018 учебный год</dc:title>
  <dc:creator>наталья</dc:creator>
  <cp:lastModifiedBy>Таня</cp:lastModifiedBy>
  <cp:revision>82</cp:revision>
  <dcterms:created xsi:type="dcterms:W3CDTF">2018-05-11T05:57:39Z</dcterms:created>
  <dcterms:modified xsi:type="dcterms:W3CDTF">2021-05-25T04:13:33Z</dcterms:modified>
</cp:coreProperties>
</file>