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61" r:id="rId4"/>
    <p:sldId id="259" r:id="rId5"/>
    <p:sldId id="263" r:id="rId6"/>
    <p:sldId id="269" r:id="rId7"/>
    <p:sldId id="270" r:id="rId8"/>
    <p:sldId id="271" r:id="rId9"/>
    <p:sldId id="272" r:id="rId10"/>
    <p:sldId id="273" r:id="rId11"/>
    <p:sldId id="278" r:id="rId12"/>
    <p:sldId id="279" r:id="rId13"/>
    <p:sldId id="280" r:id="rId14"/>
    <p:sldId id="281" r:id="rId15"/>
    <p:sldId id="282" r:id="rId16"/>
    <p:sldId id="274" r:id="rId17"/>
    <p:sldId id="275" r:id="rId18"/>
    <p:sldId id="276" r:id="rId19"/>
    <p:sldId id="264" r:id="rId20"/>
    <p:sldId id="262" r:id="rId21"/>
    <p:sldId id="266" r:id="rId22"/>
    <p:sldId id="26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7" d="100"/>
          <a:sy n="57" d="100"/>
        </p:scale>
        <p:origin x="-114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25.05.2021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25.05.2021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14.jpeg"/><Relationship Id="rId4" Type="http://schemas.openxmlformats.org/officeDocument/2006/relationships/image" Target="../media/image13.jpeg"/></Relationships>
</file>

<file path=ppt/slides/_rels/slide11.xml.rels><?xml version="1.0" encoding="UTF-8" standalone="yes"?>
<Relationships xmlns="http://schemas.openxmlformats.org/package/2006/relationships"><Relationship Id="rId3" Type="http://schemas.openxmlformats.org/officeDocument/2006/relationships/hyperlink" Target="https://www.instagram.com/p/CMpvWBUjv05/?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image" Target="../media/image17.jpeg"/><Relationship Id="rId5" Type="http://schemas.openxmlformats.org/officeDocument/2006/relationships/image" Target="../media/image16.jpeg"/><Relationship Id="rId4" Type="http://schemas.openxmlformats.org/officeDocument/2006/relationships/image" Target="../media/image15.jpeg"/></Relationships>
</file>

<file path=ppt/slides/_rels/slide12.xml.rels><?xml version="1.0" encoding="UTF-8" standalone="yes"?>
<Relationships xmlns="http://schemas.openxmlformats.org/package/2006/relationships"><Relationship Id="rId3" Type="http://schemas.openxmlformats.org/officeDocument/2006/relationships/hyperlink" Target="https://www.instagram.com/p/CMxcDeojBXm/?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jpeg"/></Relationships>
</file>

<file path=ppt/slides/_rels/slide13.xml.rels><?xml version="1.0" encoding="UTF-8" standalone="yes"?>
<Relationships xmlns="http://schemas.openxmlformats.org/package/2006/relationships"><Relationship Id="rId3" Type="http://schemas.openxmlformats.org/officeDocument/2006/relationships/hyperlink" Target="https://www.instagram.com/p/CNAxoOVjJj_/?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hyperlink" Target="https://www.instagram.com/p/CNAyWvRDTK8/?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23.jpeg"/></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26.jpeg"/><Relationship Id="rId4" Type="http://schemas.openxmlformats.org/officeDocument/2006/relationships/image" Target="../media/image25.jpeg"/></Relationships>
</file>

<file path=ppt/slides/_rels/slide16.xml.rels><?xml version="1.0" encoding="UTF-8" standalone="yes"?>
<Relationships xmlns="http://schemas.openxmlformats.org/package/2006/relationships"><Relationship Id="rId3" Type="http://schemas.openxmlformats.org/officeDocument/2006/relationships/hyperlink" Target="https://www.instagram.com/p/CNLDRGrjWOM/?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28.jpeg"/><Relationship Id="rId4" Type="http://schemas.openxmlformats.org/officeDocument/2006/relationships/image" Target="../media/image27.jpeg"/></Relationships>
</file>

<file path=ppt/slides/_rels/slide17.xml.rels><?xml version="1.0" encoding="UTF-8" standalone="yes"?>
<Relationships xmlns="http://schemas.openxmlformats.org/package/2006/relationships"><Relationship Id="rId3" Type="http://schemas.openxmlformats.org/officeDocument/2006/relationships/hyperlink" Target="https://www.instagram.com/p/CNS0iCkDwQ_/?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hyperlink" Target="https://www.instagram.com/p/CNXfvwTjO-R/?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31.jpeg"/><Relationship Id="rId4" Type="http://schemas.openxmlformats.org/officeDocument/2006/relationships/image" Target="../media/image30.jpeg"/></Relationships>
</file>

<file path=ppt/slides/_rels/slide19.xml.rels><?xml version="1.0" encoding="UTF-8" standalone="yes"?>
<Relationships xmlns="http://schemas.openxmlformats.org/package/2006/relationships"><Relationship Id="rId3" Type="http://schemas.openxmlformats.org/officeDocument/2006/relationships/hyperlink" Target="https://www.instagram.com/p/CNp30BZjxme/?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33.jpeg"/><Relationship Id="rId4" Type="http://schemas.openxmlformats.org/officeDocument/2006/relationships/image" Target="../media/image32.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hyperlink" Target="https://www.instagram.com/p/CPRNo2oj-0G/?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34.jpeg"/></Relationships>
</file>

<file path=ppt/slides/_rels/slide21.xml.rels><?xml version="1.0" encoding="UTF-8" standalone="yes"?>
<Relationships xmlns="http://schemas.openxmlformats.org/package/2006/relationships"><Relationship Id="rId3" Type="http://schemas.openxmlformats.org/officeDocument/2006/relationships/hyperlink" Target="https://www.instagram.com/p/CPRLp8DDAlZ/?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36.jpeg"/><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hyperlink" Target="https://www.instagram.com/p/CMpvCwbjmQ5/?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4.jpeg"/></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7"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4.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3" Type="http://schemas.openxmlformats.org/officeDocument/2006/relationships/hyperlink" Target="https://www.instagram.com/p/CMpvWBUjv05/?utm_medium=copy_link" TargetMode="External"/><Relationship Id="rId2" Type="http://schemas.openxmlformats.org/officeDocument/2006/relationships/image" Target="../media/image1.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a:xfrm>
            <a:off x="785786" y="274638"/>
            <a:ext cx="7901014" cy="725470"/>
          </a:xfrm>
        </p:spPr>
        <p:txBody>
          <a:bodyPr>
            <a:normAutofit fontScale="90000"/>
          </a:bodyPr>
          <a:lstStyle/>
          <a:p>
            <a:r>
              <a:rPr lang="ru-RU" sz="3600" dirty="0" smtClean="0">
                <a:latin typeface="Times New Roman" pitchFamily="18" charset="0"/>
                <a:cs typeface="Times New Roman" pitchFamily="18" charset="0"/>
              </a:rPr>
              <a:t>ГБОУ  «Школа № 1015» ДО №2 г. Москва</a:t>
            </a:r>
            <a:endParaRPr lang="ru-RU" sz="3600" dirty="0">
              <a:latin typeface="Times New Roman" pitchFamily="18" charset="0"/>
              <a:cs typeface="Times New Roman" pitchFamily="18" charset="0"/>
            </a:endParaRPr>
          </a:p>
        </p:txBody>
      </p:sp>
      <p:sp>
        <p:nvSpPr>
          <p:cNvPr id="4" name="Содержимое 3"/>
          <p:cNvSpPr>
            <a:spLocks noGrp="1"/>
          </p:cNvSpPr>
          <p:nvPr>
            <p:ph sz="half" idx="2"/>
          </p:nvPr>
        </p:nvSpPr>
        <p:spPr>
          <a:xfrm>
            <a:off x="3786182" y="1214422"/>
            <a:ext cx="4900618" cy="4911741"/>
          </a:xfrm>
        </p:spPr>
        <p:txBody>
          <a:bodyPr>
            <a:normAutofit/>
          </a:bodyPr>
          <a:lstStyle/>
          <a:p>
            <a:pPr algn="ctr">
              <a:buNone/>
            </a:pPr>
            <a:r>
              <a:rPr lang="ru-RU" i="1" dirty="0" smtClean="0">
                <a:latin typeface="Times New Roman" pitchFamily="18" charset="0"/>
                <a:cs typeface="Times New Roman" pitchFamily="18" charset="0"/>
              </a:rPr>
              <a:t>Картотека</a:t>
            </a:r>
          </a:p>
          <a:p>
            <a:pPr algn="ctr">
              <a:buNone/>
            </a:pPr>
            <a:r>
              <a:rPr lang="ru-RU" i="1" dirty="0" smtClean="0">
                <a:latin typeface="Times New Roman" pitchFamily="18" charset="0"/>
                <a:cs typeface="Times New Roman" pitchFamily="18" charset="0"/>
              </a:rPr>
              <a:t> дидактических игр</a:t>
            </a:r>
          </a:p>
          <a:p>
            <a:pPr algn="ctr">
              <a:buNone/>
            </a:pPr>
            <a:r>
              <a:rPr lang="ru-RU" b="1" dirty="0" smtClean="0">
                <a:latin typeface="Times New Roman" pitchFamily="18" charset="0"/>
                <a:cs typeface="Times New Roman" pitchFamily="18" charset="0"/>
              </a:rPr>
              <a:t>«Занимательная </a:t>
            </a:r>
            <a:r>
              <a:rPr lang="ru-RU" b="1" dirty="0" err="1" smtClean="0">
                <a:latin typeface="Times New Roman" pitchFamily="18" charset="0"/>
                <a:cs typeface="Times New Roman" pitchFamily="18" charset="0"/>
              </a:rPr>
              <a:t>сенсорика</a:t>
            </a:r>
            <a:r>
              <a:rPr lang="ru-RU" b="1" dirty="0" smtClean="0">
                <a:latin typeface="Times New Roman" pitchFamily="18" charset="0"/>
                <a:cs typeface="Times New Roman" pitchFamily="18" charset="0"/>
              </a:rPr>
              <a:t>»</a:t>
            </a:r>
            <a:endParaRPr lang="ru-RU" dirty="0" smtClean="0">
              <a:latin typeface="Times New Roman" pitchFamily="18" charset="0"/>
              <a:cs typeface="Times New Roman" pitchFamily="18" charset="0"/>
            </a:endParaRPr>
          </a:p>
          <a:p>
            <a:pPr algn="ctr">
              <a:buNone/>
            </a:pPr>
            <a:r>
              <a:rPr lang="ru-RU" sz="2000" dirty="0" smtClean="0">
                <a:latin typeface="Times New Roman" pitchFamily="18" charset="0"/>
                <a:cs typeface="Times New Roman" pitchFamily="18" charset="0"/>
              </a:rPr>
              <a:t>(ранний возраст)</a:t>
            </a:r>
          </a:p>
          <a:p>
            <a:pPr algn="r">
              <a:buNone/>
            </a:pPr>
            <a:endParaRPr lang="ru-RU" sz="1800" dirty="0" smtClean="0">
              <a:latin typeface="Times New Roman" pitchFamily="18" charset="0"/>
              <a:cs typeface="Times New Roman" pitchFamily="18" charset="0"/>
            </a:endParaRPr>
          </a:p>
          <a:p>
            <a:pPr algn="r">
              <a:buNone/>
            </a:pPr>
            <a:r>
              <a:rPr lang="ru-RU" sz="1800" dirty="0" smtClean="0">
                <a:latin typeface="Times New Roman" pitchFamily="18" charset="0"/>
                <a:cs typeface="Times New Roman" pitchFamily="18" charset="0"/>
              </a:rPr>
              <a:t>гр. </a:t>
            </a:r>
            <a:r>
              <a:rPr lang="ru-RU" sz="2000" dirty="0" smtClean="0">
                <a:latin typeface="Times New Roman" pitchFamily="18" charset="0"/>
                <a:cs typeface="Times New Roman" pitchFamily="18" charset="0"/>
              </a:rPr>
              <a:t>«Светлячки»</a:t>
            </a:r>
          </a:p>
          <a:p>
            <a:pPr algn="r">
              <a:buNone/>
            </a:pPr>
            <a:r>
              <a:rPr lang="ru-RU" sz="1800" dirty="0" smtClean="0">
                <a:latin typeface="Times New Roman" pitchFamily="18" charset="0"/>
                <a:cs typeface="Times New Roman" pitchFamily="18" charset="0"/>
              </a:rPr>
              <a:t>Воспитатель:</a:t>
            </a:r>
          </a:p>
          <a:p>
            <a:pPr algn="r">
              <a:buNone/>
            </a:pPr>
            <a:r>
              <a:rPr lang="ru-RU" sz="1800" dirty="0" err="1" smtClean="0">
                <a:latin typeface="Times New Roman" pitchFamily="18" charset="0"/>
                <a:cs typeface="Times New Roman" pitchFamily="18" charset="0"/>
              </a:rPr>
              <a:t>Д.В.Черткова-Сыдеева</a:t>
            </a:r>
            <a:endParaRPr lang="ru-RU" sz="1800" dirty="0" smtClean="0">
              <a:latin typeface="Times New Roman" pitchFamily="18" charset="0"/>
              <a:cs typeface="Times New Roman" pitchFamily="18" charset="0"/>
            </a:endParaRPr>
          </a:p>
          <a:p>
            <a:pPr algn="r">
              <a:buNone/>
            </a:pPr>
            <a:endParaRPr lang="ru-RU" sz="1800" dirty="0" smtClean="0">
              <a:latin typeface="Times New Roman" pitchFamily="18" charset="0"/>
              <a:cs typeface="Times New Roman" pitchFamily="18" charset="0"/>
            </a:endParaRPr>
          </a:p>
          <a:p>
            <a:pPr algn="r">
              <a:buNone/>
            </a:pPr>
            <a:endParaRPr lang="ru-RU" sz="1800" dirty="0" smtClean="0">
              <a:latin typeface="Times New Roman" pitchFamily="18" charset="0"/>
              <a:cs typeface="Times New Roman" pitchFamily="18" charset="0"/>
            </a:endParaRPr>
          </a:p>
          <a:p>
            <a:pPr algn="ctr">
              <a:buNone/>
            </a:pPr>
            <a:r>
              <a:rPr lang="ru-RU" sz="1800" dirty="0" smtClean="0">
                <a:latin typeface="Times New Roman" pitchFamily="18" charset="0"/>
                <a:cs typeface="Times New Roman" pitchFamily="18" charset="0"/>
              </a:rPr>
              <a:t>                             Май, 2021г.</a:t>
            </a:r>
            <a:endParaRPr lang="ru-RU" dirty="0">
              <a:latin typeface="Times New Roman" pitchFamily="18" charset="0"/>
              <a:cs typeface="Times New Roman" pitchFamily="18" charset="0"/>
            </a:endParaRPr>
          </a:p>
        </p:txBody>
      </p:sp>
      <p:pic>
        <p:nvPicPr>
          <p:cNvPr id="8" name="Picture 2"/>
          <p:cNvPicPr>
            <a:picLocks noGrp="1" noChangeAspect="1" noChangeArrowheads="1"/>
          </p:cNvPicPr>
          <p:nvPr>
            <p:ph sz="half" idx="1"/>
          </p:nvPr>
        </p:nvPicPr>
        <p:blipFill>
          <a:blip r:embed="rId3"/>
          <a:srcRect/>
          <a:stretch>
            <a:fillRect/>
          </a:stretch>
        </p:blipFill>
        <p:spPr bwMode="auto">
          <a:xfrm>
            <a:off x="285720" y="1571612"/>
            <a:ext cx="5286412" cy="4476752"/>
          </a:xfrm>
          <a:prstGeom prst="rect">
            <a:avLst/>
          </a:prstGeom>
          <a:noFill/>
          <a:ln w="9525">
            <a:noFill/>
            <a:miter lim="800000"/>
            <a:headEnd/>
            <a:tailEnd/>
          </a:ln>
          <a:effec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pic>
        <p:nvPicPr>
          <p:cNvPr id="4101" name="Picture 5" descr="C:\Users\OEM\Desktop\работа\сенсорика\Сенсорика\20210319_160319.jpg"/>
          <p:cNvPicPr>
            <a:picLocks noGrp="1" noChangeAspect="1" noChangeArrowheads="1"/>
          </p:cNvPicPr>
          <p:nvPr>
            <p:ph sz="half" idx="1"/>
          </p:nvPr>
        </p:nvPicPr>
        <p:blipFill>
          <a:blip r:embed="rId3" cstate="print"/>
          <a:srcRect/>
          <a:stretch>
            <a:fillRect/>
          </a:stretch>
        </p:blipFill>
        <p:spPr bwMode="auto">
          <a:xfrm>
            <a:off x="428596" y="2097047"/>
            <a:ext cx="3000396" cy="4000528"/>
          </a:xfrm>
          <a:prstGeom prst="rect">
            <a:avLst/>
          </a:prstGeom>
          <a:noFill/>
        </p:spPr>
      </p:pic>
      <p:pic>
        <p:nvPicPr>
          <p:cNvPr id="4104" name="Picture 8" descr="C:\Users\OEM\Desktop\работа\сенсорика\Сенсорика\20210322_073733.jpg"/>
          <p:cNvPicPr>
            <a:picLocks noGrp="1" noChangeAspect="1" noChangeArrowheads="1"/>
          </p:cNvPicPr>
          <p:nvPr>
            <p:ph sz="half" idx="2"/>
          </p:nvPr>
        </p:nvPicPr>
        <p:blipFill>
          <a:blip r:embed="rId4" cstate="print"/>
          <a:srcRect/>
          <a:stretch>
            <a:fillRect/>
          </a:stretch>
        </p:blipFill>
        <p:spPr bwMode="auto">
          <a:xfrm>
            <a:off x="5715000" y="2143654"/>
            <a:ext cx="2887663" cy="3850217"/>
          </a:xfrm>
          <a:prstGeom prst="rect">
            <a:avLst/>
          </a:prstGeom>
          <a:noFill/>
        </p:spPr>
      </p:pic>
      <p:pic>
        <p:nvPicPr>
          <p:cNvPr id="14" name="Picture 2" descr="C:\Users\OEM\Desktop\работа\сенсорика\Сенсорика\20210319_161615.jpg"/>
          <p:cNvPicPr>
            <a:picLocks noChangeAspect="1" noChangeArrowheads="1"/>
          </p:cNvPicPr>
          <p:nvPr/>
        </p:nvPicPr>
        <p:blipFill>
          <a:blip r:embed="rId5" cstate="print"/>
          <a:srcRect/>
          <a:stretch>
            <a:fillRect/>
          </a:stretch>
        </p:blipFill>
        <p:spPr bwMode="auto">
          <a:xfrm>
            <a:off x="3143240" y="428604"/>
            <a:ext cx="3019423" cy="4025897"/>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a:xfrm>
            <a:off x="457200" y="285728"/>
            <a:ext cx="8229600" cy="1131910"/>
          </a:xfrm>
        </p:spPr>
        <p:txBody>
          <a:bodyPr>
            <a:normAutofit/>
          </a:bodyPr>
          <a:lstStyle/>
          <a:p>
            <a:r>
              <a:rPr lang="ru-RU" sz="2800" dirty="0" smtClean="0">
                <a:latin typeface="Times New Roman" pitchFamily="18" charset="0"/>
                <a:cs typeface="Times New Roman" pitchFamily="18" charset="0"/>
              </a:rPr>
              <a:t>«Гусеница»</a:t>
            </a: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hlinkClick r:id="rId3"/>
              </a:rPr>
              <a:t>https://www.instagram.com/p/CMpvWBUjv05/?utm_medium=copy_link</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p>
        </p:txBody>
      </p:sp>
      <p:pic>
        <p:nvPicPr>
          <p:cNvPr id="5123" name="Picture 3" descr="C:\Users\OEM\Desktop\работа\сенсорика\Сенсорика\20210322_074054.jpg"/>
          <p:cNvPicPr>
            <a:picLocks noGrp="1" noChangeAspect="1" noChangeArrowheads="1"/>
          </p:cNvPicPr>
          <p:nvPr>
            <p:ph sz="half" idx="1"/>
          </p:nvPr>
        </p:nvPicPr>
        <p:blipFill>
          <a:blip r:embed="rId4" cstate="print"/>
          <a:srcRect/>
          <a:stretch>
            <a:fillRect/>
          </a:stretch>
        </p:blipFill>
        <p:spPr bwMode="auto">
          <a:xfrm>
            <a:off x="357158" y="1428736"/>
            <a:ext cx="2933707" cy="3911609"/>
          </a:xfrm>
          <a:prstGeom prst="rect">
            <a:avLst/>
          </a:prstGeom>
          <a:noFill/>
        </p:spPr>
      </p:pic>
      <p:pic>
        <p:nvPicPr>
          <p:cNvPr id="5124" name="Picture 4" descr="C:\Users\OEM\Desktop\работа\сенсорика\Сенсорика\20210322_075644.jpg"/>
          <p:cNvPicPr>
            <a:picLocks noGrp="1" noChangeAspect="1" noChangeArrowheads="1"/>
          </p:cNvPicPr>
          <p:nvPr>
            <p:ph sz="half" idx="2"/>
          </p:nvPr>
        </p:nvPicPr>
        <p:blipFill>
          <a:blip r:embed="rId5" cstate="print"/>
          <a:srcRect/>
          <a:stretch>
            <a:fillRect/>
          </a:stretch>
        </p:blipFill>
        <p:spPr bwMode="auto">
          <a:xfrm>
            <a:off x="5643570" y="1928802"/>
            <a:ext cx="3030760" cy="4041014"/>
          </a:xfrm>
          <a:prstGeom prst="rect">
            <a:avLst/>
          </a:prstGeom>
          <a:noFill/>
        </p:spPr>
      </p:pic>
      <p:pic>
        <p:nvPicPr>
          <p:cNvPr id="12" name="Picture 2" descr="C:\Users\OEM\Desktop\работа\сенсорика\Сенсорика\20210322_075349.jpg"/>
          <p:cNvPicPr>
            <a:picLocks noChangeAspect="1" noChangeArrowheads="1"/>
          </p:cNvPicPr>
          <p:nvPr/>
        </p:nvPicPr>
        <p:blipFill>
          <a:blip r:embed="rId6" cstate="print"/>
          <a:srcRect/>
          <a:stretch>
            <a:fillRect/>
          </a:stretch>
        </p:blipFill>
        <p:spPr bwMode="auto">
          <a:xfrm>
            <a:off x="2928926" y="2643182"/>
            <a:ext cx="2928958" cy="3905278"/>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p:txBody>
          <a:bodyPr>
            <a:normAutofit/>
          </a:bodyPr>
          <a:lstStyle/>
          <a:p>
            <a:r>
              <a:rPr lang="ru-RU" sz="2800" dirty="0" smtClean="0">
                <a:latin typeface="Times New Roman" pitchFamily="18" charset="0"/>
                <a:cs typeface="Times New Roman" pitchFamily="18" charset="0"/>
              </a:rPr>
              <a:t>«Полянка», «Машины», «Бабочка»</a:t>
            </a:r>
            <a:br>
              <a:rPr lang="ru-RU" sz="28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hlinkClick r:id="rId3"/>
              </a:rPr>
              <a:t>https://www.instagram.com/p/CMxcDeojBXm/?utm_medium=copy_link</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900" dirty="0" smtClean="0">
                <a:latin typeface="Times New Roman" pitchFamily="18" charset="0"/>
                <a:cs typeface="Times New Roman" pitchFamily="18" charset="0"/>
              </a:rPr>
              <a:t/>
            </a:r>
            <a:br>
              <a:rPr lang="ru-RU" sz="900" dirty="0" smtClean="0">
                <a:latin typeface="Times New Roman" pitchFamily="18" charset="0"/>
                <a:cs typeface="Times New Roman" pitchFamily="18" charset="0"/>
              </a:rPr>
            </a:br>
            <a:endParaRPr lang="ru-RU" sz="900" dirty="0">
              <a:latin typeface="Times New Roman" pitchFamily="18" charset="0"/>
              <a:cs typeface="Times New Roman" pitchFamily="18" charset="0"/>
            </a:endParaRPr>
          </a:p>
        </p:txBody>
      </p:sp>
      <p:pic>
        <p:nvPicPr>
          <p:cNvPr id="6148" name="Picture 4" descr="C:\Users\OEM\Desktop\работа\сенсорика\Сенсорика\20210323_164515.jpg"/>
          <p:cNvPicPr>
            <a:picLocks noGrp="1" noChangeAspect="1" noChangeArrowheads="1"/>
          </p:cNvPicPr>
          <p:nvPr>
            <p:ph sz="half" idx="2"/>
          </p:nvPr>
        </p:nvPicPr>
        <p:blipFill>
          <a:blip r:embed="rId4" cstate="print"/>
          <a:srcRect/>
          <a:stretch>
            <a:fillRect/>
          </a:stretch>
        </p:blipFill>
        <p:spPr bwMode="auto">
          <a:xfrm>
            <a:off x="6000760" y="2643182"/>
            <a:ext cx="2858687" cy="3811583"/>
          </a:xfrm>
          <a:prstGeom prst="rect">
            <a:avLst/>
          </a:prstGeom>
          <a:noFill/>
        </p:spPr>
      </p:pic>
      <p:pic>
        <p:nvPicPr>
          <p:cNvPr id="12" name="Picture 2" descr="C:\Users\OEM\Desktop\работа\сенсорика\Сенсорика\20210323_164239.jpg"/>
          <p:cNvPicPr>
            <a:picLocks noChangeAspect="1" noChangeArrowheads="1"/>
          </p:cNvPicPr>
          <p:nvPr/>
        </p:nvPicPr>
        <p:blipFill>
          <a:blip r:embed="rId5" cstate="print"/>
          <a:srcRect/>
          <a:stretch>
            <a:fillRect/>
          </a:stretch>
        </p:blipFill>
        <p:spPr bwMode="auto">
          <a:xfrm>
            <a:off x="571472" y="2571744"/>
            <a:ext cx="2928958" cy="3905278"/>
          </a:xfrm>
          <a:prstGeom prst="rect">
            <a:avLst/>
          </a:prstGeom>
          <a:noFill/>
        </p:spPr>
      </p:pic>
      <p:pic>
        <p:nvPicPr>
          <p:cNvPr id="6147" name="Picture 3" descr="C:\Users\OEM\Desktop\работа\сенсорика\Сенсорика\20210326_132320.jpg"/>
          <p:cNvPicPr>
            <a:picLocks noGrp="1" noChangeAspect="1" noChangeArrowheads="1"/>
          </p:cNvPicPr>
          <p:nvPr>
            <p:ph sz="half" idx="1"/>
          </p:nvPr>
        </p:nvPicPr>
        <p:blipFill>
          <a:blip r:embed="rId6" cstate="print"/>
          <a:srcRect/>
          <a:stretch>
            <a:fillRect/>
          </a:stretch>
        </p:blipFill>
        <p:spPr bwMode="auto">
          <a:xfrm>
            <a:off x="3143240" y="1357298"/>
            <a:ext cx="3073001" cy="409733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p:txBody>
          <a:bodyPr>
            <a:normAutofit/>
          </a:bodyPr>
          <a:lstStyle/>
          <a:p>
            <a:r>
              <a:rPr lang="ru-RU" sz="2800" dirty="0" smtClean="0">
                <a:latin typeface="Times New Roman" pitchFamily="18" charset="0"/>
                <a:cs typeface="Times New Roman" pitchFamily="18" charset="0"/>
              </a:rPr>
              <a:t>«Новогодняя Ёлка»</a:t>
            </a:r>
            <a:br>
              <a:rPr lang="ru-RU" sz="2800" dirty="0" smtClean="0">
                <a:latin typeface="Times New Roman" pitchFamily="18" charset="0"/>
                <a:cs typeface="Times New Roman" pitchFamily="18" charset="0"/>
              </a:rPr>
            </a:br>
            <a:r>
              <a:rPr lang="en-US" sz="1800" dirty="0" smtClean="0">
                <a:latin typeface="Times New Roman" pitchFamily="18" charset="0"/>
                <a:cs typeface="Times New Roman" pitchFamily="18" charset="0"/>
                <a:hlinkClick r:id="rId3"/>
              </a:rPr>
              <a:t>https://www.instagram.com/p/CNAxoOVjJj_/?utm_medium=copy_link</a:t>
            </a:r>
            <a:endParaRPr lang="ru-RU" sz="1800" dirty="0"/>
          </a:p>
        </p:txBody>
      </p:sp>
      <p:pic>
        <p:nvPicPr>
          <p:cNvPr id="12" name="Picture 3" descr="C:\Users\OEM\Desktop\работа\сенсорика\Сенсорика\20210329_071943.jpg"/>
          <p:cNvPicPr>
            <a:picLocks noGrp="1" noChangeAspect="1" noChangeArrowheads="1"/>
          </p:cNvPicPr>
          <p:nvPr>
            <p:ph sz="half" idx="2"/>
          </p:nvPr>
        </p:nvPicPr>
        <p:blipFill>
          <a:blip r:embed="rId4" cstate="print"/>
          <a:srcRect/>
          <a:stretch>
            <a:fillRect/>
          </a:stretch>
        </p:blipFill>
        <p:spPr bwMode="auto">
          <a:xfrm>
            <a:off x="4970264" y="1600200"/>
            <a:ext cx="3394472" cy="4525963"/>
          </a:xfrm>
          <a:prstGeom prst="rect">
            <a:avLst/>
          </a:prstGeom>
          <a:noFill/>
        </p:spPr>
      </p:pic>
      <p:pic>
        <p:nvPicPr>
          <p:cNvPr id="13" name="Picture 2" descr="C:\Users\OEM\Desktop\работа\сенсорика\Сенсорика\20210329_134736.jpg"/>
          <p:cNvPicPr>
            <a:picLocks noGrp="1" noChangeAspect="1" noChangeArrowheads="1"/>
          </p:cNvPicPr>
          <p:nvPr>
            <p:ph sz="half" idx="1"/>
          </p:nvPr>
        </p:nvPicPr>
        <p:blipFill>
          <a:blip r:embed="rId5" cstate="print"/>
          <a:srcRect/>
          <a:stretch>
            <a:fillRect/>
          </a:stretch>
        </p:blipFill>
        <p:spPr bwMode="auto">
          <a:xfrm>
            <a:off x="457200" y="2175744"/>
            <a:ext cx="4038600" cy="3374875"/>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p:txBody>
          <a:bodyPr>
            <a:normAutofit/>
          </a:bodyPr>
          <a:lstStyle/>
          <a:p>
            <a:r>
              <a:rPr lang="ru-RU" sz="2800" dirty="0" smtClean="0">
                <a:latin typeface="Times New Roman" pitchFamily="18" charset="0"/>
                <a:cs typeface="Times New Roman" pitchFamily="18" charset="0"/>
              </a:rPr>
              <a:t>«Подбери по цвету овощи и фрукты»</a:t>
            </a:r>
            <a:br>
              <a:rPr lang="ru-RU" sz="28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hlinkClick r:id="rId3"/>
              </a:rPr>
              <a:t>https://www.instagram.com/p/CNAyWvRDTK8/?utm_medium=copy_link</a:t>
            </a:r>
            <a:endParaRPr lang="ru-RU" sz="1600" dirty="0">
              <a:latin typeface="Times New Roman" pitchFamily="18" charset="0"/>
              <a:cs typeface="Times New Roman" pitchFamily="18" charset="0"/>
            </a:endParaRPr>
          </a:p>
        </p:txBody>
      </p:sp>
      <p:sp>
        <p:nvSpPr>
          <p:cNvPr id="10" name="Содержимое 9"/>
          <p:cNvSpPr>
            <a:spLocks noGrp="1"/>
          </p:cNvSpPr>
          <p:nvPr>
            <p:ph sz="half" idx="2"/>
          </p:nvPr>
        </p:nvSpPr>
        <p:spPr/>
        <p:txBody>
          <a:bodyPr>
            <a:normAutofit/>
          </a:bodyPr>
          <a:lstStyle/>
          <a:p>
            <a:pPr>
              <a:buNone/>
            </a:pPr>
            <a:r>
              <a:rPr lang="ru-RU" sz="2400" i="1" dirty="0" smtClean="0">
                <a:latin typeface="Times New Roman" pitchFamily="18" charset="0"/>
                <a:cs typeface="Times New Roman" pitchFamily="18" charset="0"/>
              </a:rPr>
              <a:t>           </a:t>
            </a:r>
            <a:r>
              <a:rPr lang="ru-RU" sz="2400" b="1" i="1" dirty="0" smtClean="0">
                <a:latin typeface="Times New Roman" pitchFamily="18" charset="0"/>
                <a:cs typeface="Times New Roman" pitchFamily="18" charset="0"/>
              </a:rPr>
              <a:t>Цели:</a:t>
            </a: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-учить детей группировать предметы по цвету;</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-закреплять знания об овощах, о понятиях много - один, большой – маленький;</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-развивать мелкую моторику.</a:t>
            </a:r>
            <a:r>
              <a:rPr lang="ru-RU" dirty="0" smtClean="0"/>
              <a:t/>
            </a:r>
            <a:br>
              <a:rPr lang="ru-RU" dirty="0" smtClean="0"/>
            </a:br>
            <a:endParaRPr lang="ru-RU" dirty="0"/>
          </a:p>
        </p:txBody>
      </p:sp>
      <p:pic>
        <p:nvPicPr>
          <p:cNvPr id="8195" name="Picture 3" descr="C:\Users\OEM\Desktop\работа\сенсорика\Сенсорика\20210329_134414.jpg"/>
          <p:cNvPicPr>
            <a:picLocks noGrp="1" noChangeAspect="1" noChangeArrowheads="1"/>
          </p:cNvPicPr>
          <p:nvPr>
            <p:ph sz="half" idx="1"/>
          </p:nvPr>
        </p:nvPicPr>
        <p:blipFill>
          <a:blip r:embed="rId4" cstate="print"/>
          <a:srcRect/>
          <a:stretch>
            <a:fillRect/>
          </a:stretch>
        </p:blipFill>
        <p:spPr bwMode="auto">
          <a:xfrm>
            <a:off x="457200" y="2348706"/>
            <a:ext cx="4038600" cy="3028950"/>
          </a:xfrm>
          <a:prstGeom prst="rect">
            <a:avLst/>
          </a:prstGeom>
          <a:no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pic>
        <p:nvPicPr>
          <p:cNvPr id="9218" name="Picture 2" descr="C:\Users\OEM\Desktop\работа\сенсорика\Сенсорика\20210329_161722.jpg"/>
          <p:cNvPicPr>
            <a:picLocks noGrp="1" noChangeAspect="1" noChangeArrowheads="1"/>
          </p:cNvPicPr>
          <p:nvPr>
            <p:ph sz="half" idx="2"/>
          </p:nvPr>
        </p:nvPicPr>
        <p:blipFill>
          <a:blip r:embed="rId3" cstate="print"/>
          <a:srcRect/>
          <a:stretch>
            <a:fillRect/>
          </a:stretch>
        </p:blipFill>
        <p:spPr bwMode="auto">
          <a:xfrm>
            <a:off x="5643570" y="428604"/>
            <a:ext cx="3073001" cy="4097335"/>
          </a:xfrm>
          <a:prstGeom prst="rect">
            <a:avLst/>
          </a:prstGeom>
          <a:noFill/>
        </p:spPr>
      </p:pic>
      <p:pic>
        <p:nvPicPr>
          <p:cNvPr id="8" name="Picture 2" descr="C:\Users\OEM\Desktop\работа\сенсорика\Сенсорика\20210329_160833.jpg"/>
          <p:cNvPicPr>
            <a:picLocks noChangeAspect="1" noChangeArrowheads="1"/>
          </p:cNvPicPr>
          <p:nvPr/>
        </p:nvPicPr>
        <p:blipFill>
          <a:blip r:embed="rId4" cstate="print"/>
          <a:srcRect/>
          <a:stretch>
            <a:fillRect/>
          </a:stretch>
        </p:blipFill>
        <p:spPr bwMode="auto">
          <a:xfrm>
            <a:off x="642910" y="2214554"/>
            <a:ext cx="3037282" cy="4049710"/>
          </a:xfrm>
          <a:prstGeom prst="rect">
            <a:avLst/>
          </a:prstGeom>
          <a:noFill/>
        </p:spPr>
      </p:pic>
      <p:pic>
        <p:nvPicPr>
          <p:cNvPr id="9219" name="Picture 3" descr="C:\Users\OEM\Desktop\работа\сенсорика\Сенсорика\20210329_162736.jpg"/>
          <p:cNvPicPr>
            <a:picLocks noGrp="1" noChangeAspect="1" noChangeArrowheads="1"/>
          </p:cNvPicPr>
          <p:nvPr>
            <p:ph sz="half" idx="1"/>
          </p:nvPr>
        </p:nvPicPr>
        <p:blipFill>
          <a:blip r:embed="rId5" cstate="print"/>
          <a:srcRect/>
          <a:stretch>
            <a:fillRect/>
          </a:stretch>
        </p:blipFill>
        <p:spPr bwMode="auto">
          <a:xfrm>
            <a:off x="3071802" y="1500174"/>
            <a:ext cx="2643206" cy="3524275"/>
          </a:xfrm>
          <a:prstGeom prst="rect">
            <a:avLst/>
          </a:prstGeom>
          <a:no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p:txBody>
          <a:bodyPr>
            <a:normAutofit/>
          </a:bodyPr>
          <a:lstStyle/>
          <a:p>
            <a:r>
              <a:rPr lang="ru-RU" sz="2800" dirty="0" smtClean="0">
                <a:latin typeface="Times New Roman" pitchFamily="18" charset="0"/>
                <a:cs typeface="Times New Roman" pitchFamily="18" charset="0"/>
              </a:rPr>
              <a:t>«Подбери по цвету шарики»</a:t>
            </a:r>
            <a:br>
              <a:rPr lang="ru-RU"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3"/>
              </a:rPr>
              <a:t>https://www.instagram.com/p/CNLDRGrjWOM/?utm_medium=copy_link</a:t>
            </a:r>
            <a:endParaRPr lang="ru-RU" sz="1600" dirty="0">
              <a:latin typeface="Times New Roman" pitchFamily="18" charset="0"/>
              <a:cs typeface="Times New Roman" pitchFamily="18" charset="0"/>
            </a:endParaRPr>
          </a:p>
        </p:txBody>
      </p:sp>
      <p:pic>
        <p:nvPicPr>
          <p:cNvPr id="10243" name="Picture 3" descr="C:\Users\OEM\Desktop\работа\сенсорика\Сенсорика\20210402_141115.jpg"/>
          <p:cNvPicPr>
            <a:picLocks noGrp="1" noChangeAspect="1" noChangeArrowheads="1"/>
          </p:cNvPicPr>
          <p:nvPr>
            <p:ph sz="half" idx="1"/>
          </p:nvPr>
        </p:nvPicPr>
        <p:blipFill>
          <a:blip r:embed="rId4" cstate="print"/>
          <a:srcRect/>
          <a:stretch>
            <a:fillRect/>
          </a:stretch>
        </p:blipFill>
        <p:spPr bwMode="auto">
          <a:xfrm>
            <a:off x="457200" y="2348706"/>
            <a:ext cx="4038600" cy="3028950"/>
          </a:xfrm>
          <a:prstGeom prst="rect">
            <a:avLst/>
          </a:prstGeom>
          <a:noFill/>
        </p:spPr>
      </p:pic>
      <p:pic>
        <p:nvPicPr>
          <p:cNvPr id="10244" name="Picture 4" descr="C:\Users\OEM\Desktop\работа\сенсорика\Сенсорика\20210401_095938.jpg"/>
          <p:cNvPicPr>
            <a:picLocks noGrp="1" noChangeAspect="1" noChangeArrowheads="1"/>
          </p:cNvPicPr>
          <p:nvPr>
            <p:ph sz="half" idx="2"/>
          </p:nvPr>
        </p:nvPicPr>
        <p:blipFill>
          <a:blip r:embed="rId5" cstate="print"/>
          <a:srcRect/>
          <a:stretch>
            <a:fillRect/>
          </a:stretch>
        </p:blipFill>
        <p:spPr bwMode="auto">
          <a:xfrm>
            <a:off x="4970264" y="1600200"/>
            <a:ext cx="3394472" cy="4525963"/>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p:txBody>
          <a:bodyPr>
            <a:normAutofit/>
          </a:bodyPr>
          <a:lstStyle/>
          <a:p>
            <a:r>
              <a:rPr lang="ru-RU" sz="2800" dirty="0" smtClean="0">
                <a:latin typeface="Times New Roman" pitchFamily="18" charset="0"/>
                <a:cs typeface="Times New Roman" pitchFamily="18" charset="0"/>
              </a:rPr>
              <a:t>«Найди окошко мышке»</a:t>
            </a:r>
            <a:br>
              <a:rPr lang="ru-RU"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3"/>
              </a:rPr>
              <a:t>https://www.instagram.com/p/CNS0iCkDwQ_/?utm_medium=copy_link</a:t>
            </a:r>
            <a:endParaRPr lang="ru-RU" sz="1600" dirty="0">
              <a:latin typeface="Times New Roman" pitchFamily="18" charset="0"/>
              <a:cs typeface="Times New Roman" pitchFamily="18" charset="0"/>
            </a:endParaRPr>
          </a:p>
        </p:txBody>
      </p:sp>
      <p:sp>
        <p:nvSpPr>
          <p:cNvPr id="4" name="Содержимое 3"/>
          <p:cNvSpPr>
            <a:spLocks noGrp="1"/>
          </p:cNvSpPr>
          <p:nvPr>
            <p:ph sz="half" idx="2"/>
          </p:nvPr>
        </p:nvSpPr>
        <p:spPr>
          <a:xfrm>
            <a:off x="4214810" y="1214422"/>
            <a:ext cx="4714908" cy="5357850"/>
          </a:xfrm>
        </p:spPr>
        <p:txBody>
          <a:bodyPr>
            <a:noAutofit/>
          </a:bodyPr>
          <a:lstStyle/>
          <a:p>
            <a:pPr>
              <a:buNone/>
            </a:pPr>
            <a:r>
              <a:rPr lang="ru-RU" sz="2400" dirty="0" smtClean="0"/>
              <a:t>           </a:t>
            </a:r>
            <a:r>
              <a:rPr lang="ru-RU" sz="2400" b="1" i="1" dirty="0" smtClean="0">
                <a:latin typeface="Times New Roman" pitchFamily="18" charset="0"/>
                <a:cs typeface="Times New Roman" pitchFamily="18" charset="0"/>
              </a:rPr>
              <a:t>Цель:</a:t>
            </a:r>
          </a:p>
          <a:p>
            <a:pPr algn="just">
              <a:buNone/>
            </a:pPr>
            <a:r>
              <a:rPr lang="ru-RU" sz="2400" dirty="0" smtClean="0">
                <a:latin typeface="Times New Roman" pitchFamily="18" charset="0"/>
                <a:cs typeface="Times New Roman" pitchFamily="18" charset="0"/>
              </a:rPr>
              <a:t>     -учить детей соотносить форму деталей с формой отверстия;</a:t>
            </a:r>
          </a:p>
          <a:p>
            <a:pPr algn="just">
              <a:buNone/>
            </a:pPr>
            <a:r>
              <a:rPr lang="ru-RU" sz="2400" i="1" dirty="0" smtClean="0">
                <a:latin typeface="Times New Roman" pitchFamily="18" charset="0"/>
                <a:cs typeface="Times New Roman" pitchFamily="18" charset="0"/>
              </a:rPr>
              <a:t>     -у</a:t>
            </a:r>
            <a:r>
              <a:rPr lang="ru-RU" sz="2400" dirty="0" smtClean="0">
                <a:latin typeface="Times New Roman" pitchFamily="18" charset="0"/>
                <a:cs typeface="Times New Roman" pitchFamily="18" charset="0"/>
              </a:rPr>
              <a:t>чить детей различать цвета и использовать названия цветов в речи;</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-закреплять умение распознавать геометрические фигуры и называть их (круг, квадрат, треугольник);</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-развивать мелкую моторику рук, цветовое восприятие, внимание.</a:t>
            </a:r>
            <a:endParaRPr lang="ru-RU" sz="2400" dirty="0">
              <a:latin typeface="Times New Roman" pitchFamily="18" charset="0"/>
              <a:cs typeface="Times New Roman" pitchFamily="18" charset="0"/>
            </a:endParaRPr>
          </a:p>
        </p:txBody>
      </p:sp>
      <p:pic>
        <p:nvPicPr>
          <p:cNvPr id="11266" name="Picture 2" descr="C:\Users\OEM\Desktop\работа\сенсорика\Сенсорика\20210406_133445.jpg"/>
          <p:cNvPicPr>
            <a:picLocks noGrp="1" noChangeAspect="1" noChangeArrowheads="1"/>
          </p:cNvPicPr>
          <p:nvPr>
            <p:ph sz="half" idx="1"/>
          </p:nvPr>
        </p:nvPicPr>
        <p:blipFill>
          <a:blip r:embed="rId4" cstate="print"/>
          <a:srcRect/>
          <a:stretch>
            <a:fillRect/>
          </a:stretch>
        </p:blipFill>
        <p:spPr bwMode="auto">
          <a:xfrm>
            <a:off x="457200" y="2348706"/>
            <a:ext cx="4038600" cy="3028950"/>
          </a:xfrm>
          <a:prstGeom prst="rect">
            <a:avLst/>
          </a:prstGeom>
          <a:no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a:xfrm>
            <a:off x="457200" y="214290"/>
            <a:ext cx="8229600" cy="928694"/>
          </a:xfrm>
        </p:spPr>
        <p:txBody>
          <a:bodyPr>
            <a:normAutofit/>
          </a:bodyPr>
          <a:lstStyle/>
          <a:p>
            <a:r>
              <a:rPr lang="ru-RU" sz="2800" dirty="0" smtClean="0">
                <a:latin typeface="Times New Roman" pitchFamily="18" charset="0"/>
                <a:cs typeface="Times New Roman" pitchFamily="18" charset="0"/>
              </a:rPr>
              <a:t>«Подбери окошко»</a:t>
            </a:r>
            <a:br>
              <a:rPr lang="ru-RU" sz="28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3"/>
              </a:rPr>
              <a:t>https://www.instagram.com/p/CNXfvwTjO-R/?utm_medium=copy_link</a:t>
            </a:r>
            <a:endParaRPr lang="ru-RU" sz="1600" dirty="0">
              <a:latin typeface="Times New Roman" pitchFamily="18" charset="0"/>
              <a:cs typeface="Times New Roman" pitchFamily="18" charset="0"/>
            </a:endParaRPr>
          </a:p>
        </p:txBody>
      </p:sp>
      <p:pic>
        <p:nvPicPr>
          <p:cNvPr id="12290" name="Picture 2" descr="C:\Users\OEM\Desktop\работа\сенсорика\Сенсорика\20210406_132926.jpg"/>
          <p:cNvPicPr>
            <a:picLocks noGrp="1" noChangeAspect="1" noChangeArrowheads="1"/>
          </p:cNvPicPr>
          <p:nvPr>
            <p:ph sz="half" idx="1"/>
          </p:nvPr>
        </p:nvPicPr>
        <p:blipFill>
          <a:blip r:embed="rId4" cstate="print"/>
          <a:srcRect/>
          <a:stretch>
            <a:fillRect/>
          </a:stretch>
        </p:blipFill>
        <p:spPr bwMode="auto">
          <a:xfrm>
            <a:off x="779264" y="1600200"/>
            <a:ext cx="3394472" cy="4525963"/>
          </a:xfrm>
          <a:prstGeom prst="rect">
            <a:avLst/>
          </a:prstGeom>
          <a:noFill/>
        </p:spPr>
      </p:pic>
      <p:pic>
        <p:nvPicPr>
          <p:cNvPr id="12291" name="Picture 3" descr="C:\Users\OEM\Desktop\работа\сенсорика\Сенсорика\20210419_073240.jpg"/>
          <p:cNvPicPr>
            <a:picLocks noGrp="1" noChangeAspect="1" noChangeArrowheads="1"/>
          </p:cNvPicPr>
          <p:nvPr>
            <p:ph sz="half" idx="2"/>
          </p:nvPr>
        </p:nvPicPr>
        <p:blipFill>
          <a:blip r:embed="rId5" cstate="print"/>
          <a:srcRect/>
          <a:stretch>
            <a:fillRect/>
          </a:stretch>
        </p:blipFill>
        <p:spPr bwMode="auto">
          <a:xfrm>
            <a:off x="4970264" y="1600200"/>
            <a:ext cx="3394472" cy="4525963"/>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p:txBody>
          <a:bodyPr>
            <a:normAutofit/>
          </a:bodyPr>
          <a:lstStyle/>
          <a:p>
            <a:r>
              <a:rPr lang="ru-RU" sz="2800" dirty="0" smtClean="0">
                <a:latin typeface="Times New Roman" pitchFamily="18" charset="0"/>
                <a:cs typeface="Times New Roman" pitchFamily="18" charset="0"/>
              </a:rPr>
              <a:t>«Помоги зверятам собрать шарики»</a:t>
            </a:r>
            <a:br>
              <a:rPr lang="ru-RU" sz="2800" dirty="0" smtClean="0">
                <a:latin typeface="Times New Roman" pitchFamily="18" charset="0"/>
                <a:cs typeface="Times New Roman" pitchFamily="18" charset="0"/>
              </a:rPr>
            </a:br>
            <a:r>
              <a:rPr lang="en-US" sz="28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3"/>
              </a:rPr>
              <a:t>https://www.instagram.com/p/CNp30BZjxme/?utm_medium=copy_link</a:t>
            </a:r>
            <a:endParaRPr lang="ru-RU" sz="1600" dirty="0">
              <a:latin typeface="Times New Roman" pitchFamily="18" charset="0"/>
              <a:cs typeface="Times New Roman" pitchFamily="18" charset="0"/>
            </a:endParaRPr>
          </a:p>
        </p:txBody>
      </p:sp>
      <p:pic>
        <p:nvPicPr>
          <p:cNvPr id="13315" name="Picture 3" descr="C:\Users\OEM\Desktop\работа\сенсорика\Сенсорика\20210419_154726.jpg"/>
          <p:cNvPicPr>
            <a:picLocks noGrp="1" noChangeAspect="1" noChangeArrowheads="1"/>
          </p:cNvPicPr>
          <p:nvPr>
            <p:ph sz="half" idx="1"/>
          </p:nvPr>
        </p:nvPicPr>
        <p:blipFill>
          <a:blip r:embed="rId4" cstate="print"/>
          <a:srcRect/>
          <a:stretch>
            <a:fillRect/>
          </a:stretch>
        </p:blipFill>
        <p:spPr bwMode="auto">
          <a:xfrm>
            <a:off x="457200" y="2347913"/>
            <a:ext cx="4038600" cy="3028950"/>
          </a:xfrm>
          <a:prstGeom prst="rect">
            <a:avLst/>
          </a:prstGeom>
          <a:noFill/>
        </p:spPr>
      </p:pic>
      <p:pic>
        <p:nvPicPr>
          <p:cNvPr id="13316" name="Picture 4" descr="C:\Users\OEM\Desktop\работа\сенсорика\Сенсорика\20210419_092614.jpg"/>
          <p:cNvPicPr>
            <a:picLocks noGrp="1" noChangeAspect="1" noChangeArrowheads="1"/>
          </p:cNvPicPr>
          <p:nvPr>
            <p:ph sz="half" idx="2"/>
          </p:nvPr>
        </p:nvPicPr>
        <p:blipFill>
          <a:blip r:embed="rId5" cstate="print"/>
          <a:srcRect/>
          <a:stretch>
            <a:fillRect/>
          </a:stretch>
        </p:blipFill>
        <p:spPr bwMode="auto">
          <a:xfrm>
            <a:off x="4970264" y="1600200"/>
            <a:ext cx="3394472" cy="4525963"/>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a:xfrm>
            <a:off x="457200" y="274638"/>
            <a:ext cx="8229600" cy="654032"/>
          </a:xfrm>
        </p:spPr>
        <p:txBody>
          <a:bodyPr>
            <a:normAutofit/>
          </a:bodyPr>
          <a:lstStyle/>
          <a:p>
            <a:r>
              <a:rPr lang="ru-RU" sz="3200" dirty="0" smtClean="0">
                <a:latin typeface="Times New Roman" pitchFamily="18" charset="0"/>
                <a:cs typeface="Times New Roman" pitchFamily="18" charset="0"/>
              </a:rPr>
              <a:t>Актуальность</a:t>
            </a:r>
            <a:endParaRPr lang="ru-RU" sz="3200" dirty="0">
              <a:latin typeface="Times New Roman" pitchFamily="18" charset="0"/>
              <a:cs typeface="Times New Roman" pitchFamily="18" charset="0"/>
            </a:endParaRPr>
          </a:p>
        </p:txBody>
      </p:sp>
      <p:sp>
        <p:nvSpPr>
          <p:cNvPr id="3" name="Содержимое 2"/>
          <p:cNvSpPr>
            <a:spLocks noGrp="1"/>
          </p:cNvSpPr>
          <p:nvPr>
            <p:ph sz="half" idx="1"/>
          </p:nvPr>
        </p:nvSpPr>
        <p:spPr>
          <a:xfrm>
            <a:off x="457200" y="1071546"/>
            <a:ext cx="8115328" cy="5429288"/>
          </a:xfrm>
        </p:spPr>
        <p:txBody>
          <a:bodyPr>
            <a:normAutofit/>
          </a:bodyPr>
          <a:lstStyle/>
          <a:p>
            <a:pPr algn="just">
              <a:buNone/>
            </a:pPr>
            <a:r>
              <a:rPr lang="ru-RU" sz="2600" dirty="0" smtClean="0">
                <a:latin typeface="Times New Roman" pitchFamily="18" charset="0"/>
                <a:cs typeface="Times New Roman" pitchFamily="18" charset="0"/>
              </a:rPr>
              <a:t> 		</a:t>
            </a:r>
            <a:r>
              <a:rPr lang="ru-RU" sz="2400" dirty="0" smtClean="0">
                <a:latin typeface="Times New Roman" pitchFamily="18" charset="0"/>
                <a:cs typeface="Times New Roman" pitchFamily="18" charset="0"/>
              </a:rPr>
              <a:t>Ранний возраст – это тот возраст, когда восприятие окружающего мира, накопление багажа знаний об окружающем мире, совершенствовании органов чувств необходимо для сенсорного развития. </a:t>
            </a:r>
          </a:p>
          <a:p>
            <a:pPr algn="just">
              <a:buNone/>
            </a:pPr>
            <a:r>
              <a:rPr lang="ru-RU" sz="2400" dirty="0" smtClean="0">
                <a:latin typeface="Times New Roman" pitchFamily="18" charset="0"/>
                <a:cs typeface="Times New Roman" pitchFamily="18" charset="0"/>
              </a:rPr>
              <a:t>	       С восприятия предметов и явлений окружающего мира начинается познание. Все другие формы познания – запоминание, мышление, воображение – строятся на основе образов восприятия, являются результатом их переработки. Поэтому нормальное умственное развитие невозможно без опоры на полноценное восприятие.     	Сенсорное развитие составляет фундамент общего умственного развития ребенка, имеет самостоятельное значение, т.к. полноценное восприятие необходимо для успешного обучения.</a:t>
            </a:r>
          </a:p>
          <a:p>
            <a:pPr algn="just">
              <a:buNone/>
            </a:pPr>
            <a:endParaRPr lang="ru-RU" sz="2400" dirty="0">
              <a:latin typeface="Times New Roman" pitchFamily="18" charset="0"/>
              <a:cs typeface="Times New Roman" pitchFamily="18"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p:txBody>
          <a:bodyPr>
            <a:normAutofit/>
          </a:bodyPr>
          <a:lstStyle/>
          <a:p>
            <a:r>
              <a:rPr lang="ru-RU" sz="2800" dirty="0" smtClean="0">
                <a:latin typeface="Times New Roman" pitchFamily="18" charset="0"/>
                <a:cs typeface="Times New Roman" pitchFamily="18" charset="0"/>
              </a:rPr>
              <a:t>«Большой- маленький»</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hlinkClick r:id="rId3"/>
              </a:rPr>
              <a:t>https://www.instagram.com/p/CPRNo2oj-0G/?utm_medium=copy_link</a:t>
            </a:r>
            <a:endParaRPr lang="ru-RU" sz="1600" dirty="0">
              <a:latin typeface="Times New Roman" pitchFamily="18" charset="0"/>
              <a:cs typeface="Times New Roman" pitchFamily="18" charset="0"/>
            </a:endParaRPr>
          </a:p>
        </p:txBody>
      </p:sp>
      <p:sp>
        <p:nvSpPr>
          <p:cNvPr id="4" name="Содержимое 3"/>
          <p:cNvSpPr>
            <a:spLocks noGrp="1"/>
          </p:cNvSpPr>
          <p:nvPr>
            <p:ph sz="half" idx="2"/>
          </p:nvPr>
        </p:nvSpPr>
        <p:spPr/>
        <p:txBody>
          <a:bodyPr>
            <a:normAutofit/>
          </a:bodyPr>
          <a:lstStyle/>
          <a:p>
            <a:pPr algn="just">
              <a:buNone/>
            </a:pPr>
            <a:r>
              <a:rPr lang="ru-RU" sz="2400" dirty="0" smtClean="0">
                <a:latin typeface="Times New Roman" pitchFamily="18" charset="0"/>
                <a:cs typeface="Times New Roman" pitchFamily="18" charset="0"/>
              </a:rPr>
              <a:t>                   </a:t>
            </a:r>
            <a:r>
              <a:rPr lang="ru-RU" sz="2400" b="1" dirty="0" smtClean="0">
                <a:latin typeface="Times New Roman" pitchFamily="18" charset="0"/>
                <a:cs typeface="Times New Roman" pitchFamily="18" charset="0"/>
              </a:rPr>
              <a:t>Цель:</a:t>
            </a:r>
          </a:p>
          <a:p>
            <a:pPr algn="just">
              <a:buNone/>
            </a:pPr>
            <a:r>
              <a:rPr lang="ru-RU" sz="2400" dirty="0" smtClean="0">
                <a:latin typeface="Times New Roman" pitchFamily="18" charset="0"/>
                <a:cs typeface="Times New Roman" pitchFamily="18" charset="0"/>
              </a:rPr>
              <a:t>    -упражнять в сравнении предметов по величине;</a:t>
            </a:r>
          </a:p>
          <a:p>
            <a:pPr algn="just">
              <a:buNone/>
            </a:pPr>
            <a:r>
              <a:rPr lang="ru-RU" sz="2400" dirty="0" smtClean="0">
                <a:latin typeface="Times New Roman" pitchFamily="18" charset="0"/>
                <a:cs typeface="Times New Roman" pitchFamily="18" charset="0"/>
              </a:rPr>
              <a:t>    -формировать умение различать предметы по величине и выбирать их по словесному указанию;</a:t>
            </a:r>
            <a:endParaRPr lang="ru-RU" sz="2400" b="1" dirty="0" smtClean="0">
              <a:latin typeface="Times New Roman" pitchFamily="18" charset="0"/>
              <a:cs typeface="Times New Roman" pitchFamily="18" charset="0"/>
            </a:endParaRPr>
          </a:p>
          <a:p>
            <a:pPr algn="just">
              <a:buNone/>
            </a:pPr>
            <a:r>
              <a:rPr lang="ru-RU" sz="2400" dirty="0" smtClean="0">
                <a:latin typeface="Times New Roman" pitchFamily="18" charset="0"/>
                <a:cs typeface="Times New Roman" pitchFamily="18" charset="0"/>
              </a:rPr>
              <a:t>    -формирование умения детей группировать предметы по величине.</a:t>
            </a:r>
            <a:endParaRPr lang="ru-RU" sz="2400" dirty="0">
              <a:latin typeface="Times New Roman" pitchFamily="18" charset="0"/>
              <a:cs typeface="Times New Roman" pitchFamily="18" charset="0"/>
            </a:endParaRPr>
          </a:p>
        </p:txBody>
      </p:sp>
      <p:pic>
        <p:nvPicPr>
          <p:cNvPr id="2050" name="Picture 2" descr="C:\Users\OEM\Desktop\работа\сенсорика\Сенсор\20210519_071532.jpg"/>
          <p:cNvPicPr>
            <a:picLocks noGrp="1" noChangeAspect="1" noChangeArrowheads="1"/>
          </p:cNvPicPr>
          <p:nvPr>
            <p:ph sz="half" idx="1"/>
          </p:nvPr>
        </p:nvPicPr>
        <p:blipFill>
          <a:blip r:embed="rId4" cstate="print"/>
          <a:srcRect/>
          <a:stretch>
            <a:fillRect/>
          </a:stretch>
        </p:blipFill>
        <p:spPr bwMode="auto">
          <a:xfrm>
            <a:off x="779264" y="1600200"/>
            <a:ext cx="3394472" cy="4525963"/>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p:txBody>
          <a:bodyPr>
            <a:normAutofit/>
          </a:bodyPr>
          <a:lstStyle/>
          <a:p>
            <a:r>
              <a:rPr lang="ru-RU" sz="2800" dirty="0" smtClean="0">
                <a:latin typeface="Times New Roman" pitchFamily="18" charset="0"/>
                <a:cs typeface="Times New Roman" pitchFamily="18" charset="0"/>
              </a:rPr>
              <a:t>«Собери пирамидку»</a:t>
            </a:r>
            <a:br>
              <a:rPr lang="ru-RU" sz="28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hlinkClick r:id="rId3"/>
              </a:rPr>
              <a:t>https://www.instagram.com/p/CPRLp8DDAlZ/?utm_medium=copy_link</a:t>
            </a:r>
            <a:endParaRPr lang="ru-RU" sz="1600" dirty="0">
              <a:latin typeface="Times New Roman" pitchFamily="18" charset="0"/>
              <a:cs typeface="Times New Roman" pitchFamily="18" charset="0"/>
            </a:endParaRPr>
          </a:p>
        </p:txBody>
      </p:sp>
      <p:sp>
        <p:nvSpPr>
          <p:cNvPr id="10" name="Содержимое 9"/>
          <p:cNvSpPr>
            <a:spLocks noGrp="1"/>
          </p:cNvSpPr>
          <p:nvPr>
            <p:ph sz="half" idx="2"/>
          </p:nvPr>
        </p:nvSpPr>
        <p:spPr>
          <a:xfrm>
            <a:off x="4786314" y="1428736"/>
            <a:ext cx="3900486" cy="5072098"/>
          </a:xfrm>
        </p:spPr>
        <p:txBody>
          <a:bodyPr>
            <a:normAutofit fontScale="77500" lnSpcReduction="20000"/>
          </a:bodyPr>
          <a:lstStyle/>
          <a:p>
            <a:pPr>
              <a:buNone/>
            </a:pPr>
            <a:r>
              <a:rPr lang="ru-RU" sz="3100" b="1" dirty="0" smtClean="0"/>
              <a:t>              </a:t>
            </a:r>
            <a:r>
              <a:rPr lang="ru-RU" sz="3100" b="1" dirty="0" smtClean="0">
                <a:latin typeface="Times New Roman" pitchFamily="18" charset="0"/>
                <a:cs typeface="Times New Roman" pitchFamily="18" charset="0"/>
              </a:rPr>
              <a:t>Цель: </a:t>
            </a:r>
          </a:p>
          <a:p>
            <a:pPr algn="just">
              <a:buNone/>
            </a:pPr>
            <a:r>
              <a:rPr lang="ru-RU" sz="3100" dirty="0" smtClean="0">
                <a:latin typeface="Times New Roman" pitchFamily="18" charset="0"/>
                <a:cs typeface="Times New Roman" pitchFamily="18" charset="0"/>
              </a:rPr>
              <a:t>     -формировать умение группировать по цвету, количеству;</a:t>
            </a:r>
          </a:p>
          <a:p>
            <a:pPr algn="just">
              <a:buNone/>
            </a:pPr>
            <a:r>
              <a:rPr lang="ru-RU" sz="3100" dirty="0" smtClean="0">
                <a:latin typeface="Times New Roman" pitchFamily="18" charset="0"/>
                <a:cs typeface="Times New Roman" pitchFamily="18" charset="0"/>
              </a:rPr>
              <a:t>     -различать и называть цвета; </a:t>
            </a:r>
          </a:p>
          <a:p>
            <a:pPr algn="just">
              <a:buNone/>
            </a:pPr>
            <a:r>
              <a:rPr lang="ru-RU" sz="3100" dirty="0" smtClean="0">
                <a:latin typeface="Times New Roman" pitchFamily="18" charset="0"/>
                <a:cs typeface="Times New Roman" pitchFamily="18" charset="0"/>
              </a:rPr>
              <a:t>     -умение составлять </a:t>
            </a:r>
          </a:p>
          <a:p>
            <a:pPr algn="just">
              <a:buNone/>
            </a:pPr>
            <a:r>
              <a:rPr lang="ru-RU" sz="3100" dirty="0" smtClean="0">
                <a:latin typeface="Times New Roman" pitchFamily="18" charset="0"/>
                <a:cs typeface="Times New Roman" pitchFamily="18" charset="0"/>
              </a:rPr>
              <a:t>       пирамидку  из пяти полос; </a:t>
            </a:r>
          </a:p>
          <a:p>
            <a:pPr algn="just">
              <a:buNone/>
            </a:pPr>
            <a:r>
              <a:rPr lang="ru-RU" sz="3100" dirty="0" smtClean="0">
                <a:latin typeface="Times New Roman" pitchFamily="18" charset="0"/>
                <a:cs typeface="Times New Roman" pitchFamily="18" charset="0"/>
              </a:rPr>
              <a:t>      -развивать внимание, мышление. </a:t>
            </a:r>
          </a:p>
          <a:p>
            <a:pPr algn="just">
              <a:buNone/>
            </a:pPr>
            <a:r>
              <a:rPr lang="ru-RU" sz="3100" dirty="0" smtClean="0">
                <a:latin typeface="Times New Roman" pitchFamily="18" charset="0"/>
                <a:cs typeface="Times New Roman" pitchFamily="18" charset="0"/>
              </a:rPr>
              <a:t>     -обогащать словарь (самая длинная, короче, короче, короче, самая короткая</a:t>
            </a:r>
            <a:r>
              <a:rPr lang="ru-RU" dirty="0" smtClean="0">
                <a:latin typeface="Times New Roman" pitchFamily="18" charset="0"/>
                <a:cs typeface="Times New Roman" pitchFamily="18" charset="0"/>
              </a:rPr>
              <a:t>)</a:t>
            </a:r>
          </a:p>
          <a:p>
            <a:pPr>
              <a:buNone/>
            </a:pPr>
            <a:endParaRPr lang="ru-RU" sz="1100" dirty="0"/>
          </a:p>
        </p:txBody>
      </p:sp>
      <p:pic>
        <p:nvPicPr>
          <p:cNvPr id="11" name="Picture 5" descr="C:\Users\OEM\Desktop\работа\сенсорика\Сенсор\20210525_072837.jpg"/>
          <p:cNvPicPr>
            <a:picLocks noChangeAspect="1" noChangeArrowheads="1"/>
          </p:cNvPicPr>
          <p:nvPr/>
        </p:nvPicPr>
        <p:blipFill>
          <a:blip r:embed="rId4" cstate="print"/>
          <a:srcRect/>
          <a:stretch>
            <a:fillRect/>
          </a:stretch>
        </p:blipFill>
        <p:spPr bwMode="auto">
          <a:xfrm rot="5400000">
            <a:off x="1565464" y="3506578"/>
            <a:ext cx="3394472" cy="2524936"/>
          </a:xfrm>
          <a:prstGeom prst="rect">
            <a:avLst/>
          </a:prstGeom>
          <a:noFill/>
        </p:spPr>
      </p:pic>
      <p:pic>
        <p:nvPicPr>
          <p:cNvPr id="1028" name="Picture 4" descr="C:\Users\OEM\Downloads\20210522_120113[1]_cut-photo.ru (1).jpg"/>
          <p:cNvPicPr>
            <a:picLocks noGrp="1" noChangeAspect="1" noChangeArrowheads="1"/>
          </p:cNvPicPr>
          <p:nvPr>
            <p:ph sz="half" idx="1"/>
          </p:nvPr>
        </p:nvPicPr>
        <p:blipFill>
          <a:blip r:embed="rId5" cstate="print">
            <a:lum bright="7000"/>
          </a:blip>
          <a:srcRect/>
          <a:stretch>
            <a:fillRect/>
          </a:stretch>
        </p:blipFill>
        <p:spPr bwMode="auto">
          <a:xfrm rot="16200000">
            <a:off x="431820" y="1782703"/>
            <a:ext cx="2765412" cy="2200355"/>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p:txBody>
          <a:bodyPr>
            <a:normAutofit/>
          </a:bodyPr>
          <a:lstStyle/>
          <a:p>
            <a:r>
              <a:rPr lang="ru-RU" sz="3200" dirty="0" smtClean="0">
                <a:latin typeface="Times New Roman" pitchFamily="18" charset="0"/>
                <a:cs typeface="Times New Roman" pitchFamily="18" charset="0"/>
              </a:rPr>
              <a:t>Заключение</a:t>
            </a:r>
            <a:endParaRPr lang="ru-RU" sz="3200" dirty="0">
              <a:latin typeface="Times New Roman" pitchFamily="18" charset="0"/>
              <a:cs typeface="Times New Roman" pitchFamily="18" charset="0"/>
            </a:endParaRPr>
          </a:p>
        </p:txBody>
      </p:sp>
      <p:sp>
        <p:nvSpPr>
          <p:cNvPr id="4" name="Содержимое 3"/>
          <p:cNvSpPr>
            <a:spLocks noGrp="1"/>
          </p:cNvSpPr>
          <p:nvPr>
            <p:ph sz="half" idx="2"/>
          </p:nvPr>
        </p:nvSpPr>
        <p:spPr>
          <a:xfrm>
            <a:off x="4143372" y="1600200"/>
            <a:ext cx="4500594" cy="5257799"/>
          </a:xfrm>
        </p:spPr>
        <p:txBody>
          <a:bodyPr>
            <a:normAutofit/>
          </a:bodyPr>
          <a:lstStyle/>
          <a:p>
            <a:pPr algn="just">
              <a:buNone/>
            </a:pPr>
            <a:r>
              <a:rPr lang="ru-RU" dirty="0" smtClean="0"/>
              <a:t>	     </a:t>
            </a:r>
            <a:r>
              <a:rPr lang="ru-RU" sz="2400" dirty="0" smtClean="0">
                <a:latin typeface="Times New Roman" pitchFamily="18" charset="0"/>
                <a:cs typeface="Times New Roman" pitchFamily="18" charset="0"/>
              </a:rPr>
              <a:t>Сенсорное развитие детей раннего возраста более благоприятно в познавательной деятельности и в создании эмоционально-положительного  настроения. Главное, раскрыть  природный  талант ребёнка и  сделать  это  весело, непринужденно, доверяя малышам и своей интуиции.</a:t>
            </a:r>
          </a:p>
          <a:p>
            <a:pPr algn="just">
              <a:buNone/>
            </a:pPr>
            <a:endParaRPr lang="ru-RU" sz="2400" dirty="0" smtClean="0">
              <a:latin typeface="Times New Roman" pitchFamily="18" charset="0"/>
              <a:cs typeface="Times New Roman" pitchFamily="18" charset="0"/>
            </a:endParaRPr>
          </a:p>
          <a:p>
            <a:pPr algn="just">
              <a:buNone/>
            </a:pPr>
            <a:r>
              <a:rPr lang="ru-RU" sz="2400" dirty="0" smtClean="0">
                <a:latin typeface="Times New Roman" pitchFamily="18" charset="0"/>
                <a:cs typeface="Times New Roman" pitchFamily="18" charset="0"/>
              </a:rPr>
              <a:t> </a:t>
            </a:r>
            <a:endParaRPr lang="ru-RU" sz="2400" dirty="0">
              <a:effectLst>
                <a:outerShdw blurRad="38100" dist="38100" dir="2700000" algn="tl">
                  <a:srgbClr val="000000">
                    <a:alpha val="43137"/>
                  </a:srgbClr>
                </a:outerShdw>
              </a:effectLst>
              <a:latin typeface="Times New Roman" pitchFamily="18" charset="0"/>
              <a:cs typeface="Times New Roman" pitchFamily="18" charset="0"/>
            </a:endParaRPr>
          </a:p>
        </p:txBody>
      </p:sp>
      <p:pic>
        <p:nvPicPr>
          <p:cNvPr id="3074" name="Picture 2"/>
          <p:cNvPicPr>
            <a:picLocks noGrp="1" noChangeAspect="1" noChangeArrowheads="1"/>
          </p:cNvPicPr>
          <p:nvPr>
            <p:ph sz="half" idx="1"/>
          </p:nvPr>
        </p:nvPicPr>
        <p:blipFill>
          <a:blip r:embed="rId3"/>
          <a:srcRect/>
          <a:stretch>
            <a:fillRect/>
          </a:stretch>
        </p:blipFill>
        <p:spPr bwMode="auto">
          <a:xfrm>
            <a:off x="214282" y="1785926"/>
            <a:ext cx="4357718" cy="3490962"/>
          </a:xfrm>
          <a:prstGeom prst="rect">
            <a:avLst/>
          </a:prstGeom>
          <a:noFill/>
          <a:ln w="9525">
            <a:noFill/>
            <a:miter lim="800000"/>
            <a:headEnd/>
            <a:tailEnd/>
          </a:ln>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0" y="0"/>
            <a:ext cx="9120187" cy="6858000"/>
          </a:xfrm>
          <a:prstGeom prst="rect">
            <a:avLst/>
          </a:prstGeom>
          <a:noFill/>
        </p:spPr>
      </p:pic>
      <p:sp>
        <p:nvSpPr>
          <p:cNvPr id="2" name="Заголовок 1"/>
          <p:cNvSpPr>
            <a:spLocks noGrp="1"/>
          </p:cNvSpPr>
          <p:nvPr>
            <p:ph type="title"/>
          </p:nvPr>
        </p:nvSpPr>
        <p:spPr>
          <a:xfrm>
            <a:off x="457200" y="500042"/>
            <a:ext cx="4043362" cy="1857388"/>
          </a:xfrm>
        </p:spPr>
        <p:txBody>
          <a:bodyPr>
            <a:normAutofit fontScale="90000"/>
          </a:bodyPr>
          <a:lstStyle/>
          <a:p>
            <a:pPr algn="l"/>
            <a:r>
              <a:rPr lang="ru-RU" sz="2700" b="1" dirty="0" smtClean="0">
                <a:latin typeface="Times New Roman" pitchFamily="18" charset="0"/>
                <a:cs typeface="Times New Roman" pitchFamily="18" charset="0"/>
              </a:rPr>
              <a:t>Цель</a:t>
            </a:r>
            <a:r>
              <a:rPr lang="ru-RU" sz="2700" dirty="0" smtClean="0">
                <a:latin typeface="Times New Roman" pitchFamily="18" charset="0"/>
                <a:cs typeface="Times New Roman" pitchFamily="18" charset="0"/>
              </a:rPr>
              <a:t>: </a:t>
            </a:r>
            <a:br>
              <a:rPr lang="ru-RU" sz="2700" dirty="0" smtClean="0">
                <a:latin typeface="Times New Roman" pitchFamily="18" charset="0"/>
                <a:cs typeface="Times New Roman" pitchFamily="18" charset="0"/>
              </a:rPr>
            </a:br>
            <a:r>
              <a:rPr lang="ru-RU" sz="2700" dirty="0" smtClean="0">
                <a:latin typeface="Times New Roman" pitchFamily="18" charset="0"/>
                <a:cs typeface="Times New Roman" pitchFamily="18" charset="0"/>
              </a:rPr>
              <a:t>Формирование сенсорных эталонов  у детей раннего возраста  </a:t>
            </a:r>
            <a:r>
              <a:rPr lang="ru-RU" dirty="0" smtClean="0"/>
              <a:t/>
            </a:r>
            <a:br>
              <a:rPr lang="ru-RU" dirty="0" smtClean="0"/>
            </a:br>
            <a:endParaRPr lang="ru-RU" sz="900" dirty="0"/>
          </a:p>
        </p:txBody>
      </p:sp>
      <p:sp>
        <p:nvSpPr>
          <p:cNvPr id="4" name="Содержимое 3"/>
          <p:cNvSpPr>
            <a:spLocks noGrp="1"/>
          </p:cNvSpPr>
          <p:nvPr>
            <p:ph sz="half" idx="2"/>
          </p:nvPr>
        </p:nvSpPr>
        <p:spPr>
          <a:xfrm>
            <a:off x="4648200" y="500042"/>
            <a:ext cx="4281518" cy="6072230"/>
          </a:xfrm>
        </p:spPr>
        <p:txBody>
          <a:bodyPr>
            <a:normAutofit/>
          </a:bodyPr>
          <a:lstStyle/>
          <a:p>
            <a:pPr algn="just">
              <a:buNone/>
            </a:pPr>
            <a:r>
              <a:rPr lang="ru-RU" sz="2400" b="1" dirty="0" smtClean="0">
                <a:latin typeface="Times New Roman" pitchFamily="18" charset="0"/>
                <a:cs typeface="Times New Roman" pitchFamily="18" charset="0"/>
              </a:rPr>
              <a:t>Задачи:</a:t>
            </a:r>
            <a:r>
              <a:rPr lang="ru-RU" sz="2400" dirty="0" smtClean="0">
                <a:latin typeface="Times New Roman" pitchFamily="18" charset="0"/>
                <a:cs typeface="Times New Roman" pitchFamily="18" charset="0"/>
              </a:rPr>
              <a:t> </a:t>
            </a:r>
          </a:p>
          <a:p>
            <a:pPr algn="just">
              <a:buFont typeface="Wingdings" pitchFamily="2" charset="2"/>
              <a:buChar char="v"/>
            </a:pPr>
            <a:r>
              <a:rPr lang="ru-RU" sz="2400" dirty="0" smtClean="0">
                <a:latin typeface="Times New Roman" pitchFamily="18" charset="0"/>
                <a:cs typeface="Times New Roman" pitchFamily="18" charset="0"/>
              </a:rPr>
              <a:t>знакомить детей с сенсорными эталонами: цвет, форма, величина; </a:t>
            </a:r>
          </a:p>
          <a:p>
            <a:pPr algn="just">
              <a:buFont typeface="Wingdings" pitchFamily="2" charset="2"/>
              <a:buChar char="v"/>
            </a:pPr>
            <a:r>
              <a:rPr lang="ru-RU" sz="2400" dirty="0" smtClean="0">
                <a:latin typeface="Times New Roman" pitchFamily="18" charset="0"/>
                <a:cs typeface="Times New Roman" pitchFamily="18" charset="0"/>
              </a:rPr>
              <a:t>формировать представления о свойствах, качествах и отношениях предметов;</a:t>
            </a:r>
          </a:p>
          <a:p>
            <a:pPr algn="just">
              <a:buFont typeface="Wingdings" pitchFamily="2" charset="2"/>
              <a:buChar char="v"/>
            </a:pPr>
            <a:r>
              <a:rPr lang="ru-RU" sz="2400" dirty="0" smtClean="0">
                <a:latin typeface="Times New Roman" pitchFamily="18" charset="0"/>
                <a:cs typeface="Times New Roman" pitchFamily="18" charset="0"/>
              </a:rPr>
              <a:t>развивать интерес к познавательной деятельности;</a:t>
            </a:r>
          </a:p>
          <a:p>
            <a:pPr algn="just">
              <a:buFont typeface="Wingdings" pitchFamily="2" charset="2"/>
              <a:buChar char="v"/>
            </a:pPr>
            <a:r>
              <a:rPr lang="ru-RU" sz="2400" dirty="0" smtClean="0">
                <a:latin typeface="Times New Roman" pitchFamily="18" charset="0"/>
                <a:cs typeface="Times New Roman" pitchFamily="18" charset="0"/>
              </a:rPr>
              <a:t>развивать мелкую моторику рук детей;</a:t>
            </a:r>
          </a:p>
          <a:p>
            <a:pPr algn="just">
              <a:buFont typeface="Wingdings" pitchFamily="2" charset="2"/>
              <a:buChar char="v"/>
            </a:pPr>
            <a:r>
              <a:rPr lang="ru-RU" sz="2400" dirty="0" smtClean="0">
                <a:latin typeface="Times New Roman" pitchFamily="18" charset="0"/>
                <a:cs typeface="Times New Roman" pitchFamily="18" charset="0"/>
              </a:rPr>
              <a:t>активизировать словарь.</a:t>
            </a:r>
          </a:p>
          <a:p>
            <a:endParaRPr lang="ru-RU" dirty="0"/>
          </a:p>
        </p:txBody>
      </p:sp>
      <p:pic>
        <p:nvPicPr>
          <p:cNvPr id="6" name="Picture 2"/>
          <p:cNvPicPr>
            <a:picLocks noGrp="1" noChangeAspect="1" noChangeArrowheads="1"/>
          </p:cNvPicPr>
          <p:nvPr>
            <p:ph sz="half" idx="1"/>
          </p:nvPr>
        </p:nvPicPr>
        <p:blipFill>
          <a:blip r:embed="rId3"/>
          <a:srcRect/>
          <a:stretch>
            <a:fillRect/>
          </a:stretch>
        </p:blipFill>
        <p:spPr bwMode="auto">
          <a:xfrm>
            <a:off x="357158" y="2786058"/>
            <a:ext cx="4572032" cy="3126320"/>
          </a:xfrm>
          <a:prstGeom prst="rect">
            <a:avLst/>
          </a:prstGeom>
          <a:noFill/>
          <a:ln w="9525">
            <a:noFill/>
            <a:miter lim="800000"/>
            <a:headEnd/>
            <a:tailEnd/>
          </a:ln>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4" name="Содержимое 3"/>
          <p:cNvSpPr>
            <a:spLocks noGrp="1"/>
          </p:cNvSpPr>
          <p:nvPr>
            <p:ph sz="half" idx="2"/>
          </p:nvPr>
        </p:nvSpPr>
        <p:spPr>
          <a:xfrm>
            <a:off x="428596" y="785794"/>
            <a:ext cx="8258204" cy="5715040"/>
          </a:xfrm>
        </p:spPr>
        <p:txBody>
          <a:bodyPr>
            <a:normAutofit/>
          </a:bodyPr>
          <a:lstStyle/>
          <a:p>
            <a:pPr algn="just">
              <a:buNone/>
            </a:pPr>
            <a:r>
              <a:rPr lang="ru-RU" sz="2600" dirty="0" smtClean="0"/>
              <a:t>       </a:t>
            </a:r>
            <a:r>
              <a:rPr lang="ru-RU" sz="2400" b="1" dirty="0" smtClean="0">
                <a:latin typeface="Times New Roman" pitchFamily="18" charset="0"/>
                <a:cs typeface="Times New Roman" pitchFamily="18" charset="0"/>
              </a:rPr>
              <a:t>Сенсорные эталоны- </a:t>
            </a:r>
            <a:r>
              <a:rPr lang="ru-RU" sz="2400" dirty="0" smtClean="0">
                <a:latin typeface="Times New Roman" pitchFamily="18" charset="0"/>
                <a:cs typeface="Times New Roman" pitchFamily="18" charset="0"/>
              </a:rPr>
              <a:t>это общепринятые образцы внешних свойств и качеств. В раннем возрасте основными признаками сравнения предметов/ объектов являются:</a:t>
            </a:r>
          </a:p>
          <a:p>
            <a:pPr>
              <a:buFont typeface="Wingdings" pitchFamily="2" charset="2"/>
              <a:buChar char="v"/>
            </a:pPr>
            <a:r>
              <a:rPr lang="ru-RU" sz="2400" dirty="0" smtClean="0">
                <a:latin typeface="Times New Roman" pitchFamily="18" charset="0"/>
                <a:cs typeface="Times New Roman" pitchFamily="18" charset="0"/>
              </a:rPr>
              <a:t>цвет (красный, синий, зелёный, жёлтый)</a:t>
            </a:r>
          </a:p>
          <a:p>
            <a:pPr>
              <a:buFont typeface="Wingdings" pitchFamily="2" charset="2"/>
              <a:buChar char="v"/>
            </a:pPr>
            <a:r>
              <a:rPr lang="ru-RU" sz="2400" dirty="0" smtClean="0">
                <a:latin typeface="Times New Roman" pitchFamily="18" charset="0"/>
                <a:cs typeface="Times New Roman" pitchFamily="18" charset="0"/>
              </a:rPr>
              <a:t>форма (круг, квадрат, треугольник)</a:t>
            </a:r>
          </a:p>
          <a:p>
            <a:pPr>
              <a:buFont typeface="Wingdings" pitchFamily="2" charset="2"/>
              <a:buChar char="v"/>
            </a:pPr>
            <a:r>
              <a:rPr lang="ru-RU" sz="2400" dirty="0" smtClean="0">
                <a:latin typeface="Times New Roman" pitchFamily="18" charset="0"/>
                <a:cs typeface="Times New Roman" pitchFamily="18" charset="0"/>
              </a:rPr>
              <a:t>величина (большой, маленький)</a:t>
            </a:r>
          </a:p>
          <a:p>
            <a:pPr>
              <a:buFont typeface="Wingdings" pitchFamily="2" charset="2"/>
              <a:buChar char="v"/>
            </a:pPr>
            <a:r>
              <a:rPr lang="ru-RU" sz="2400" dirty="0" smtClean="0">
                <a:latin typeface="Times New Roman" pitchFamily="18" charset="0"/>
                <a:cs typeface="Times New Roman" pitchFamily="18" charset="0"/>
              </a:rPr>
              <a:t>количество (один- много) </a:t>
            </a:r>
          </a:p>
          <a:p>
            <a:pPr algn="just">
              <a:buNone/>
            </a:pPr>
            <a:r>
              <a:rPr lang="ru-RU" sz="2400" dirty="0" smtClean="0">
                <a:latin typeface="Times New Roman" pitchFamily="18" charset="0"/>
                <a:cs typeface="Times New Roman" pitchFamily="18" charset="0"/>
              </a:rPr>
              <a:t>           Сенсорное воспитание наиболее успешно осуществляется в условиях различных дидактических игр. Осваивая сенсорный опыт стихийно, без систематического руководства со стороны взрослых, ребенок длительно идет путем проб и ошибок. И только посредством различных дидактических игр ребенку наиболее легко усвоить признаки предметов.</a:t>
            </a:r>
          </a:p>
          <a:p>
            <a:pPr>
              <a:buFont typeface="Wingdings" pitchFamily="2" charset="2"/>
              <a:buChar char="v"/>
            </a:pPr>
            <a:endParaRPr lang="ru-RU" sz="24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p:txBody>
          <a:bodyPr>
            <a:normAutofit/>
          </a:bodyPr>
          <a:lstStyle/>
          <a:p>
            <a:r>
              <a:rPr lang="ru-RU" sz="3200" dirty="0" smtClean="0">
                <a:latin typeface="Times New Roman" pitchFamily="18" charset="0"/>
                <a:cs typeface="Times New Roman" pitchFamily="18" charset="0"/>
              </a:rPr>
              <a:t>Ожидаемые результаты</a:t>
            </a:r>
            <a:endParaRPr lang="ru-RU" sz="3200" dirty="0">
              <a:latin typeface="Times New Roman" pitchFamily="18" charset="0"/>
              <a:cs typeface="Times New Roman" pitchFamily="18" charset="0"/>
            </a:endParaRPr>
          </a:p>
        </p:txBody>
      </p:sp>
      <p:sp>
        <p:nvSpPr>
          <p:cNvPr id="3" name="Содержимое 2"/>
          <p:cNvSpPr>
            <a:spLocks noGrp="1"/>
          </p:cNvSpPr>
          <p:nvPr>
            <p:ph sz="half" idx="1"/>
          </p:nvPr>
        </p:nvSpPr>
        <p:spPr>
          <a:xfrm>
            <a:off x="714348" y="857232"/>
            <a:ext cx="7786742" cy="5715040"/>
          </a:xfrm>
        </p:spPr>
        <p:txBody>
          <a:bodyPr>
            <a:normAutofit fontScale="92500" lnSpcReduction="10000"/>
          </a:bodyPr>
          <a:lstStyle/>
          <a:p>
            <a:pPr algn="just">
              <a:buNone/>
            </a:pPr>
            <a:endParaRPr lang="ru-RU" dirty="0" smtClean="0">
              <a:latin typeface="Times New Roman" pitchFamily="18" charset="0"/>
              <a:cs typeface="Times New Roman" pitchFamily="18" charset="0"/>
            </a:endParaRPr>
          </a:p>
          <a:p>
            <a:pPr algn="just">
              <a:buFont typeface="Wingdings" pitchFamily="2" charset="2"/>
              <a:buChar char="v"/>
            </a:pPr>
            <a:endParaRPr lang="ru-RU" sz="900" dirty="0" smtClean="0">
              <a:latin typeface="Times New Roman" pitchFamily="18" charset="0"/>
              <a:cs typeface="Times New Roman" pitchFamily="18" charset="0"/>
            </a:endParaRPr>
          </a:p>
          <a:p>
            <a:pPr algn="just">
              <a:buNone/>
            </a:pPr>
            <a:endParaRPr lang="ru-RU" dirty="0" smtClean="0">
              <a:latin typeface="Times New Roman" pitchFamily="18" charset="0"/>
              <a:cs typeface="Times New Roman" pitchFamily="18" charset="0"/>
            </a:endParaRPr>
          </a:p>
          <a:p>
            <a:pPr algn="just">
              <a:buFont typeface="Wingdings" pitchFamily="2" charset="2"/>
              <a:buChar char="v"/>
            </a:pPr>
            <a:r>
              <a:rPr lang="ru-RU" sz="2600" dirty="0" smtClean="0">
                <a:latin typeface="Times New Roman" pitchFamily="18" charset="0"/>
                <a:cs typeface="Times New Roman" pitchFamily="18" charset="0"/>
              </a:rPr>
              <a:t>В дидактических играх у детей сформируются навыки, позволяющие различать  свойства предметов: цвет, форма, величина. </a:t>
            </a:r>
          </a:p>
          <a:p>
            <a:pPr algn="just">
              <a:buFont typeface="Wingdings" pitchFamily="2" charset="2"/>
              <a:buChar char="v"/>
            </a:pPr>
            <a:r>
              <a:rPr lang="ru-RU" sz="2600" dirty="0" smtClean="0">
                <a:latin typeface="Times New Roman" pitchFamily="18" charset="0"/>
                <a:cs typeface="Times New Roman" pitchFamily="18" charset="0"/>
              </a:rPr>
              <a:t>При помощи словесного обозначения предмета ребенок быстрее начнёт ориентироваться в окружающем мире. </a:t>
            </a:r>
          </a:p>
          <a:p>
            <a:pPr algn="just">
              <a:buFont typeface="Wingdings" pitchFamily="2" charset="2"/>
              <a:buChar char="v"/>
            </a:pPr>
            <a:r>
              <a:rPr lang="ru-RU" sz="2600" dirty="0" smtClean="0">
                <a:latin typeface="Times New Roman" pitchFamily="18" charset="0"/>
                <a:cs typeface="Times New Roman" pitchFamily="18" charset="0"/>
              </a:rPr>
              <a:t>Развитие внимания, наблюдательности и памяти.</a:t>
            </a:r>
          </a:p>
          <a:p>
            <a:pPr algn="just">
              <a:buFont typeface="Wingdings" pitchFamily="2" charset="2"/>
              <a:buChar char="v"/>
            </a:pPr>
            <a:r>
              <a:rPr lang="ru-RU" sz="2600" dirty="0" smtClean="0">
                <a:latin typeface="Times New Roman" pitchFamily="18" charset="0"/>
                <a:cs typeface="Times New Roman" pitchFamily="18" charset="0"/>
              </a:rPr>
              <a:t>Дидактические игры на занятиях позволят ребенку обогащать сенсорный опыт.</a:t>
            </a:r>
          </a:p>
          <a:p>
            <a:pPr>
              <a:buFont typeface="Wingdings" pitchFamily="2" charset="2"/>
              <a:buChar char="v"/>
            </a:pPr>
            <a:endParaRPr lang="ru-RU" sz="3400" dirty="0" smtClean="0"/>
          </a:p>
          <a:p>
            <a:pPr>
              <a:buNone/>
            </a:pPr>
            <a:endParaRPr lang="ru-RU" sz="1600" dirty="0" smtClean="0"/>
          </a:p>
          <a:p>
            <a:pPr>
              <a:buNone/>
            </a:pPr>
            <a:r>
              <a:rPr lang="ru-RU" sz="1600" dirty="0" smtClean="0"/>
              <a:t> </a:t>
            </a:r>
          </a:p>
          <a:p>
            <a:pPr>
              <a:buNone/>
            </a:pP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a:xfrm>
            <a:off x="457200" y="357166"/>
            <a:ext cx="8229600" cy="928694"/>
          </a:xfrm>
        </p:spPr>
        <p:txBody>
          <a:bodyPr>
            <a:normAutofit/>
          </a:bodyPr>
          <a:lstStyle/>
          <a:p>
            <a:r>
              <a:rPr lang="ru-RU" sz="2800" dirty="0" smtClean="0">
                <a:latin typeface="Times New Roman" pitchFamily="18" charset="0"/>
                <a:cs typeface="Times New Roman" pitchFamily="18" charset="0"/>
              </a:rPr>
              <a:t>Игры с бельевыми прищепками </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en-US" sz="1600" dirty="0" smtClean="0"/>
              <a:t> </a:t>
            </a:r>
            <a:r>
              <a:rPr lang="en-US" sz="1600" dirty="0" smtClean="0">
                <a:latin typeface="Times New Roman" pitchFamily="18" charset="0"/>
                <a:cs typeface="Times New Roman" pitchFamily="18" charset="0"/>
                <a:hlinkClick r:id="rId3"/>
              </a:rPr>
              <a:t>https://www.instagram.com/p/CMpvCwbjmQ5/?utm_medium=copy_link</a:t>
            </a:r>
            <a:endParaRPr lang="ru-RU" sz="1600" dirty="0">
              <a:latin typeface="Times New Roman" pitchFamily="18" charset="0"/>
              <a:cs typeface="Times New Roman" pitchFamily="18" charset="0"/>
            </a:endParaRPr>
          </a:p>
        </p:txBody>
      </p:sp>
      <p:sp>
        <p:nvSpPr>
          <p:cNvPr id="4" name="Содержимое 3"/>
          <p:cNvSpPr>
            <a:spLocks noGrp="1"/>
          </p:cNvSpPr>
          <p:nvPr>
            <p:ph sz="half" idx="2"/>
          </p:nvPr>
        </p:nvSpPr>
        <p:spPr>
          <a:xfrm>
            <a:off x="3357554" y="928670"/>
            <a:ext cx="5572164" cy="5715040"/>
          </a:xfrm>
        </p:spPr>
        <p:txBody>
          <a:bodyPr>
            <a:normAutofit fontScale="85000" lnSpcReduction="20000"/>
          </a:bodyPr>
          <a:lstStyle/>
          <a:p>
            <a:pPr algn="just">
              <a:buNone/>
            </a:pPr>
            <a:r>
              <a:rPr lang="ru-RU" dirty="0" smtClean="0"/>
              <a:t/>
            </a:r>
            <a:br>
              <a:rPr lang="ru-RU" dirty="0" smtClean="0"/>
            </a:br>
            <a:r>
              <a:rPr lang="ru-RU" b="1" i="1" dirty="0" smtClean="0">
                <a:latin typeface="Times New Roman" pitchFamily="18" charset="0"/>
                <a:cs typeface="Times New Roman" pitchFamily="18" charset="0"/>
              </a:rPr>
              <a:t>Цель:</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Основная цель дидактических игр с бельевыми прищепками — развитие мелкой моторики рук у детей младшего возраста.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Также эти игры направлены на формирование умения сличать и объединять предметы по признаку цвета.</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Кроме того, игры с прищепками способствуют развитию ощущений собственных движений и формированию положительного настроя на совместную с взрослым работу. Они стимулируют речевую активность детей.</a:t>
            </a:r>
          </a:p>
          <a:p>
            <a:pPr algn="just">
              <a:buNone/>
            </a:pPr>
            <a:r>
              <a:rPr lang="ru-RU" sz="900" dirty="0" smtClean="0">
                <a:latin typeface="Times New Roman" pitchFamily="18" charset="0"/>
                <a:cs typeface="Times New Roman" pitchFamily="18" charset="0"/>
              </a:rPr>
              <a:t/>
            </a:r>
            <a:br>
              <a:rPr lang="ru-RU" sz="900" dirty="0" smtClean="0">
                <a:latin typeface="Times New Roman" pitchFamily="18" charset="0"/>
                <a:cs typeface="Times New Roman" pitchFamily="18" charset="0"/>
              </a:rPr>
            </a:br>
            <a:endParaRPr lang="ru-RU" sz="900" dirty="0">
              <a:latin typeface="Times New Roman" pitchFamily="18" charset="0"/>
              <a:cs typeface="Times New Roman" pitchFamily="18" charset="0"/>
            </a:endParaRPr>
          </a:p>
        </p:txBody>
      </p:sp>
      <p:pic>
        <p:nvPicPr>
          <p:cNvPr id="7171" name="Picture 3" descr="C:\Users\OEM\Desktop\работа\сенсорика\Сенсорика\20210315_163100.jpg"/>
          <p:cNvPicPr>
            <a:picLocks noGrp="1" noChangeAspect="1" noChangeArrowheads="1"/>
          </p:cNvPicPr>
          <p:nvPr>
            <p:ph sz="half" idx="1"/>
          </p:nvPr>
        </p:nvPicPr>
        <p:blipFill>
          <a:blip r:embed="rId4" cstate="print"/>
          <a:srcRect/>
          <a:stretch>
            <a:fillRect/>
          </a:stretch>
        </p:blipFill>
        <p:spPr bwMode="auto">
          <a:xfrm>
            <a:off x="500261" y="1928813"/>
            <a:ext cx="2934890" cy="3913187"/>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pic>
        <p:nvPicPr>
          <p:cNvPr id="8194" name="Picture 2" descr="C:\Users\OEM\Downloads\collage.jpg"/>
          <p:cNvPicPr>
            <a:picLocks noGrp="1" noChangeAspect="1" noChangeArrowheads="1"/>
          </p:cNvPicPr>
          <p:nvPr>
            <p:ph sz="half" idx="1"/>
          </p:nvPr>
        </p:nvPicPr>
        <p:blipFill>
          <a:blip r:embed="rId3"/>
          <a:srcRect/>
          <a:stretch>
            <a:fillRect/>
          </a:stretch>
        </p:blipFill>
        <p:spPr bwMode="auto">
          <a:xfrm>
            <a:off x="571472" y="357166"/>
            <a:ext cx="8101097" cy="6075824"/>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pic>
        <p:nvPicPr>
          <p:cNvPr id="9" name="Picture 2" descr="C:\Users\OEM\Desktop\работа\сенсорика\Сенсорика\20210309_163903.jpg"/>
          <p:cNvPicPr>
            <a:picLocks noChangeAspect="1" noChangeArrowheads="1"/>
          </p:cNvPicPr>
          <p:nvPr/>
        </p:nvPicPr>
        <p:blipFill>
          <a:blip r:embed="rId3" cstate="print"/>
          <a:srcRect/>
          <a:stretch>
            <a:fillRect/>
          </a:stretch>
        </p:blipFill>
        <p:spPr bwMode="auto">
          <a:xfrm>
            <a:off x="5429256" y="214290"/>
            <a:ext cx="2130029" cy="2840039"/>
          </a:xfrm>
          <a:prstGeom prst="rect">
            <a:avLst/>
          </a:prstGeom>
          <a:noFill/>
        </p:spPr>
      </p:pic>
      <p:pic>
        <p:nvPicPr>
          <p:cNvPr id="10" name="Picture 4" descr="C:\Users\OEM\Desktop\работа\сенсорика\Сенсорика\20210310_105341.jpg"/>
          <p:cNvPicPr>
            <a:picLocks noChangeAspect="1" noChangeArrowheads="1"/>
          </p:cNvPicPr>
          <p:nvPr/>
        </p:nvPicPr>
        <p:blipFill>
          <a:blip r:embed="rId4" cstate="print"/>
          <a:srcRect/>
          <a:stretch>
            <a:fillRect/>
          </a:stretch>
        </p:blipFill>
        <p:spPr bwMode="auto">
          <a:xfrm>
            <a:off x="928662" y="285728"/>
            <a:ext cx="4038600" cy="3028950"/>
          </a:xfrm>
          <a:prstGeom prst="rect">
            <a:avLst/>
          </a:prstGeom>
          <a:noFill/>
        </p:spPr>
      </p:pic>
      <p:pic>
        <p:nvPicPr>
          <p:cNvPr id="5" name="Picture 2" descr="C:\Users\OEM\Desktop\работа\сенсорика\Сенсорика\20210309_163843.jpg"/>
          <p:cNvPicPr>
            <a:picLocks noGrp="1" noChangeAspect="1" noChangeArrowheads="1"/>
          </p:cNvPicPr>
          <p:nvPr>
            <p:ph sz="half" idx="1"/>
          </p:nvPr>
        </p:nvPicPr>
        <p:blipFill>
          <a:blip r:embed="rId5" cstate="print"/>
          <a:srcRect/>
          <a:stretch>
            <a:fillRect/>
          </a:stretch>
        </p:blipFill>
        <p:spPr bwMode="auto">
          <a:xfrm>
            <a:off x="357158" y="2928934"/>
            <a:ext cx="2571768" cy="3429025"/>
          </a:xfrm>
          <a:prstGeom prst="rect">
            <a:avLst/>
          </a:prstGeom>
          <a:noFill/>
        </p:spPr>
      </p:pic>
      <p:pic>
        <p:nvPicPr>
          <p:cNvPr id="13" name="Picture 5" descr="C:\Users\OEM\Downloads\20210315_162450_cut-photo.ru.jpg"/>
          <p:cNvPicPr>
            <a:picLocks noChangeAspect="1" noChangeArrowheads="1"/>
          </p:cNvPicPr>
          <p:nvPr/>
        </p:nvPicPr>
        <p:blipFill>
          <a:blip r:embed="rId6" cstate="print"/>
          <a:srcRect/>
          <a:stretch>
            <a:fillRect/>
          </a:stretch>
        </p:blipFill>
        <p:spPr bwMode="auto">
          <a:xfrm>
            <a:off x="3643306" y="2928934"/>
            <a:ext cx="2258332" cy="2722231"/>
          </a:xfrm>
          <a:prstGeom prst="rect">
            <a:avLst/>
          </a:prstGeom>
          <a:noFill/>
        </p:spPr>
      </p:pic>
      <p:pic>
        <p:nvPicPr>
          <p:cNvPr id="1027" name="Picture 3" descr="C:\Users\OEM\Desktop\работа\сенсорика\Сенсорика\20210309_163918.jpg"/>
          <p:cNvPicPr>
            <a:picLocks noGrp="1" noChangeAspect="1" noChangeArrowheads="1"/>
          </p:cNvPicPr>
          <p:nvPr>
            <p:ph sz="half" idx="2"/>
          </p:nvPr>
        </p:nvPicPr>
        <p:blipFill>
          <a:blip r:embed="rId7" cstate="print"/>
          <a:srcRect/>
          <a:stretch>
            <a:fillRect/>
          </a:stretch>
        </p:blipFill>
        <p:spPr bwMode="auto">
          <a:xfrm>
            <a:off x="6357950" y="2714620"/>
            <a:ext cx="2500330" cy="333377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OEM\Desktop\работа\сенсорика\1f3aff33612afe10cd3de7023c0d7079.jpg"/>
          <p:cNvPicPr>
            <a:picLocks noChangeAspect="1" noChangeArrowheads="1"/>
          </p:cNvPicPr>
          <p:nvPr/>
        </p:nvPicPr>
        <p:blipFill>
          <a:blip r:embed="rId2"/>
          <a:srcRect/>
          <a:stretch>
            <a:fillRect/>
          </a:stretch>
        </p:blipFill>
        <p:spPr bwMode="auto">
          <a:xfrm>
            <a:off x="11113" y="0"/>
            <a:ext cx="9120187" cy="6858000"/>
          </a:xfrm>
          <a:prstGeom prst="rect">
            <a:avLst/>
          </a:prstGeom>
          <a:noFill/>
        </p:spPr>
      </p:pic>
      <p:sp>
        <p:nvSpPr>
          <p:cNvPr id="2" name="Заголовок 1"/>
          <p:cNvSpPr>
            <a:spLocks noGrp="1"/>
          </p:cNvSpPr>
          <p:nvPr>
            <p:ph type="title"/>
          </p:nvPr>
        </p:nvSpPr>
        <p:spPr>
          <a:xfrm>
            <a:off x="457200" y="0"/>
            <a:ext cx="8229600" cy="1214422"/>
          </a:xfrm>
        </p:spPr>
        <p:txBody>
          <a:bodyPr>
            <a:normAutofit/>
          </a:bodyPr>
          <a:lstStyle/>
          <a:p>
            <a:r>
              <a:rPr lang="ru-RU" sz="2800" dirty="0" smtClean="0">
                <a:latin typeface="Times New Roman" pitchFamily="18" charset="0"/>
                <a:cs typeface="Times New Roman" pitchFamily="18" charset="0"/>
              </a:rPr>
              <a:t>«Зайчик на полянке» </a:t>
            </a:r>
            <a:r>
              <a:rPr lang="ru-RU" sz="3200" dirty="0" smtClean="0">
                <a:latin typeface="Times New Roman" pitchFamily="18" charset="0"/>
                <a:cs typeface="Times New Roman" pitchFamily="18" charset="0"/>
              </a:rPr>
              <a:t/>
            </a:r>
            <a:br>
              <a:rPr lang="ru-RU" sz="3200" dirty="0" smtClean="0">
                <a:latin typeface="Times New Roman" pitchFamily="18" charset="0"/>
                <a:cs typeface="Times New Roman" pitchFamily="18" charset="0"/>
              </a:rPr>
            </a:br>
            <a:r>
              <a:rPr lang="en-US" sz="1600" dirty="0" smtClean="0">
                <a:latin typeface="Times New Roman" pitchFamily="18" charset="0"/>
                <a:cs typeface="Times New Roman" pitchFamily="18" charset="0"/>
              </a:rPr>
              <a:t> </a:t>
            </a:r>
            <a:r>
              <a:rPr lang="en-US" sz="1600" dirty="0" smtClean="0">
                <a:latin typeface="Times New Roman" pitchFamily="18" charset="0"/>
                <a:cs typeface="Times New Roman" pitchFamily="18" charset="0"/>
                <a:hlinkClick r:id="rId3"/>
              </a:rPr>
              <a:t>https://www.instagram.com/p/CMpvWBUjv05/?utm_medium=copy_link</a:t>
            </a:r>
            <a:endParaRPr lang="ru-RU" sz="1600" dirty="0">
              <a:latin typeface="Times New Roman" pitchFamily="18" charset="0"/>
              <a:cs typeface="Times New Roman" pitchFamily="18" charset="0"/>
            </a:endParaRPr>
          </a:p>
        </p:txBody>
      </p:sp>
      <p:sp>
        <p:nvSpPr>
          <p:cNvPr id="11" name="Содержимое 10"/>
          <p:cNvSpPr>
            <a:spLocks noGrp="1"/>
          </p:cNvSpPr>
          <p:nvPr>
            <p:ph sz="half" idx="2"/>
          </p:nvPr>
        </p:nvSpPr>
        <p:spPr>
          <a:xfrm>
            <a:off x="3857620" y="1071546"/>
            <a:ext cx="4929222" cy="5786454"/>
          </a:xfrm>
        </p:spPr>
        <p:txBody>
          <a:bodyPr>
            <a:normAutofit fontScale="62500" lnSpcReduction="20000"/>
          </a:bodyPr>
          <a:lstStyle/>
          <a:p>
            <a:pPr algn="just">
              <a:buNone/>
            </a:pPr>
            <a:r>
              <a:rPr lang="ru-RU" sz="3800" b="1" i="1" dirty="0" smtClean="0">
                <a:latin typeface="Times New Roman" pitchFamily="18" charset="0"/>
                <a:cs typeface="Times New Roman" pitchFamily="18" charset="0"/>
              </a:rPr>
              <a:t>Цели:</a:t>
            </a:r>
            <a:r>
              <a:rPr lang="ru-RU" sz="3800" i="1" dirty="0" smtClean="0">
                <a:latin typeface="Times New Roman" pitchFamily="18" charset="0"/>
                <a:cs typeface="Times New Roman" pitchFamily="18" charset="0"/>
              </a:rPr>
              <a:t/>
            </a:r>
            <a:br>
              <a:rPr lang="ru-RU" sz="3800" i="1" dirty="0" smtClean="0">
                <a:latin typeface="Times New Roman" pitchFamily="18" charset="0"/>
                <a:cs typeface="Times New Roman" pitchFamily="18" charset="0"/>
              </a:rPr>
            </a:br>
            <a:r>
              <a:rPr lang="ru-RU" sz="3800" i="1" dirty="0" smtClean="0">
                <a:latin typeface="Times New Roman" pitchFamily="18" charset="0"/>
                <a:cs typeface="Times New Roman" pitchFamily="18" charset="0"/>
              </a:rPr>
              <a:t>-</a:t>
            </a:r>
            <a:r>
              <a:rPr lang="ru-RU" sz="3800" dirty="0" smtClean="0">
                <a:latin typeface="Times New Roman" pitchFamily="18" charset="0"/>
                <a:cs typeface="Times New Roman" pitchFamily="18" charset="0"/>
              </a:rPr>
              <a:t>побуждать ребенка к самостоятельной деятельности; формировать цветовое представление, выработать навык завинчивания крышек;</a:t>
            </a:r>
            <a:br>
              <a:rPr lang="ru-RU" sz="3800" dirty="0" smtClean="0">
                <a:latin typeface="Times New Roman" pitchFamily="18" charset="0"/>
                <a:cs typeface="Times New Roman" pitchFamily="18" charset="0"/>
              </a:rPr>
            </a:br>
            <a:r>
              <a:rPr lang="ru-RU" sz="3800" dirty="0" smtClean="0">
                <a:latin typeface="Times New Roman" pitchFamily="18" charset="0"/>
                <a:cs typeface="Times New Roman" pitchFamily="18" charset="0"/>
              </a:rPr>
              <a:t>-развивать мелкую моторику рук, связную речь;</a:t>
            </a:r>
          </a:p>
          <a:p>
            <a:pPr algn="just">
              <a:buNone/>
            </a:pPr>
            <a:r>
              <a:rPr lang="ru-RU" sz="3800" dirty="0" smtClean="0">
                <a:latin typeface="Times New Roman" pitchFamily="18" charset="0"/>
                <a:cs typeface="Times New Roman" pitchFamily="18" charset="0"/>
              </a:rPr>
              <a:t>    -обогащение словарного запаса.</a:t>
            </a:r>
            <a:br>
              <a:rPr lang="ru-RU" sz="3800" dirty="0" smtClean="0">
                <a:latin typeface="Times New Roman" pitchFamily="18" charset="0"/>
                <a:cs typeface="Times New Roman" pitchFamily="18" charset="0"/>
              </a:rPr>
            </a:br>
            <a:r>
              <a:rPr lang="ru-RU" sz="3800" dirty="0" smtClean="0">
                <a:latin typeface="Times New Roman" pitchFamily="18" charset="0"/>
                <a:cs typeface="Times New Roman" pitchFamily="18" charset="0"/>
              </a:rPr>
              <a:t>Можно использовать следующие упражнения с пробками - дети раскручивают и закручивают пробки от пластиковых бутылок к их горлышкам. </a:t>
            </a:r>
            <a:br>
              <a:rPr lang="ru-RU" sz="3800" dirty="0" smtClean="0">
                <a:latin typeface="Times New Roman" pitchFamily="18" charset="0"/>
                <a:cs typeface="Times New Roman" pitchFamily="18" charset="0"/>
              </a:rPr>
            </a:br>
            <a:r>
              <a:rPr lang="ru-RU" sz="3800" dirty="0" smtClean="0">
                <a:latin typeface="Times New Roman" pitchFamily="18" charset="0"/>
                <a:cs typeface="Times New Roman" pitchFamily="18" charset="0"/>
              </a:rPr>
              <a:t>Для закрепления цвета прикручивают разноцветные пробки к соответствующим по цвету горлышкам.</a:t>
            </a:r>
            <a:r>
              <a:rPr lang="ru-RU" sz="1700" dirty="0" smtClean="0"/>
              <a:t/>
            </a:r>
            <a:br>
              <a:rPr lang="ru-RU" sz="1700" dirty="0" smtClean="0"/>
            </a:br>
            <a:r>
              <a:rPr lang="ru-RU" sz="1700" dirty="0" smtClean="0"/>
              <a:t/>
            </a:r>
            <a:br>
              <a:rPr lang="ru-RU" sz="1700" dirty="0" smtClean="0"/>
            </a:br>
            <a:endParaRPr lang="ru-RU" sz="1700" dirty="0"/>
          </a:p>
        </p:txBody>
      </p:sp>
      <p:pic>
        <p:nvPicPr>
          <p:cNvPr id="2054" name="Picture 6" descr="C:\Users\OEM\Desktop\работа\сенсорика\Сенсорика\20210318_205042.jpg"/>
          <p:cNvPicPr>
            <a:picLocks noGrp="1" noChangeAspect="1" noChangeArrowheads="1"/>
          </p:cNvPicPr>
          <p:nvPr>
            <p:ph sz="half" idx="1"/>
          </p:nvPr>
        </p:nvPicPr>
        <p:blipFill>
          <a:blip r:embed="rId4" cstate="print"/>
          <a:srcRect/>
          <a:stretch>
            <a:fillRect/>
          </a:stretch>
        </p:blipFill>
        <p:spPr bwMode="auto">
          <a:xfrm>
            <a:off x="500034" y="1500174"/>
            <a:ext cx="3394472" cy="4525963"/>
          </a:xfrm>
          <a:prstGeom prst="rect">
            <a:avLst/>
          </a:prstGeom>
          <a:noFill/>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1059</TotalTime>
  <Words>354</Words>
  <PresentationFormat>Экран (4:3)</PresentationFormat>
  <Paragraphs>74</Paragraphs>
  <Slides>22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22</vt:i4>
      </vt:variant>
    </vt:vector>
  </HeadingPairs>
  <TitlesOfParts>
    <vt:vector size="23" baseType="lpstr">
      <vt:lpstr>Тема Office</vt:lpstr>
      <vt:lpstr>ГБОУ  «Школа № 1015» ДО №2 г. Москва</vt:lpstr>
      <vt:lpstr>Актуальность</vt:lpstr>
      <vt:lpstr>Цель:  Формирование сенсорных эталонов  у детей раннего возраста   </vt:lpstr>
      <vt:lpstr>Слайд 4</vt:lpstr>
      <vt:lpstr>Ожидаемые результаты</vt:lpstr>
      <vt:lpstr>Игры с бельевыми прищепками   https://www.instagram.com/p/CMpvCwbjmQ5/?utm_medium=copy_link</vt:lpstr>
      <vt:lpstr>Слайд 7</vt:lpstr>
      <vt:lpstr>Слайд 8</vt:lpstr>
      <vt:lpstr>«Зайчик на полянке»   https://www.instagram.com/p/CMpvWBUjv05/?utm_medium=copy_link</vt:lpstr>
      <vt:lpstr>Слайд 10</vt:lpstr>
      <vt:lpstr>«Гусеница» https://www.instagram.com/p/CMpvWBUjv05/?utm_medium=copy_link </vt:lpstr>
      <vt:lpstr>«Полянка», «Машины», «Бабочка» https://www.instagram.com/p/CMxcDeojBXm/?utm_medium=copy_link  </vt:lpstr>
      <vt:lpstr>«Новогодняя Ёлка» https://www.instagram.com/p/CNAxoOVjJj_/?utm_medium=copy_link</vt:lpstr>
      <vt:lpstr>«Подбери по цвету овощи и фрукты» https://www.instagram.com/p/CNAyWvRDTK8/?utm_medium=copy_link</vt:lpstr>
      <vt:lpstr>Слайд 15</vt:lpstr>
      <vt:lpstr>«Подбери по цвету шарики»  https://www.instagram.com/p/CNLDRGrjWOM/?utm_medium=copy_link</vt:lpstr>
      <vt:lpstr>«Найди окошко мышке»  https://www.instagram.com/p/CNS0iCkDwQ_/?utm_medium=copy_link</vt:lpstr>
      <vt:lpstr>«Подбери окошко»  https://www.instagram.com/p/CNXfvwTjO-R/?utm_medium=copy_link</vt:lpstr>
      <vt:lpstr>«Помоги зверятам собрать шарики»  https://www.instagram.com/p/CNp30BZjxme/?utm_medium=copy_link</vt:lpstr>
      <vt:lpstr>«Большой- маленький» https://www.instagram.com/p/CPRNo2oj-0G/?utm_medium=copy_link</vt:lpstr>
      <vt:lpstr>«Собери пирамидку» https://www.instagram.com/p/CPRLp8DDAlZ/?utm_medium=copy_link</vt:lpstr>
      <vt:lpstr>Заключение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ГБОУ «Школа №1015» </dc:title>
  <dc:creator>Сыдеева</dc:creator>
  <cp:lastModifiedBy>OEM</cp:lastModifiedBy>
  <cp:revision>108</cp:revision>
  <dcterms:created xsi:type="dcterms:W3CDTF">2021-05-23T05:36:21Z</dcterms:created>
  <dcterms:modified xsi:type="dcterms:W3CDTF">2021-05-25T19:32:57Z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1336163</vt:lpwstr>
  </property>
  <property fmtid="{D5CDD505-2E9C-101B-9397-08002B2CF9AE}" pid="3" name="NXPowerLiteSettings">
    <vt:lpwstr>C7000400038000</vt:lpwstr>
  </property>
  <property fmtid="{D5CDD505-2E9C-101B-9397-08002B2CF9AE}" pid="4" name="NXPowerLiteVersion">
    <vt:lpwstr>S9.0.3</vt:lpwstr>
  </property>
</Properties>
</file>