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82" r:id="rId4"/>
    <p:sldId id="283" r:id="rId5"/>
    <p:sldId id="287" r:id="rId6"/>
    <p:sldId id="289" r:id="rId7"/>
    <p:sldId id="288" r:id="rId8"/>
    <p:sldId id="293" r:id="rId9"/>
    <p:sldId id="260" r:id="rId10"/>
    <p:sldId id="271" r:id="rId11"/>
    <p:sldId id="284" r:id="rId12"/>
    <p:sldId id="286" r:id="rId13"/>
    <p:sldId id="29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4D02"/>
    <a:srgbClr val="003300"/>
    <a:srgbClr val="C87700"/>
    <a:srgbClr val="FF9900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7" Target="../media/image6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4.xml" Type="http://schemas.openxmlformats.org/officeDocument/2006/relationships/slideLayout"/><Relationship Id="rId6" Target="../media/image5.jpeg" Type="http://schemas.openxmlformats.org/officeDocument/2006/relationships/image"/><Relationship Id="rId5" Target="../media/hdphoto1.wdp" Type="http://schemas.microsoft.com/office/2007/relationships/hdphoto"/><Relationship Id="rId4" Target="../media/image4.jpeg" Type="http://schemas.openxmlformats.org/officeDocument/2006/relationships/image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7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22.jpeg"/><Relationship Id="rId7" Type="http://schemas.openxmlformats.org/officeDocument/2006/relationships/image" Target="../media/image24.jpeg"/><Relationship Id="rId12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microsoft.com/office/2007/relationships/hdphoto" Target="../media/hdphoto4.wdp"/><Relationship Id="rId11" Type="http://schemas.openxmlformats.org/officeDocument/2006/relationships/image" Target="../media/image27.jpeg"/><Relationship Id="rId5" Type="http://schemas.openxmlformats.org/officeDocument/2006/relationships/image" Target="../media/image23.jpeg"/><Relationship Id="rId10" Type="http://schemas.openxmlformats.org/officeDocument/2006/relationships/image" Target="../media/image26.jpeg"/><Relationship Id="rId4" Type="http://schemas.microsoft.com/office/2007/relationships/hdphoto" Target="../media/hdphoto3.wdp"/><Relationship Id="rId9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ds04.infourok.ru/uploads/ex/0637/00147896-b343af03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4159" y="4378796"/>
            <a:ext cx="6180329" cy="2276872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</a:pP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Выступление воспитателя высшей квалификационной категории</a:t>
            </a:r>
          </a:p>
          <a:p>
            <a:pPr algn="r">
              <a:spcBef>
                <a:spcPts val="0"/>
              </a:spcBef>
            </a:pP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МБДОУ «Детский сад №137» </a:t>
            </a:r>
          </a:p>
          <a:p>
            <a:pPr algn="r">
              <a:spcBef>
                <a:spcPts val="0"/>
              </a:spcBef>
            </a:pPr>
            <a:r>
              <a:rPr lang="ru-RU" sz="2400" b="1" dirty="0" err="1" smtClean="0">
                <a:solidFill>
                  <a:srgbClr val="003300"/>
                </a:solidFill>
                <a:cs typeface="Times New Roman" pitchFamily="18" charset="0"/>
              </a:rPr>
              <a:t>Пущиенко</a:t>
            </a: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 Натальи Валерьевны</a:t>
            </a:r>
          </a:p>
          <a:p>
            <a:pPr algn="r">
              <a:spcBef>
                <a:spcPts val="0"/>
              </a:spcBef>
            </a:pPr>
            <a:endParaRPr lang="ru-RU" sz="2400" b="1" dirty="0" smtClean="0">
              <a:solidFill>
                <a:srgbClr val="003300"/>
              </a:solidFill>
              <a:cs typeface="Times New Roman" pitchFamily="18" charset="0"/>
            </a:endParaRPr>
          </a:p>
          <a:p>
            <a:pPr algn="l">
              <a:spcBef>
                <a:spcPts val="0"/>
              </a:spcBef>
            </a:pP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            2021 г.</a:t>
            </a:r>
            <a:endParaRPr lang="ru-RU" sz="2400" dirty="0">
              <a:solidFill>
                <a:srgbClr val="003300"/>
              </a:solidFill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268760"/>
            <a:ext cx="8034116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3200" b="1" cap="none" spc="0" dirty="0" smtClean="0">
                <a:ln w="1905"/>
                <a:solidFill>
                  <a:srgbClr val="C64D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экологической культуры </a:t>
            </a:r>
          </a:p>
          <a:p>
            <a:pPr algn="r"/>
            <a:r>
              <a:rPr lang="ru-RU" sz="3200" b="1" cap="none" spc="0" dirty="0" smtClean="0">
                <a:ln w="1905"/>
                <a:solidFill>
                  <a:srgbClr val="C64D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детей 4 -5 лет </a:t>
            </a:r>
          </a:p>
          <a:p>
            <a:pPr algn="r"/>
            <a:r>
              <a:rPr lang="ru-RU" sz="3200" b="1" cap="none" spc="0" dirty="0" smtClean="0">
                <a:ln w="1905"/>
                <a:solidFill>
                  <a:srgbClr val="C64D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через специфический </a:t>
            </a:r>
          </a:p>
          <a:p>
            <a:pPr algn="r"/>
            <a:r>
              <a:rPr lang="ru-RU" sz="3200" b="1" cap="none" spc="0" dirty="0" smtClean="0">
                <a:ln w="1905"/>
                <a:solidFill>
                  <a:srgbClr val="C64D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деятельности </a:t>
            </a:r>
          </a:p>
          <a:p>
            <a:pPr algn="r"/>
            <a:r>
              <a:rPr lang="ru-RU" sz="3200" b="1" cap="none" spc="0" dirty="0" smtClean="0">
                <a:ln w="1905"/>
                <a:solidFill>
                  <a:srgbClr val="C64D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конструирование </a:t>
            </a:r>
          </a:p>
          <a:p>
            <a:pPr algn="r"/>
            <a:r>
              <a:rPr lang="ru-RU" sz="3200" b="1" cap="none" spc="0" dirty="0" smtClean="0">
                <a:ln w="1905"/>
                <a:solidFill>
                  <a:srgbClr val="C64D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природного материала</a:t>
            </a:r>
            <a:endParaRPr lang="ru-RU" sz="3200" b="1" cap="none" spc="0" dirty="0">
              <a:ln w="1905"/>
              <a:solidFill>
                <a:srgbClr val="C64D0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0779" y="0"/>
            <a:ext cx="88437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Городское методическое объединение  воспитателей младшего дошкольного возраста</a:t>
            </a:r>
            <a:endParaRPr lang="ru-RU" sz="1600" dirty="0">
              <a:solidFill>
                <a:srgbClr val="003300"/>
              </a:solidFill>
            </a:endParaRPr>
          </a:p>
        </p:txBody>
      </p:sp>
      <p:pic>
        <p:nvPicPr>
          <p:cNvPr id="7" name="Picture 2" descr="C:\Users\User\Desktop\Поделки\IMG-425308e3e9633e6063093ab8f268a796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014" y="1988840"/>
            <a:ext cx="3358174" cy="4176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ds04.infourok.ru/uploads/ex/0637/00147896-b343af03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179512" y="116632"/>
            <a:ext cx="6480720" cy="93610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ru-RU" sz="3200" b="1" dirty="0" smtClean="0">
                <a:ln w="1905"/>
                <a:solidFill>
                  <a:srgbClr val="C64D0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Взаимодействие </a:t>
            </a:r>
            <a:r>
              <a:rPr lang="ru-RU" sz="3200" b="1" dirty="0">
                <a:ln w="1905"/>
                <a:solidFill>
                  <a:srgbClr val="C64D0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с семьей</a:t>
            </a:r>
            <a:endParaRPr lang="ru-RU" sz="3200" b="1" dirty="0">
              <a:ln w="1905"/>
              <a:solidFill>
                <a:srgbClr val="C64D0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179512" y="1484784"/>
            <a:ext cx="4536504" cy="5256584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3300"/>
                </a:solidFill>
                <a:cs typeface="Times New Roman" pitchFamily="18" charset="0"/>
              </a:rPr>
              <a:t>Помощь в подборе природных материалов для </a:t>
            </a: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пополнения </a:t>
            </a:r>
            <a:r>
              <a:rPr lang="ru-RU" sz="2400" b="1" dirty="0">
                <a:solidFill>
                  <a:srgbClr val="003300"/>
                </a:solidFill>
                <a:cs typeface="Times New Roman" pitchFamily="18" charset="0"/>
              </a:rPr>
              <a:t>развивающей среды </a:t>
            </a:r>
          </a:p>
          <a:p>
            <a:r>
              <a:rPr lang="ru-RU" sz="2400" b="1" dirty="0">
                <a:solidFill>
                  <a:srgbClr val="003300"/>
                </a:solidFill>
                <a:cs typeface="Times New Roman" pitchFamily="18" charset="0"/>
              </a:rPr>
              <a:t>Оформление гербариев</a:t>
            </a:r>
            <a:endParaRPr lang="ru-RU" sz="2400" b="1" dirty="0">
              <a:solidFill>
                <a:srgbClr val="003300"/>
              </a:solidFill>
            </a:endParaRPr>
          </a:p>
          <a:p>
            <a:pPr lvl="0"/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Совместное </a:t>
            </a:r>
            <a:r>
              <a:rPr lang="ru-RU" sz="2400" b="1" dirty="0">
                <a:solidFill>
                  <a:srgbClr val="003300"/>
                </a:solidFill>
                <a:cs typeface="Times New Roman" pitchFamily="18" charset="0"/>
              </a:rPr>
              <a:t>с детьми изготовление поделок из семян, плодов и листьев </a:t>
            </a: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деревьев</a:t>
            </a:r>
          </a:p>
          <a:p>
            <a:r>
              <a:rPr lang="ru-RU" sz="2400" b="1" dirty="0">
                <a:solidFill>
                  <a:srgbClr val="003300"/>
                </a:solidFill>
                <a:cs typeface="Times New Roman" pitchFamily="18" charset="0"/>
              </a:rPr>
              <a:t>Оформление выставки «Природные фантазии» </a:t>
            </a:r>
            <a:endParaRPr lang="ru-RU" sz="2400" b="1" dirty="0" smtClean="0">
              <a:solidFill>
                <a:srgbClr val="003300"/>
              </a:solidFill>
              <a:cs typeface="Times New Roman" pitchFamily="18" charset="0"/>
            </a:endParaRPr>
          </a:p>
          <a:p>
            <a:pPr lvl="0"/>
            <a:r>
              <a:rPr lang="ru-RU" sz="2400" b="1" dirty="0">
                <a:solidFill>
                  <a:srgbClr val="003300"/>
                </a:solidFill>
                <a:cs typeface="Times New Roman" pitchFamily="18" charset="0"/>
              </a:rPr>
              <a:t>Семейный досуг «Умелые ручки</a:t>
            </a: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»</a:t>
            </a:r>
            <a:endParaRPr lang="ru-RU" sz="2400" b="1" dirty="0">
              <a:solidFill>
                <a:srgbClr val="003300"/>
              </a:solidFill>
            </a:endParaRPr>
          </a:p>
        </p:txBody>
      </p:sp>
      <p:pic>
        <p:nvPicPr>
          <p:cNvPr id="3074" name="Picture 2" descr="C:\Users\Evgen\Desktop\Без названия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052736"/>
            <a:ext cx="3076299" cy="2304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Evgen\Desktop\image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1114" y="4077072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Evgen\Desktop\a911e45d6b968e5fe924862a078a58e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645024"/>
            <a:ext cx="2286854" cy="3047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4.infourok.ru/uploads/ex/0637/00147896-b343af03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 w="1905"/>
                <a:solidFill>
                  <a:srgbClr val="C64D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pPr lvl="0"/>
            <a:r>
              <a:rPr lang="ru-RU" sz="2400" b="1" dirty="0">
                <a:solidFill>
                  <a:srgbClr val="003300"/>
                </a:solidFill>
              </a:rPr>
              <a:t>Сформировались представления о конструировании из материалов живой и неживой природы.</a:t>
            </a:r>
          </a:p>
          <a:p>
            <a:pPr lvl="0"/>
            <a:r>
              <a:rPr lang="ru-RU" sz="2400" b="1" dirty="0">
                <a:solidFill>
                  <a:srgbClr val="003300"/>
                </a:solidFill>
              </a:rPr>
              <a:t>Дети познакомились со свойствами и качествами природных материалов.</a:t>
            </a:r>
          </a:p>
          <a:p>
            <a:pPr lvl="0"/>
            <a:r>
              <a:rPr lang="ru-RU" sz="2400" b="1" dirty="0">
                <a:solidFill>
                  <a:srgbClr val="003300"/>
                </a:solidFill>
              </a:rPr>
              <a:t>Обогатился их опыт практического создания поделок из природных материалов, дети научились видеть в элементарном материале художественные образы и изготавливать их.</a:t>
            </a:r>
          </a:p>
          <a:p>
            <a:pPr lvl="0"/>
            <a:r>
              <a:rPr lang="ru-RU" sz="2400" b="1" dirty="0">
                <a:solidFill>
                  <a:srgbClr val="003300"/>
                </a:solidFill>
              </a:rPr>
              <a:t>Дети стали более осознанно и бережно относиться к природе.</a:t>
            </a:r>
          </a:p>
          <a:p>
            <a:endParaRPr lang="ru-RU" sz="2400" b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89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4.infourok.ru/uploads/ex/0637/00147896-b343af03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" y="11088"/>
            <a:ext cx="9144000" cy="685800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0"/>
            <a:ext cx="8258204" cy="90872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877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Литература</a:t>
            </a:r>
            <a:endParaRPr lang="ru-RU" sz="3200" b="1" dirty="0">
              <a:solidFill>
                <a:srgbClr val="C877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Autofit/>
          </a:bodyPr>
          <a:lstStyle/>
          <a:p>
            <a:pPr marL="0" lvl="0">
              <a:spcBef>
                <a:spcPts val="0"/>
              </a:spcBef>
            </a:pP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Артемова Л. В. Окружающий мир в дидактических играх дошкольников</a:t>
            </a:r>
          </a:p>
          <a:p>
            <a:pPr marL="0" lvl="0">
              <a:spcBef>
                <a:spcPts val="0"/>
              </a:spcBef>
            </a:pP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Бондаренко А. И. Дидактические игры в детском саду</a:t>
            </a:r>
          </a:p>
          <a:p>
            <a:pPr marL="0" lvl="0">
              <a:spcBef>
                <a:spcPts val="0"/>
              </a:spcBef>
            </a:pPr>
            <a:r>
              <a:rPr lang="ru-RU" sz="2400" b="1" dirty="0" err="1" smtClean="0">
                <a:solidFill>
                  <a:srgbClr val="003300"/>
                </a:solidFill>
                <a:cs typeface="Times New Roman" pitchFamily="18" charset="0"/>
              </a:rPr>
              <a:t>Воронкевич</a:t>
            </a: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 О.А. Добро пожаловать в экологию! – СПб.: ДЕТСТВО-ПРЕСС, 2014 </a:t>
            </a:r>
          </a:p>
          <a:p>
            <a:pPr marL="0" lvl="0">
              <a:spcBef>
                <a:spcPts val="0"/>
              </a:spcBef>
            </a:pPr>
            <a:r>
              <a:rPr lang="ru-RU" sz="2400" b="1" dirty="0" err="1" smtClean="0">
                <a:solidFill>
                  <a:srgbClr val="003300"/>
                </a:solidFill>
                <a:cs typeface="Times New Roman" pitchFamily="18" charset="0"/>
              </a:rPr>
              <a:t>Дыбина</a:t>
            </a: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 О. В.,  </a:t>
            </a:r>
            <a:r>
              <a:rPr lang="ru-RU" sz="2400" b="1" dirty="0" err="1" smtClean="0">
                <a:solidFill>
                  <a:srgbClr val="003300"/>
                </a:solidFill>
                <a:cs typeface="Times New Roman" pitchFamily="18" charset="0"/>
              </a:rPr>
              <a:t>Арбаманова</a:t>
            </a: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 О. В. Предметный мир как источник познания социальной действительности</a:t>
            </a:r>
          </a:p>
          <a:p>
            <a:pPr marL="0" lvl="0">
              <a:spcBef>
                <a:spcPts val="0"/>
              </a:spcBef>
            </a:pPr>
            <a:r>
              <a:rPr lang="ru-RU" sz="2400" b="1" dirty="0" err="1" smtClean="0">
                <a:solidFill>
                  <a:srgbClr val="003300"/>
                </a:solidFill>
                <a:cs typeface="Times New Roman" pitchFamily="18" charset="0"/>
              </a:rPr>
              <a:t>ДыбинаО</a:t>
            </a: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. В. Сценарий игр-занятий для дошкольников</a:t>
            </a:r>
          </a:p>
          <a:p>
            <a:pPr marL="0" lvl="0">
              <a:spcBef>
                <a:spcPts val="0"/>
              </a:spcBef>
            </a:pPr>
            <a:r>
              <a:rPr lang="ru-RU" sz="2400" b="1" dirty="0" err="1" smtClean="0">
                <a:solidFill>
                  <a:srgbClr val="003300"/>
                </a:solidFill>
                <a:cs typeface="Times New Roman" pitchFamily="18" charset="0"/>
              </a:rPr>
              <a:t>Дыбина</a:t>
            </a: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 О. В. Занимательные опыты и эксперименты  для дошкольников </a:t>
            </a:r>
          </a:p>
          <a:p>
            <a:pPr marL="0" lvl="0">
              <a:spcBef>
                <a:spcPts val="0"/>
              </a:spcBef>
            </a:pP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Николаева С. Н. Экологическое воспитание младших дошкольников</a:t>
            </a:r>
          </a:p>
          <a:p>
            <a:pPr marL="0" lvl="0">
              <a:spcBef>
                <a:spcPts val="0"/>
              </a:spcBef>
            </a:pPr>
            <a:r>
              <a:rPr lang="ru-RU" sz="2400" b="1" dirty="0" err="1" smtClean="0">
                <a:solidFill>
                  <a:srgbClr val="003300"/>
                </a:solidFill>
                <a:cs typeface="Times New Roman" pitchFamily="18" charset="0"/>
              </a:rPr>
              <a:t>Нищева</a:t>
            </a: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 Н.В. Познавательно-исследовательская деятельность как направление развития личности дошкольника. Опыты, эксперименты, игры</a:t>
            </a:r>
          </a:p>
          <a:p>
            <a:pPr marL="0" lvl="0">
              <a:spcBef>
                <a:spcPts val="0"/>
              </a:spcBef>
            </a:pPr>
            <a:r>
              <a:rPr lang="ru-RU" sz="2400" b="1" dirty="0" err="1" smtClean="0">
                <a:solidFill>
                  <a:srgbClr val="003300"/>
                </a:solidFill>
                <a:cs typeface="Times New Roman" pitchFamily="18" charset="0"/>
              </a:rPr>
              <a:t>Саморукова</a:t>
            </a: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 П. Г. Мир природы и ребенка </a:t>
            </a:r>
          </a:p>
          <a:p>
            <a:pPr marL="0">
              <a:spcBef>
                <a:spcPts val="0"/>
              </a:spcBef>
            </a:pP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85089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4.infourok.ru/uploads/ex/0637/00147896-b343af03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704" y="-3199"/>
            <a:ext cx="9144000" cy="6858001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5733256"/>
            <a:ext cx="9144000" cy="111854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003300"/>
                </a:solidFill>
                <a:cs typeface="Times New Roman" pitchFamily="18" charset="0"/>
              </a:rPr>
              <a:t>Спасибо за внимание</a:t>
            </a:r>
            <a:endParaRPr lang="ru-RU" b="1" i="1" dirty="0">
              <a:solidFill>
                <a:srgbClr val="003300"/>
              </a:solidFill>
              <a:cs typeface="Times New Roman" pitchFamily="18" charset="0"/>
            </a:endParaRPr>
          </a:p>
        </p:txBody>
      </p:sp>
      <p:pic>
        <p:nvPicPr>
          <p:cNvPr id="7" name="Picture 2" descr="C:\Users\Aleftina\Downloads\be71905a7d64ef59fd7da7b314b046e8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876" y="116632"/>
            <a:ext cx="7560840" cy="5670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391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4.infourok.ru/uploads/ex/0637/00147896-b343af03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1905"/>
                <a:solidFill>
                  <a:srgbClr val="C64D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</a:t>
            </a:r>
            <a:endParaRPr lang="ru-RU" sz="3200" b="1" dirty="0">
              <a:ln w="1905"/>
              <a:solidFill>
                <a:srgbClr val="C64D0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484784"/>
            <a:ext cx="9036496" cy="5373216"/>
          </a:xfrm>
          <a:noFill/>
        </p:spPr>
        <p:txBody>
          <a:bodyPr>
            <a:noAutofit/>
          </a:bodyPr>
          <a:lstStyle/>
          <a:p>
            <a:pPr marL="274320" indent="0" algn="ctr" fontAlgn="auto">
              <a:spcBef>
                <a:spcPts val="600"/>
              </a:spcBef>
              <a:spcAft>
                <a:spcPts val="1800"/>
              </a:spcAft>
              <a:buClr>
                <a:schemeClr val="bg1"/>
              </a:buClr>
              <a:buSzPct val="73000"/>
              <a:buNone/>
              <a:defRPr/>
            </a:pPr>
            <a:r>
              <a:rPr lang="ru-RU" sz="24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 </a:t>
            </a:r>
            <a:r>
              <a:rPr lang="ru-RU" sz="24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Конструирование из природного материала</a:t>
            </a:r>
          </a:p>
          <a:p>
            <a:pPr algn="just" fontAlgn="auto">
              <a:spcBef>
                <a:spcPts val="0"/>
              </a:spcBef>
              <a:spcAft>
                <a:spcPts val="1800"/>
              </a:spcAft>
              <a:buSzPct val="73000"/>
              <a:buFont typeface="Wingdings" panose="05000000000000000000" pitchFamily="2" charset="2"/>
              <a:buChar char="Ø"/>
              <a:defRPr/>
            </a:pP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В </a:t>
            </a:r>
            <a:r>
              <a:rPr lang="ru-RU" sz="2400" b="1" dirty="0">
                <a:solidFill>
                  <a:srgbClr val="003300"/>
                </a:solidFill>
                <a:cs typeface="Times New Roman" pitchFamily="18" charset="0"/>
              </a:rPr>
              <a:t>настоящее время возникает необходимость позаботиться об укреплении связи ребёнка с природой и экологической </a:t>
            </a: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культурой.</a:t>
            </a:r>
          </a:p>
          <a:p>
            <a:pPr algn="just" fontAlgn="auto">
              <a:spcBef>
                <a:spcPts val="0"/>
              </a:spcBef>
              <a:spcAft>
                <a:spcPts val="1800"/>
              </a:spcAft>
              <a:buSzPct val="73000"/>
              <a:buFont typeface="Wingdings" panose="05000000000000000000" pitchFamily="2" charset="2"/>
              <a:buChar char="Ø"/>
              <a:defRPr/>
            </a:pP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Работа </a:t>
            </a:r>
            <a:r>
              <a:rPr lang="ru-RU" sz="2400" b="1" dirty="0">
                <a:solidFill>
                  <a:srgbClr val="003300"/>
                </a:solidFill>
                <a:cs typeface="Times New Roman" pitchFamily="18" charset="0"/>
              </a:rPr>
              <a:t>с природным </a:t>
            </a: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материалом, </a:t>
            </a:r>
            <a:r>
              <a:rPr lang="ru-RU" sz="2400" b="1" dirty="0">
                <a:solidFill>
                  <a:srgbClr val="003300"/>
                </a:solidFill>
                <a:cs typeface="Times New Roman" pitchFamily="18" charset="0"/>
              </a:rPr>
              <a:t>поделки из шишек, орехов или листьев – не только увлекательна, но и познавательна. Помогает развивать воображение, чувство формы и цвета, аккуратность, трудолюбие, прививает любовь к прекрасному. </a:t>
            </a:r>
            <a:endParaRPr lang="ru-RU" sz="2400" b="1" dirty="0" smtClean="0">
              <a:solidFill>
                <a:srgbClr val="003300"/>
              </a:solidFill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1800"/>
              </a:spcAft>
              <a:buSzPct val="73000"/>
              <a:buFont typeface="Wingdings" panose="05000000000000000000" pitchFamily="2" charset="2"/>
              <a:buChar char="Ø"/>
              <a:defRPr/>
            </a:pP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Природа </a:t>
            </a:r>
            <a:r>
              <a:rPr lang="ru-RU" sz="2400" b="1" dirty="0">
                <a:solidFill>
                  <a:srgbClr val="003300"/>
                </a:solidFill>
                <a:cs typeface="Times New Roman" pitchFamily="18" charset="0"/>
              </a:rPr>
              <a:t>даёт возможность ребёнку младшего </a:t>
            </a: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дошкольного возраста  </a:t>
            </a:r>
            <a:r>
              <a:rPr lang="ru-RU" sz="2400" b="1" dirty="0">
                <a:solidFill>
                  <a:srgbClr val="003300"/>
                </a:solidFill>
                <a:cs typeface="Times New Roman" pitchFamily="18" charset="0"/>
              </a:rPr>
              <a:t>развивать собственные творческие способности, он приобщается к экологической культуре.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ru-RU" sz="2400" dirty="0">
                <a:solidFill>
                  <a:srgbClr val="003300"/>
                </a:solidFill>
              </a:rPr>
              <a:t> </a:t>
            </a:r>
          </a:p>
          <a:p>
            <a:pPr>
              <a:spcAft>
                <a:spcPts val="1800"/>
              </a:spcAft>
            </a:pPr>
            <a:endParaRPr lang="ru-RU" sz="2400" b="1" dirty="0">
              <a:solidFill>
                <a:srgbClr val="0033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4.infourok.ru/uploads/ex/0637/00147896-b343af03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79512" y="142852"/>
            <a:ext cx="8856984" cy="6598516"/>
          </a:xfrm>
        </p:spPr>
        <p:txBody>
          <a:bodyPr>
            <a:normAutofit/>
          </a:bodyPr>
          <a:lstStyle/>
          <a:p>
            <a:pPr marL="0" eaLnBrk="0" fontAlgn="base" hangingPunc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200" b="1" dirty="0">
                <a:ln w="1905"/>
                <a:solidFill>
                  <a:srgbClr val="C64D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</a:t>
            </a:r>
            <a:r>
              <a:rPr lang="ru-RU" sz="3200" b="1" dirty="0" smtClean="0">
                <a:ln w="1905"/>
                <a:solidFill>
                  <a:srgbClr val="C64D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ель: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3300"/>
                </a:solidFill>
                <a:cs typeface="Times New Roman" pitchFamily="18" charset="0"/>
              </a:rPr>
              <a:t>формирование экологической культуры </a:t>
            </a:r>
          </a:p>
          <a:p>
            <a:pPr marL="0" eaLnBrk="0" fontAlgn="base" hangingPunc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rgbClr val="003300"/>
                </a:solidFill>
                <a:cs typeface="Times New Roman" pitchFamily="18" charset="0"/>
              </a:rPr>
              <a:t>у детей младшего дошкольного возраста через конструирование из природного материала.      </a:t>
            </a:r>
          </a:p>
          <a:p>
            <a:pPr>
              <a:buNone/>
            </a:pPr>
            <a:r>
              <a:rPr lang="ru-RU" b="1" dirty="0">
                <a:ln w="1905"/>
                <a:solidFill>
                  <a:srgbClr val="C877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b="1" dirty="0" smtClean="0">
                <a:ln w="1905"/>
                <a:solidFill>
                  <a:srgbClr val="C877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адачи: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формировать </a:t>
            </a:r>
            <a:r>
              <a:rPr lang="ru-RU" sz="2400" b="1" dirty="0">
                <a:solidFill>
                  <a:srgbClr val="003300"/>
                </a:solidFill>
                <a:cs typeface="Times New Roman" pitchFamily="18" charset="0"/>
              </a:rPr>
              <a:t>представления о конструировании из материалов живой и неживой </a:t>
            </a: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природы;</a:t>
            </a:r>
            <a:endParaRPr lang="ru-RU" sz="2400" b="1" dirty="0">
              <a:solidFill>
                <a:srgbClr val="003300"/>
              </a:solidFill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003300"/>
                </a:solidFill>
                <a:cs typeface="Times New Roman" pitchFamily="18" charset="0"/>
              </a:rPr>
              <a:t>ф</a:t>
            </a: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ормировать </a:t>
            </a:r>
            <a:r>
              <a:rPr lang="ru-RU" sz="2400" b="1" dirty="0">
                <a:solidFill>
                  <a:srgbClr val="003300"/>
                </a:solidFill>
                <a:cs typeface="Times New Roman" pitchFamily="18" charset="0"/>
              </a:rPr>
              <a:t>умение распознавать свойства и качества природных материалов (сыпучесть песка, липкость мокрого снега, хрупкость засушенных растений и т.д</a:t>
            </a: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.);</a:t>
            </a:r>
            <a:endParaRPr lang="ru-RU" sz="2400" b="1" dirty="0">
              <a:solidFill>
                <a:srgbClr val="003300"/>
              </a:solidFill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 Обогащать чувственный опыт </a:t>
            </a:r>
            <a:r>
              <a:rPr lang="ru-RU" sz="2400" b="1" dirty="0">
                <a:solidFill>
                  <a:srgbClr val="003300"/>
                </a:solidFill>
                <a:cs typeface="Times New Roman" pitchFamily="18" charset="0"/>
              </a:rPr>
              <a:t>детей </a:t>
            </a: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через специфику природного материала, видеть богатую палитру его красок, форм, фактуру, </a:t>
            </a:r>
            <a:r>
              <a:rPr lang="ru-RU" sz="2400" b="1" dirty="0">
                <a:solidFill>
                  <a:srgbClr val="003300"/>
                </a:solidFill>
                <a:cs typeface="Times New Roman" pitchFamily="18" charset="0"/>
              </a:rPr>
              <a:t>устанавливать </a:t>
            </a: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зависимости </a:t>
            </a:r>
            <a:r>
              <a:rPr lang="ru-RU" sz="2400" b="1" dirty="0">
                <a:solidFill>
                  <a:srgbClr val="003300"/>
                </a:solidFill>
                <a:cs typeface="Times New Roman" pitchFamily="18" charset="0"/>
              </a:rPr>
              <a:t>между </a:t>
            </a: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ними и на основе этого создавать разнообразные художественные образы;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Воспитывать бережное отношение к природе.</a:t>
            </a:r>
            <a:endParaRPr lang="ru-RU" sz="2400" b="1" dirty="0">
              <a:solidFill>
                <a:srgbClr val="00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4.infourok.ru/uploads/ex/0637/00147896-b343af03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407" y="683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481" y="2468387"/>
            <a:ext cx="4104456" cy="2426975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 w="1905"/>
                <a:solidFill>
                  <a:srgbClr val="C64D0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Использование природного </a:t>
            </a:r>
            <a:br>
              <a:rPr lang="ru-RU" sz="3200" b="1" dirty="0" smtClean="0">
                <a:ln w="1905"/>
                <a:solidFill>
                  <a:srgbClr val="C64D0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200" b="1" dirty="0" smtClean="0">
                <a:ln w="1905"/>
                <a:solidFill>
                  <a:srgbClr val="C64D0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материала </a:t>
            </a:r>
            <a:br>
              <a:rPr lang="ru-RU" sz="3200" b="1" dirty="0" smtClean="0">
                <a:ln w="1905"/>
                <a:solidFill>
                  <a:srgbClr val="C64D0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200" b="1" dirty="0" smtClean="0">
                <a:ln w="1905"/>
                <a:solidFill>
                  <a:srgbClr val="C64D0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других видах деятельности</a:t>
            </a:r>
            <a:endParaRPr lang="ru-RU" sz="3200" b="1" dirty="0">
              <a:ln w="1905"/>
              <a:solidFill>
                <a:srgbClr val="C64D0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42534" y="1258546"/>
            <a:ext cx="3031176" cy="1807517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Развитие умственных способностей </a:t>
            </a:r>
            <a:endParaRPr lang="ru-RU" sz="2400" b="1" dirty="0">
              <a:solidFill>
                <a:srgbClr val="003300"/>
              </a:solidFill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940152" y="3190882"/>
            <a:ext cx="3138517" cy="1800997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Развитие </a:t>
            </a:r>
            <a:r>
              <a:rPr lang="ru-RU" sz="2400" b="1" dirty="0" err="1" smtClean="0">
                <a:solidFill>
                  <a:srgbClr val="003300"/>
                </a:solidFill>
                <a:cs typeface="Times New Roman" pitchFamily="18" charset="0"/>
              </a:rPr>
              <a:t>пространствен-ного</a:t>
            </a: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 воображения</a:t>
            </a:r>
            <a:endParaRPr lang="ru-RU" sz="2400" b="1" dirty="0">
              <a:solidFill>
                <a:srgbClr val="003300"/>
              </a:solidFill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069636" y="188640"/>
            <a:ext cx="2996146" cy="1807517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3300"/>
                </a:solidFill>
              </a:rPr>
              <a:t> </a:t>
            </a:r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Развитие речи </a:t>
            </a:r>
            <a:endParaRPr lang="ru-RU" sz="2400" b="1" dirty="0">
              <a:solidFill>
                <a:srgbClr val="003300"/>
              </a:solidFill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567709" y="4895362"/>
            <a:ext cx="3031176" cy="1807517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Развитие трудовой деятельности </a:t>
            </a:r>
            <a:endParaRPr lang="ru-RU" sz="2400" b="1" dirty="0">
              <a:solidFill>
                <a:srgbClr val="003300"/>
              </a:solidFill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437365" y="4898176"/>
            <a:ext cx="3031176" cy="1807517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Развитие изобразитель-ной</a:t>
            </a:r>
          </a:p>
          <a:p>
            <a:pPr algn="ctr"/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деятельности</a:t>
            </a:r>
            <a:endParaRPr lang="ru-RU" sz="2400" b="1" dirty="0">
              <a:solidFill>
                <a:srgbClr val="003300"/>
              </a:solidFill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07504" y="3140968"/>
            <a:ext cx="3031176" cy="1807517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Развитие игровой деятельности</a:t>
            </a:r>
            <a:endParaRPr lang="ru-RU" sz="2400" b="1" dirty="0">
              <a:solidFill>
                <a:srgbClr val="003300"/>
              </a:solidFill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5764874" y="1258546"/>
            <a:ext cx="3031176" cy="1807517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  <a:cs typeface="Times New Roman" pitchFamily="18" charset="0"/>
              </a:rPr>
              <a:t>Развитие сенсорных способностей </a:t>
            </a:r>
            <a:endParaRPr lang="ru-RU" sz="2400" b="1" dirty="0">
              <a:solidFill>
                <a:srgbClr val="0033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23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4.infourok.ru/uploads/ex/0637/00147896-b343af03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" y="31315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 descr="DSCF157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80613" y="4149080"/>
            <a:ext cx="3428992" cy="257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F:\Планы по работе\фото группа Солнышко\Выставка\DSCF3729.jpg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156176" y="260648"/>
            <a:ext cx="2815289" cy="2139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F:\Планы по работе\фото группа Солнышко\Наши работы\Изображение 05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13070" y="2276872"/>
            <a:ext cx="3255964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Объект 3"/>
          <p:cNvSpPr txBox="1">
            <a:spLocks/>
          </p:cNvSpPr>
          <p:nvPr/>
        </p:nvSpPr>
        <p:spPr>
          <a:xfrm>
            <a:off x="2699792" y="5855945"/>
            <a:ext cx="3168352" cy="8673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3300"/>
                </a:solidFill>
              </a:rPr>
              <a:t>Коллективная работа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3300"/>
                </a:solidFill>
              </a:rPr>
              <a:t>«Осеннее дерево» </a:t>
            </a:r>
            <a:endParaRPr lang="ru-RU" sz="2400" b="1" dirty="0">
              <a:solidFill>
                <a:srgbClr val="003300"/>
              </a:solidFill>
            </a:endParaRPr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24642" y="170020"/>
            <a:ext cx="6094222" cy="101769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64D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Конструирование из природного материала в осенний период </a:t>
            </a:r>
            <a:endParaRPr lang="ru-RU" sz="3200" b="1" dirty="0">
              <a:solidFill>
                <a:srgbClr val="C64D0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-4081" y="1329983"/>
            <a:ext cx="3783993" cy="3467170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Конструирование из природного материала на </a:t>
            </a:r>
            <a:r>
              <a:rPr lang="ru-RU" sz="24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осенние темы</a:t>
            </a:r>
            <a:endParaRPr lang="ru-RU" sz="2400" b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rgbClr val="003300"/>
                </a:solidFill>
              </a:rPr>
              <a:t>«Осенний коллаж»</a:t>
            </a:r>
            <a:endParaRPr lang="ru-RU" sz="2400" b="1" dirty="0">
              <a:solidFill>
                <a:srgbClr val="003300"/>
              </a:solidFill>
            </a:endParaRPr>
          </a:p>
          <a:p>
            <a:pPr marL="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rgbClr val="003300"/>
                </a:solidFill>
              </a:rPr>
              <a:t>«Ёжики на полянке»</a:t>
            </a:r>
            <a:endParaRPr lang="ru-RU" sz="2400" b="1" dirty="0">
              <a:solidFill>
                <a:srgbClr val="003300"/>
              </a:solidFill>
            </a:endParaRPr>
          </a:p>
          <a:p>
            <a:pPr marL="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rgbClr val="003300"/>
                </a:solidFill>
              </a:rPr>
              <a:t>«Коллективная работа </a:t>
            </a:r>
          </a:p>
          <a:p>
            <a:pPr marL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3300"/>
                </a:solidFill>
              </a:rPr>
              <a:t>« Осеннее дерево»</a:t>
            </a:r>
          </a:p>
          <a:p>
            <a:pPr marL="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rgbClr val="003300"/>
                </a:solidFill>
              </a:rPr>
              <a:t>«Осенняя икебана»</a:t>
            </a:r>
            <a:endParaRPr lang="ru-RU" sz="2400" b="1" dirty="0">
              <a:solidFill>
                <a:srgbClr val="003300"/>
              </a:solidFill>
            </a:endParaRPr>
          </a:p>
          <a:p>
            <a:endParaRPr lang="ru-RU" dirty="0"/>
          </a:p>
        </p:txBody>
      </p:sp>
      <p:sp>
        <p:nvSpPr>
          <p:cNvPr id="16" name="Объект 3"/>
          <p:cNvSpPr txBox="1">
            <a:spLocks/>
          </p:cNvSpPr>
          <p:nvPr/>
        </p:nvSpPr>
        <p:spPr>
          <a:xfrm>
            <a:off x="4788023" y="1196752"/>
            <a:ext cx="1368153" cy="8673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3300"/>
                </a:solidFill>
              </a:rPr>
              <a:t>Осенний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3300"/>
                </a:solidFill>
              </a:rPr>
              <a:t>коллаж </a:t>
            </a:r>
            <a:endParaRPr lang="ru-RU" sz="2400" b="1" dirty="0">
              <a:solidFill>
                <a:srgbClr val="003300"/>
              </a:solidFill>
            </a:endParaRPr>
          </a:p>
        </p:txBody>
      </p:sp>
      <p:sp>
        <p:nvSpPr>
          <p:cNvPr id="17" name="Объект 3"/>
          <p:cNvSpPr txBox="1">
            <a:spLocks/>
          </p:cNvSpPr>
          <p:nvPr/>
        </p:nvSpPr>
        <p:spPr>
          <a:xfrm>
            <a:off x="7496126" y="3004478"/>
            <a:ext cx="1482387" cy="8545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3300"/>
                </a:solidFill>
              </a:rPr>
              <a:t>Ёжики на полянке</a:t>
            </a:r>
            <a:endParaRPr lang="ru-RU" sz="2400" b="1" dirty="0">
              <a:solidFill>
                <a:srgbClr val="003300"/>
              </a:solidFill>
            </a:endParaRPr>
          </a:p>
        </p:txBody>
      </p:sp>
      <p:pic>
        <p:nvPicPr>
          <p:cNvPr id="3" name="Picture 2" descr="C:\Users\Evgen\Desktop\images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17" y="4653136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99793" y="4869159"/>
            <a:ext cx="27723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3300"/>
                </a:solidFill>
              </a:rPr>
              <a:t>Осенняя икебана</a:t>
            </a:r>
            <a:endParaRPr lang="ru-RU" sz="2400" b="1" dirty="0">
              <a:solidFill>
                <a:srgbClr val="00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4.infourok.ru/uploads/ex/0637/00147896-b343af03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1652"/>
            <a:ext cx="9144000" cy="6858001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79512" y="142852"/>
            <a:ext cx="8964488" cy="6454500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104" y="4632529"/>
            <a:ext cx="1575191" cy="21002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569" y="3453749"/>
            <a:ext cx="1646001" cy="21946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0597" y="4350530"/>
            <a:ext cx="1760060" cy="23467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4642" y="170020"/>
            <a:ext cx="6624736" cy="101769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64D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Конструирование из природного материала в зимний период </a:t>
            </a:r>
            <a:endParaRPr lang="ru-RU" sz="3200" b="1" dirty="0">
              <a:solidFill>
                <a:srgbClr val="C64D0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Объект 3"/>
          <p:cNvSpPr txBox="1">
            <a:spLocks/>
          </p:cNvSpPr>
          <p:nvPr/>
        </p:nvSpPr>
        <p:spPr>
          <a:xfrm>
            <a:off x="107504" y="1187710"/>
            <a:ext cx="4038600" cy="555496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Конструирование из природного материала на зимние темы</a:t>
            </a:r>
          </a:p>
          <a:p>
            <a:pPr marL="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rgbClr val="003300"/>
                </a:solidFill>
              </a:rPr>
              <a:t>«Зимнее дерево»</a:t>
            </a:r>
          </a:p>
          <a:p>
            <a:pPr marL="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rgbClr val="003300"/>
                </a:solidFill>
              </a:rPr>
              <a:t>«Снеговик»</a:t>
            </a:r>
          </a:p>
          <a:p>
            <a:pPr marL="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rgbClr val="003300"/>
                </a:solidFill>
              </a:rPr>
              <a:t>«Ёлочки в снегу»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прогулке</a:t>
            </a:r>
          </a:p>
          <a:p>
            <a:r>
              <a:rPr lang="ru-RU" sz="2400" b="1" dirty="0" smtClean="0">
                <a:solidFill>
                  <a:srgbClr val="003300"/>
                </a:solidFill>
              </a:rPr>
              <a:t>Конструирование из сырого снега: «Черепаха», снеговики, …</a:t>
            </a:r>
          </a:p>
          <a:p>
            <a:r>
              <a:rPr lang="ru-RU" sz="2400" b="1" dirty="0" smtClean="0">
                <a:solidFill>
                  <a:srgbClr val="003300"/>
                </a:solidFill>
              </a:rPr>
              <a:t>Ледяные постройки: «Цветная крепость», «Ледяная комната Снегурочки», «Мишкина берлога»</a:t>
            </a:r>
            <a:endParaRPr lang="ru-RU" sz="2400" b="1" dirty="0">
              <a:solidFill>
                <a:srgbClr val="003300"/>
              </a:solidFill>
            </a:endParaRPr>
          </a:p>
        </p:txBody>
      </p:sp>
      <p:pic>
        <p:nvPicPr>
          <p:cNvPr id="14" name="Picture 2" descr="C:\Users\Aleftina\Downloads\detsad-163442-1512210338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9" b="7554"/>
          <a:stretch/>
        </p:blipFill>
        <p:spPr bwMode="auto">
          <a:xfrm>
            <a:off x="4067944" y="1463795"/>
            <a:ext cx="2808312" cy="1829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Объект 3"/>
          <p:cNvSpPr txBox="1">
            <a:spLocks/>
          </p:cNvSpPr>
          <p:nvPr/>
        </p:nvSpPr>
        <p:spPr>
          <a:xfrm>
            <a:off x="5562828" y="5949280"/>
            <a:ext cx="1817484" cy="5521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b="1" dirty="0" smtClean="0">
                <a:solidFill>
                  <a:srgbClr val="003300"/>
                </a:solidFill>
              </a:rPr>
              <a:t>«Черепаха» </a:t>
            </a:r>
            <a:endParaRPr lang="ru-RU" sz="2400" b="1" dirty="0">
              <a:solidFill>
                <a:srgbClr val="003300"/>
              </a:solidFill>
            </a:endParaRPr>
          </a:p>
        </p:txBody>
      </p:sp>
      <p:sp>
        <p:nvSpPr>
          <p:cNvPr id="16" name="Объект 3"/>
          <p:cNvSpPr txBox="1">
            <a:spLocks/>
          </p:cNvSpPr>
          <p:nvPr/>
        </p:nvSpPr>
        <p:spPr>
          <a:xfrm>
            <a:off x="3762628" y="3236869"/>
            <a:ext cx="1817484" cy="5521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b="1" dirty="0" smtClean="0">
                <a:solidFill>
                  <a:srgbClr val="003300"/>
                </a:solidFill>
              </a:rPr>
              <a:t>«</a:t>
            </a:r>
            <a:r>
              <a:rPr lang="ru-RU" sz="2400" b="1" dirty="0" err="1" smtClean="0">
                <a:solidFill>
                  <a:srgbClr val="003300"/>
                </a:solidFill>
              </a:rPr>
              <a:t>Заюшки</a:t>
            </a:r>
            <a:r>
              <a:rPr lang="ru-RU" sz="2400" b="1" dirty="0" smtClean="0">
                <a:solidFill>
                  <a:srgbClr val="003300"/>
                </a:solidFill>
              </a:rPr>
              <a:t>» </a:t>
            </a:r>
            <a:endParaRPr lang="ru-RU" sz="2400" b="1" dirty="0">
              <a:solidFill>
                <a:srgbClr val="003300"/>
              </a:solidFill>
            </a:endParaRPr>
          </a:p>
        </p:txBody>
      </p:sp>
      <p:pic>
        <p:nvPicPr>
          <p:cNvPr id="17" name="Picture 3" descr="C:\Users\Aleftina\Downloads\img17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3" t="15092" r="17963" b="12538"/>
          <a:stretch/>
        </p:blipFill>
        <p:spPr bwMode="auto">
          <a:xfrm>
            <a:off x="6732240" y="501876"/>
            <a:ext cx="2294678" cy="18764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Объект 3"/>
          <p:cNvSpPr txBox="1">
            <a:spLocks/>
          </p:cNvSpPr>
          <p:nvPr/>
        </p:nvSpPr>
        <p:spPr>
          <a:xfrm>
            <a:off x="7130597" y="2378365"/>
            <a:ext cx="1817484" cy="906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400" b="1" dirty="0" smtClean="0">
                <a:solidFill>
                  <a:srgbClr val="003300"/>
                </a:solidFill>
              </a:rPr>
              <a:t>«Пингвинье семейство» </a:t>
            </a:r>
            <a:endParaRPr lang="ru-RU" sz="2400" b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98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4.infourok.ru/uploads/ex/0637/00147896-b343af03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070379" y="250029"/>
            <a:ext cx="5712441" cy="730699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C64D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Конструирование из природного материала в </a:t>
            </a:r>
            <a:r>
              <a:rPr lang="ru-RU" sz="3200" b="1" dirty="0" smtClean="0">
                <a:solidFill>
                  <a:srgbClr val="C64D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весенний период</a:t>
            </a:r>
            <a:endParaRPr lang="ru-RU" sz="3200" b="1" dirty="0">
              <a:solidFill>
                <a:srgbClr val="C64D0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Объект 3"/>
          <p:cNvSpPr>
            <a:spLocks noGrp="1"/>
          </p:cNvSpPr>
          <p:nvPr>
            <p:ph sz="half" idx="2"/>
          </p:nvPr>
        </p:nvSpPr>
        <p:spPr>
          <a:xfrm>
            <a:off x="4932040" y="1340768"/>
            <a:ext cx="4038600" cy="4525963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3300"/>
                </a:solidFill>
              </a:rPr>
              <a:t>Конструирование из объектов неживой природы</a:t>
            </a:r>
          </a:p>
          <a:p>
            <a:r>
              <a:rPr lang="ru-RU" sz="2400" b="1" dirty="0" smtClean="0">
                <a:solidFill>
                  <a:srgbClr val="003300"/>
                </a:solidFill>
              </a:rPr>
              <a:t>Создание композиций с живыми зеленеющими ветками</a:t>
            </a:r>
            <a:endParaRPr lang="ru-RU" sz="2400" b="1" dirty="0">
              <a:solidFill>
                <a:srgbClr val="0033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3613666"/>
            <a:ext cx="2389194" cy="318559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 rot="16200000">
            <a:off x="5082783" y="5018739"/>
            <a:ext cx="22118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3300"/>
                </a:solidFill>
              </a:rPr>
              <a:t>Сухой аквариум</a:t>
            </a:r>
            <a:endParaRPr lang="ru-RU" b="1" dirty="0">
              <a:solidFill>
                <a:srgbClr val="0033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6412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>
              <a:solidFill>
                <a:srgbClr val="00330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1" y="116632"/>
            <a:ext cx="2070379" cy="276050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013" y="1054626"/>
            <a:ext cx="2039845" cy="271979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69" y="4326900"/>
            <a:ext cx="1854269" cy="2472358"/>
          </a:xfrm>
          <a:prstGeom prst="rect">
            <a:avLst/>
          </a:prstGeom>
        </p:spPr>
      </p:pic>
      <p:pic>
        <p:nvPicPr>
          <p:cNvPr id="20" name="Объект 19"/>
          <p:cNvPicPr>
            <a:picLocks noGrp="1" noChangeAspect="1"/>
          </p:cNvPicPr>
          <p:nvPr>
            <p:ph sz="half"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9800" y="3165169"/>
            <a:ext cx="2413384" cy="1810038"/>
          </a:xfr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875" y="4723475"/>
            <a:ext cx="3019230" cy="2075783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107504" y="3105835"/>
            <a:ext cx="19761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3300"/>
                </a:solidFill>
              </a:rPr>
              <a:t>Гусеницы на ветке рябины  </a:t>
            </a:r>
            <a:endParaRPr lang="ru-RU" b="1" dirty="0">
              <a:solidFill>
                <a:srgbClr val="0033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 rot="16200000">
            <a:off x="303651" y="4396194"/>
            <a:ext cx="4392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3300"/>
                </a:solidFill>
              </a:rPr>
              <a:t>Дружные улитки  </a:t>
            </a:r>
            <a:endParaRPr lang="ru-RU" b="1" dirty="0">
              <a:solidFill>
                <a:srgbClr val="0033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0" y="4028596"/>
            <a:ext cx="27888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3300"/>
                </a:solidFill>
              </a:rPr>
              <a:t>Моя гусеница</a:t>
            </a:r>
            <a:endParaRPr lang="ru-RU" b="1" dirty="0">
              <a:solidFill>
                <a:srgbClr val="00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4.infourok.ru/uploads/ex/0637/00147896-b343af03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29" y="31315"/>
            <a:ext cx="9144000" cy="6858001"/>
          </a:xfrm>
          <a:prstGeom prst="rect">
            <a:avLst/>
          </a:prstGeom>
          <a:noFill/>
        </p:spPr>
      </p:pic>
      <p:sp>
        <p:nvSpPr>
          <p:cNvPr id="14" name="Объект 3"/>
          <p:cNvSpPr txBox="1">
            <a:spLocks/>
          </p:cNvSpPr>
          <p:nvPr/>
        </p:nvSpPr>
        <p:spPr>
          <a:xfrm>
            <a:off x="200" y="6289612"/>
            <a:ext cx="3203648" cy="43366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3300"/>
                </a:solidFill>
              </a:rPr>
              <a:t>Икебана из цветов</a:t>
            </a:r>
            <a:endParaRPr lang="ru-RU" sz="2400" b="1" dirty="0">
              <a:solidFill>
                <a:srgbClr val="003300"/>
              </a:solidFill>
            </a:endParaRPr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24642" y="170020"/>
            <a:ext cx="6094222" cy="101769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64D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Конструирование из природного материала в </a:t>
            </a:r>
            <a:r>
              <a:rPr lang="ru-RU" sz="3200" b="1" dirty="0">
                <a:solidFill>
                  <a:srgbClr val="C64D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r>
              <a:rPr lang="ru-RU" sz="3200" b="1" dirty="0" smtClean="0">
                <a:solidFill>
                  <a:srgbClr val="C64D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етний период </a:t>
            </a:r>
            <a:endParaRPr lang="ru-RU" sz="3200" b="1" dirty="0">
              <a:solidFill>
                <a:srgbClr val="C64D0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-4081" y="1329982"/>
            <a:ext cx="4038600" cy="4525963"/>
          </a:xfrm>
        </p:spPr>
        <p:txBody>
          <a:bodyPr/>
          <a:lstStyle/>
          <a:p>
            <a:pPr>
              <a:defRPr/>
            </a:pPr>
            <a:r>
              <a:rPr lang="ru-RU" sz="2400" b="1" dirty="0">
                <a:solidFill>
                  <a:srgbClr val="003300"/>
                </a:solidFill>
                <a:cs typeface="Times New Roman" pitchFamily="18" charset="0"/>
              </a:rPr>
              <a:t>Изготовление икебан из цветов</a:t>
            </a:r>
          </a:p>
          <a:p>
            <a:pPr>
              <a:defRPr/>
            </a:pPr>
            <a:r>
              <a:rPr lang="ru-RU" sz="2400" b="1" dirty="0">
                <a:solidFill>
                  <a:srgbClr val="003300"/>
                </a:solidFill>
                <a:cs typeface="Times New Roman" pitchFamily="18" charset="0"/>
              </a:rPr>
              <a:t>Композиции из трав, веток и плодов</a:t>
            </a:r>
          </a:p>
          <a:p>
            <a:pPr>
              <a:defRPr/>
            </a:pPr>
            <a:r>
              <a:rPr lang="ru-RU" sz="2400" b="1" dirty="0">
                <a:solidFill>
                  <a:srgbClr val="003300"/>
                </a:solidFill>
                <a:cs typeface="Times New Roman" pitchFamily="18" charset="0"/>
              </a:rPr>
              <a:t>Коллективные коллажи из различного природного материала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16" name="Объект 3"/>
          <p:cNvSpPr txBox="1">
            <a:spLocks/>
          </p:cNvSpPr>
          <p:nvPr/>
        </p:nvSpPr>
        <p:spPr>
          <a:xfrm>
            <a:off x="4211961" y="1772816"/>
            <a:ext cx="1512168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3300"/>
                </a:solidFill>
              </a:rPr>
              <a:t>Песочная улитка</a:t>
            </a:r>
            <a:endParaRPr lang="ru-RU" sz="2400" b="1" dirty="0">
              <a:solidFill>
                <a:srgbClr val="003300"/>
              </a:solidFill>
            </a:endParaRPr>
          </a:p>
        </p:txBody>
      </p:sp>
      <p:sp>
        <p:nvSpPr>
          <p:cNvPr id="17" name="Объект 3"/>
          <p:cNvSpPr txBox="1">
            <a:spLocks/>
          </p:cNvSpPr>
          <p:nvPr/>
        </p:nvSpPr>
        <p:spPr>
          <a:xfrm>
            <a:off x="6228184" y="3004478"/>
            <a:ext cx="2750329" cy="8545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ru-RU" sz="2400" b="1" dirty="0" smtClean="0">
              <a:solidFill>
                <a:srgbClr val="0033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3300"/>
                </a:solidFill>
              </a:rPr>
              <a:t>Песочная рыбка  </a:t>
            </a:r>
            <a:endParaRPr lang="ru-RU" sz="2400" b="1" dirty="0">
              <a:solidFill>
                <a:srgbClr val="003300"/>
              </a:solidFill>
            </a:endParaRPr>
          </a:p>
        </p:txBody>
      </p:sp>
      <p:pic>
        <p:nvPicPr>
          <p:cNvPr id="13" name="Picture 12" descr="IMG_25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850742" y="1269985"/>
            <a:ext cx="2631975" cy="1974349"/>
          </a:xfrm>
          <a:prstGeom prst="rect">
            <a:avLst/>
          </a:prstGeom>
          <a:noFill/>
          <a:ln/>
        </p:spPr>
      </p:pic>
      <p:pic>
        <p:nvPicPr>
          <p:cNvPr id="18" name="Picture 14" descr="IMG_255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995394" y="4144997"/>
            <a:ext cx="2846388" cy="2135187"/>
          </a:xfrm>
          <a:prstGeom prst="rect">
            <a:avLst/>
          </a:prstGeom>
          <a:noFill/>
          <a:ln/>
        </p:spPr>
      </p:pic>
      <p:pic>
        <p:nvPicPr>
          <p:cNvPr id="2050" name="Picture 2" descr="C:\Users\Evgen\Desktop\images (1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37" y="4261603"/>
            <a:ext cx="2181225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Evgen\Desktop\a911e45d6b968e5fe924862a078a58e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810486"/>
            <a:ext cx="2286854" cy="3047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21641" y="3244334"/>
            <a:ext cx="2900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Коллаж из ромашек</a:t>
            </a: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42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4.infourok.ru/uploads/ex/0637/00147896-b343af03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851327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64D02"/>
                </a:solidFill>
              </a:rPr>
              <a:t>Развивающая предметно-пространственная  среда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64D02"/>
              </a:solidFill>
            </a:endParaRPr>
          </a:p>
        </p:txBody>
      </p:sp>
      <p:pic>
        <p:nvPicPr>
          <p:cNvPr id="8" name="Picture 8" descr="DSC0461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51520" y="836078"/>
            <a:ext cx="2618645" cy="2762335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9" name="Picture 6" descr="G:\DCIM\100D5100\DSC_259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188929" y="1318163"/>
            <a:ext cx="3168352" cy="2098067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</p:pic>
      <p:pic>
        <p:nvPicPr>
          <p:cNvPr id="7" name="Picture 7" descr="G:\DCIM\100D5100\DSC_260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570562" y="2564904"/>
            <a:ext cx="1573438" cy="2376264"/>
          </a:xfrm>
          <a:prstGeom prst="rect">
            <a:avLst/>
          </a:prstGeom>
          <a:noFill/>
          <a:ln w="38100">
            <a:solidFill>
              <a:srgbClr val="FF99CC"/>
            </a:solidFill>
            <a:miter lim="800000"/>
            <a:headEnd/>
            <a:tailEnd/>
          </a:ln>
        </p:spPr>
      </p:pic>
      <p:sp>
        <p:nvSpPr>
          <p:cNvPr id="10" name="Объект 2"/>
          <p:cNvSpPr txBox="1">
            <a:spLocks/>
          </p:cNvSpPr>
          <p:nvPr/>
        </p:nvSpPr>
        <p:spPr>
          <a:xfrm>
            <a:off x="107504" y="5517231"/>
            <a:ext cx="8784976" cy="134076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3300"/>
                </a:solidFill>
                <a:cs typeface="Times New Roman" pitchFamily="18" charset="0"/>
              </a:rPr>
              <a:t>Достаточность и полнота природного материала  для организованной и самостоятельной художественно-творческой деятельности позволяет детям проявлять творчество и фантазию, воплощать свои замыслы</a:t>
            </a:r>
          </a:p>
          <a:p>
            <a:endParaRPr lang="ru-RU" b="1" dirty="0"/>
          </a:p>
        </p:txBody>
      </p:sp>
      <p:sp>
        <p:nvSpPr>
          <p:cNvPr id="11" name="Объект 5"/>
          <p:cNvSpPr txBox="1">
            <a:spLocks/>
          </p:cNvSpPr>
          <p:nvPr/>
        </p:nvSpPr>
        <p:spPr>
          <a:xfrm>
            <a:off x="2051720" y="3891077"/>
            <a:ext cx="2818656" cy="748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851327"/>
            <a:ext cx="2064937" cy="275324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376" y="3416230"/>
            <a:ext cx="2742050" cy="20565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6197"/>
            <a:ext cx="2495860" cy="187189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061" y="3471526"/>
            <a:ext cx="2439159" cy="18293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1209</TotalTime>
  <Words>556</Words>
  <Application>Microsoft Office PowerPoint</Application>
  <PresentationFormat>Экран (4:3)</PresentationFormat>
  <Paragraphs>98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Актуальность</vt:lpstr>
      <vt:lpstr>Презентация PowerPoint</vt:lpstr>
      <vt:lpstr>Использование природного  материала  в других видах деятельности</vt:lpstr>
      <vt:lpstr>Конструирование из природного материала в осенний период </vt:lpstr>
      <vt:lpstr>Конструирование из природного материала в зимний период </vt:lpstr>
      <vt:lpstr>Конструирование из природного материала в весенний период</vt:lpstr>
      <vt:lpstr>Конструирование из природного материала в летний период </vt:lpstr>
      <vt:lpstr>Развивающая предметно-пространственная  среда</vt:lpstr>
      <vt:lpstr>Взаимодействие с семьей</vt:lpstr>
      <vt:lpstr>Результат</vt:lpstr>
      <vt:lpstr>Литература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Evgen</cp:lastModifiedBy>
  <cp:revision>86</cp:revision>
  <dcterms:created xsi:type="dcterms:W3CDTF">2019-12-08T18:01:52Z</dcterms:created>
  <dcterms:modified xsi:type="dcterms:W3CDTF">2021-04-18T08:45:55Z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1142718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