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71" r:id="rId4"/>
    <p:sldId id="269" r:id="rId5"/>
    <p:sldId id="273" r:id="rId6"/>
    <p:sldId id="263" r:id="rId7"/>
    <p:sldId id="282" r:id="rId8"/>
    <p:sldId id="264" r:id="rId9"/>
    <p:sldId id="265" r:id="rId10"/>
    <p:sldId id="266" r:id="rId11"/>
    <p:sldId id="268" r:id="rId12"/>
    <p:sldId id="284" r:id="rId13"/>
    <p:sldId id="260" r:id="rId14"/>
    <p:sldId id="283" r:id="rId15"/>
  </p:sldIdLst>
  <p:sldSz cx="9144000" cy="6858000" type="screen4x3"/>
  <p:notesSz cx="6858000" cy="994568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E38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E9639D4-E3E2-4D34-9284-5A2195B3D0D7}" styleName="Светлый стиль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76" autoAdjust="0"/>
    <p:restoredTop sz="94660"/>
  </p:normalViewPr>
  <p:slideViewPr>
    <p:cSldViewPr>
      <p:cViewPr>
        <p:scale>
          <a:sx n="76" d="100"/>
          <a:sy n="76" d="100"/>
        </p:scale>
        <p:origin x="-1182" y="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6" d="100"/>
          <a:sy n="86" d="100"/>
        </p:scale>
        <p:origin x="-3126" y="-72"/>
      </p:cViewPr>
      <p:guideLst>
        <p:guide orient="horz" pos="3133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0B726F-DCFE-4B1C-A3C1-28C8ADD2659A}" type="datetimeFigureOut">
              <a:rPr lang="ru-RU" smtClean="0"/>
              <a:pPr/>
              <a:t>25.05.2021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24202"/>
            <a:ext cx="5486400" cy="44755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099418-6158-4123-A868-2F188276D6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73912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F4F067-FA2A-4E21-B3A4-0E9FCEB5F74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E34757-ABD9-4784-86B9-E5ABD5BF198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453E8C-86C3-4592-A1EB-2B241FC80E9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9733FB0-F027-43B7-8A0D-9CC922ADD2B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EDDCDC-EE9B-41ED-AC4E-96204865510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ABE198-5436-4A4A-A071-D5C8A06A846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9DCCCE-8805-4D2F-A753-2693D4A7B33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60B031-9FCD-4662-AFD2-38514BF5612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DF31EF-D5E0-43A2-B87B-453896D1AF4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541898-23FF-4071-BB97-A1BBE77E616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424D1D-A79B-465B-BDE4-DDCE35772EB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F477B0-9C5F-4B34-9F5E-39C1A81B218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AFEE705-6114-4065-A48F-55C303B1B46E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jpe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4.png"/><Relationship Id="rId7" Type="http://schemas.openxmlformats.org/officeDocument/2006/relationships/image" Target="../media/image1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6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1.jpeg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4.png"/><Relationship Id="rId7" Type="http://schemas.openxmlformats.org/officeDocument/2006/relationships/image" Target="../media/image2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2.jpe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jpe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4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9525"/>
            <a:ext cx="9144000" cy="6867525"/>
          </a:xfrm>
          <a:prstGeom prst="rect">
            <a:avLst/>
          </a:prstGeom>
          <a:noFill/>
        </p:spPr>
      </p:pic>
      <p:pic>
        <p:nvPicPr>
          <p:cNvPr id="2053" name="Picture 5" descr="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3875" y="0"/>
            <a:ext cx="9144000" cy="6858000"/>
          </a:xfrm>
          <a:prstGeom prst="rect">
            <a:avLst/>
          </a:prstGeom>
          <a:noFill/>
        </p:spPr>
      </p:pic>
      <p:sp>
        <p:nvSpPr>
          <p:cNvPr id="2055" name="Rectangle 7"/>
          <p:cNvSpPr>
            <a:spLocks noGrp="1" noChangeArrowheads="1"/>
          </p:cNvSpPr>
          <p:nvPr>
            <p:ph type="title"/>
          </p:nvPr>
        </p:nvSpPr>
        <p:spPr>
          <a:xfrm>
            <a:off x="2195513" y="2205038"/>
            <a:ext cx="4824412" cy="3888258"/>
          </a:xfrm>
        </p:spPr>
        <p:txBody>
          <a:bodyPr/>
          <a:lstStyle/>
          <a:p>
            <a:r>
              <a:rPr lang="ru-RU" sz="2800" b="1" dirty="0" smtClean="0">
                <a:solidFill>
                  <a:srgbClr val="C00000"/>
                </a:solidFill>
                <a:latin typeface="Calibri" pitchFamily="34" charset="0"/>
              </a:rPr>
              <a:t>проект</a:t>
            </a:r>
            <a:r>
              <a:rPr lang="ru-RU" sz="4800" dirty="0" smtClean="0">
                <a:solidFill>
                  <a:srgbClr val="C00000"/>
                </a:solidFill>
                <a:latin typeface="Monotype Corsiva" pitchFamily="66" charset="0"/>
              </a:rPr>
              <a:t/>
            </a:r>
            <a:br>
              <a:rPr lang="ru-RU" sz="4800" dirty="0" smtClean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sz="3600" b="1" dirty="0" smtClean="0">
                <a:solidFill>
                  <a:srgbClr val="C00000"/>
                </a:solidFill>
                <a:latin typeface="Monotype Corsiva" pitchFamily="66" charset="0"/>
              </a:rPr>
              <a:t>«ПО СТРАНИЦАМ СКАЗОК»</a:t>
            </a:r>
            <a:r>
              <a:rPr lang="ru-RU" sz="4800" b="1" dirty="0" smtClean="0">
                <a:solidFill>
                  <a:srgbClr val="C00000"/>
                </a:solidFill>
                <a:latin typeface="Monotype Corsiva" pitchFamily="66" charset="0"/>
              </a:rPr>
              <a:t/>
            </a:r>
            <a:br>
              <a:rPr lang="ru-RU" sz="4800" b="1" dirty="0" smtClean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sz="2000" b="1" dirty="0" smtClean="0">
                <a:solidFill>
                  <a:srgbClr val="C00000"/>
                </a:solidFill>
                <a:latin typeface="Monotype Corsiva" pitchFamily="66" charset="0"/>
              </a:rPr>
              <a:t/>
            </a:r>
            <a:br>
              <a:rPr lang="ru-RU" sz="2000" b="1" dirty="0" smtClean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sz="2000" b="1" dirty="0" smtClean="0">
                <a:solidFill>
                  <a:srgbClr val="C00000"/>
                </a:solidFill>
                <a:latin typeface="Monotype Corsiva" pitchFamily="66" charset="0"/>
              </a:rPr>
              <a:t/>
            </a:r>
            <a:br>
              <a:rPr lang="ru-RU" sz="2000" b="1" dirty="0" smtClean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sz="2000" b="1" dirty="0" smtClean="0">
                <a:solidFill>
                  <a:srgbClr val="C00000"/>
                </a:solidFill>
                <a:latin typeface="Monotype Corsiva" pitchFamily="66" charset="0"/>
              </a:rPr>
              <a:t/>
            </a:r>
            <a:br>
              <a:rPr lang="ru-RU" sz="2000" b="1" dirty="0" smtClean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sz="2000" b="1" dirty="0" smtClean="0">
                <a:solidFill>
                  <a:srgbClr val="C00000"/>
                </a:solidFill>
                <a:latin typeface="Monotype Corsiva" pitchFamily="66" charset="0"/>
              </a:rPr>
              <a:t/>
            </a:r>
            <a:br>
              <a:rPr lang="ru-RU" sz="2000" b="1" dirty="0" smtClean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sz="2000" b="1" dirty="0" smtClean="0">
                <a:solidFill>
                  <a:srgbClr val="C00000"/>
                </a:solidFill>
                <a:latin typeface="Monotype Corsiva" pitchFamily="66" charset="0"/>
              </a:rPr>
              <a:t>.</a:t>
            </a:r>
            <a:endParaRPr lang="ru-RU" sz="20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2057" name="Picture 9" descr="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74813" cy="1684338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475897" y="4437112"/>
            <a:ext cx="41044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МБДОУ ДС «Золушка»</a:t>
            </a:r>
          </a:p>
          <a:p>
            <a:pPr algn="ctr"/>
            <a:r>
              <a:rPr lang="ru-RU" dirty="0" smtClean="0">
                <a:solidFill>
                  <a:srgbClr val="C00000"/>
                </a:solidFill>
              </a:rPr>
              <a:t>Воспитатель</a:t>
            </a:r>
          </a:p>
          <a:p>
            <a:pPr algn="ctr"/>
            <a:r>
              <a:rPr lang="ru-RU" dirty="0" smtClean="0">
                <a:solidFill>
                  <a:srgbClr val="C00000"/>
                </a:solidFill>
              </a:rPr>
              <a:t> Шейко Е.В.</a:t>
            </a:r>
          </a:p>
          <a:p>
            <a:pPr algn="ctr"/>
            <a:r>
              <a:rPr lang="ru-RU" dirty="0" smtClean="0">
                <a:solidFill>
                  <a:srgbClr val="C00000"/>
                </a:solidFill>
              </a:rPr>
              <a:t>Панкратова Н.С.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4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9525"/>
            <a:ext cx="9144000" cy="6867525"/>
          </a:xfrm>
          <a:prstGeom prst="rect">
            <a:avLst/>
          </a:prstGeom>
          <a:noFill/>
        </p:spPr>
      </p:pic>
      <p:pic>
        <p:nvPicPr>
          <p:cNvPr id="9219" name="Picture 3" descr="9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9220" name="Picture 4" descr="1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450" y="188913"/>
            <a:ext cx="6945313" cy="1439862"/>
          </a:xfrm>
          <a:prstGeom prst="rect">
            <a:avLst/>
          </a:prstGeom>
          <a:noFill/>
        </p:spPr>
      </p:pic>
      <p:pic>
        <p:nvPicPr>
          <p:cNvPr id="9221" name="Picture 5" descr="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87450" y="260350"/>
            <a:ext cx="7037388" cy="1254125"/>
          </a:xfrm>
          <a:prstGeom prst="rect">
            <a:avLst/>
          </a:prstGeom>
          <a:noFill/>
        </p:spPr>
      </p:pic>
      <p:sp>
        <p:nvSpPr>
          <p:cNvPr id="9225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Monotype Corsiva" pitchFamily="66" charset="0"/>
              </a:rPr>
              <a:t>Рукавичка для зверят</a:t>
            </a:r>
            <a:br>
              <a:rPr lang="ru-RU" dirty="0" smtClean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sz="2000" dirty="0" smtClean="0">
                <a:solidFill>
                  <a:srgbClr val="C00000"/>
                </a:solidFill>
                <a:latin typeface="Monotype Corsiva" pitchFamily="66" charset="0"/>
              </a:rPr>
              <a:t>(Рисование </a:t>
            </a:r>
            <a:r>
              <a:rPr lang="ru-RU" sz="2000" dirty="0">
                <a:solidFill>
                  <a:srgbClr val="C00000"/>
                </a:solidFill>
                <a:latin typeface="Monotype Corsiva" pitchFamily="66" charset="0"/>
              </a:rPr>
              <a:t>по сказке)</a:t>
            </a:r>
            <a:endParaRPr lang="ru-RU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1026" name="Picture 2" descr="G:\Camera\IMG_20210121_101856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59850" y="1916832"/>
            <a:ext cx="4392296" cy="3641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G:\Camera\IMG_20210121_091048.jpg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796136" y="1772816"/>
            <a:ext cx="2106143" cy="3785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4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9525"/>
            <a:ext cx="9144000" cy="6867525"/>
          </a:xfrm>
          <a:prstGeom prst="rect">
            <a:avLst/>
          </a:prstGeom>
          <a:noFill/>
        </p:spPr>
      </p:pic>
      <p:pic>
        <p:nvPicPr>
          <p:cNvPr id="9219" name="Picture 3" descr="9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9220" name="Picture 4" descr="1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450" y="188913"/>
            <a:ext cx="6945313" cy="1439862"/>
          </a:xfrm>
          <a:prstGeom prst="rect">
            <a:avLst/>
          </a:prstGeom>
          <a:noFill/>
        </p:spPr>
      </p:pic>
      <p:pic>
        <p:nvPicPr>
          <p:cNvPr id="9221" name="Picture 5" descr="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1560" y="281781"/>
            <a:ext cx="7037388" cy="1254125"/>
          </a:xfrm>
          <a:prstGeom prst="rect">
            <a:avLst/>
          </a:prstGeom>
          <a:noFill/>
        </p:spPr>
      </p:pic>
      <p:sp>
        <p:nvSpPr>
          <p:cNvPr id="9225" name="Rectangle 9"/>
          <p:cNvSpPr>
            <a:spLocks noGrp="1" noChangeArrowheads="1"/>
          </p:cNvSpPr>
          <p:nvPr>
            <p:ph type="title"/>
          </p:nvPr>
        </p:nvSpPr>
        <p:spPr>
          <a:xfrm>
            <a:off x="457200" y="406588"/>
            <a:ext cx="8229600" cy="1143000"/>
          </a:xfrm>
        </p:spPr>
        <p:txBody>
          <a:bodyPr/>
          <a:lstStyle/>
          <a:p>
            <a:r>
              <a:rPr lang="ru-RU" sz="3200" dirty="0" smtClean="0">
                <a:solidFill>
                  <a:srgbClr val="C00000"/>
                </a:solidFill>
                <a:latin typeface="Monotype Corsiva" pitchFamily="66" charset="0"/>
              </a:rPr>
              <a:t>«Чудо-дерево» по </a:t>
            </a:r>
            <a:r>
              <a:rPr lang="ru-RU" sz="3200" dirty="0">
                <a:solidFill>
                  <a:srgbClr val="C00000"/>
                </a:solidFill>
                <a:latin typeface="Monotype Corsiva" pitchFamily="66" charset="0"/>
              </a:rPr>
              <a:t>сказки </a:t>
            </a:r>
            <a:r>
              <a:rPr lang="ru-RU" sz="3200" dirty="0" smtClean="0">
                <a:solidFill>
                  <a:srgbClr val="C00000"/>
                </a:solidFill>
                <a:latin typeface="Monotype Corsiva" pitchFamily="66" charset="0"/>
              </a:rPr>
              <a:t/>
            </a:r>
            <a:br>
              <a:rPr lang="ru-RU" sz="3200" dirty="0" smtClean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sz="3200" dirty="0" smtClean="0">
                <a:solidFill>
                  <a:srgbClr val="C00000"/>
                </a:solidFill>
                <a:latin typeface="Monotype Corsiva" pitchFamily="66" charset="0"/>
              </a:rPr>
              <a:t>К</a:t>
            </a:r>
            <a:r>
              <a:rPr lang="ru-RU" sz="3200" dirty="0">
                <a:solidFill>
                  <a:srgbClr val="C00000"/>
                </a:solidFill>
                <a:latin typeface="Monotype Corsiva" pitchFamily="66" charset="0"/>
              </a:rPr>
              <a:t>. Чуковского </a:t>
            </a:r>
            <a:r>
              <a:rPr lang="ru-RU" sz="1200" dirty="0" smtClean="0">
                <a:solidFill>
                  <a:srgbClr val="C00000"/>
                </a:solidFill>
                <a:latin typeface="Monotype Corsiva" pitchFamily="66" charset="0"/>
              </a:rPr>
              <a:t/>
            </a:r>
            <a:br>
              <a:rPr lang="ru-RU" sz="1200" dirty="0" smtClean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sz="2800" dirty="0" smtClean="0">
                <a:solidFill>
                  <a:srgbClr val="C00000"/>
                </a:solidFill>
                <a:latin typeface="Monotype Corsiva" pitchFamily="66" charset="0"/>
              </a:rPr>
              <a:t>(лепка)</a:t>
            </a:r>
            <a:endParaRPr lang="ru-RU" sz="2800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2425520"/>
            <a:ext cx="2160000" cy="28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64838" y="2425520"/>
            <a:ext cx="2160000" cy="28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182029" y="2456685"/>
            <a:ext cx="2779942" cy="24825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9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548" y="-38378"/>
            <a:ext cx="8995903" cy="6896378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1983" y="188640"/>
            <a:ext cx="7035800" cy="12954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043608" y="188640"/>
            <a:ext cx="741682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       Дидактические игры </a:t>
            </a:r>
          </a:p>
          <a:p>
            <a:r>
              <a:rPr lang="ru-RU" sz="4400" dirty="0">
                <a:solidFill>
                  <a:srgbClr val="C00000"/>
                </a:solidFill>
                <a:latin typeface="Monotype Corsiva" panose="03010101010201010101" pitchFamily="66" charset="0"/>
              </a:rPr>
              <a:t> </a:t>
            </a:r>
            <a:r>
              <a:rPr lang="ru-RU" sz="4400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              </a:t>
            </a:r>
            <a:r>
              <a:rPr lang="ru-RU" sz="3600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по сказкам.</a:t>
            </a:r>
            <a:endParaRPr lang="ru-RU" sz="3600" dirty="0">
              <a:solidFill>
                <a:srgbClr val="C0000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6334" y="2276872"/>
            <a:ext cx="3723547" cy="27926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1635190"/>
            <a:ext cx="2930596" cy="39074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0514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4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9525"/>
            <a:ext cx="9144000" cy="6867525"/>
          </a:xfrm>
          <a:prstGeom prst="rect">
            <a:avLst/>
          </a:prstGeom>
          <a:noFill/>
        </p:spPr>
      </p:pic>
      <p:pic>
        <p:nvPicPr>
          <p:cNvPr id="11267" name="Picture 3" descr="9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1268" name="Picture 4" descr="1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450" y="188913"/>
            <a:ext cx="6945313" cy="1439862"/>
          </a:xfrm>
          <a:prstGeom prst="rect">
            <a:avLst/>
          </a:prstGeom>
          <a:noFill/>
        </p:spPr>
      </p:pic>
      <p:pic>
        <p:nvPicPr>
          <p:cNvPr id="11269" name="Picture 5" descr="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87450" y="260350"/>
            <a:ext cx="7037388" cy="1254125"/>
          </a:xfrm>
          <a:prstGeom prst="rect">
            <a:avLst/>
          </a:prstGeom>
          <a:noFill/>
        </p:spPr>
      </p:pic>
      <p:sp>
        <p:nvSpPr>
          <p:cNvPr id="11271" name="Rectangle 7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600200"/>
            <a:ext cx="7343775" cy="4492625"/>
          </a:xfrm>
        </p:spPr>
        <p:txBody>
          <a:bodyPr/>
          <a:lstStyle/>
          <a:p>
            <a:pPr>
              <a:lnSpc>
                <a:spcPct val="90000"/>
              </a:lnSpc>
              <a:buNone/>
            </a:pPr>
            <a:endParaRPr lang="ru-RU" sz="1400" dirty="0">
              <a:solidFill>
                <a:srgbClr val="C00000"/>
              </a:solidFill>
            </a:endParaRPr>
          </a:p>
          <a:p>
            <a:pPr>
              <a:lnSpc>
                <a:spcPct val="90000"/>
              </a:lnSpc>
              <a:buNone/>
            </a:pPr>
            <a:endParaRPr lang="ru-RU" dirty="0"/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title"/>
          </p:nvPr>
        </p:nvSpPr>
        <p:spPr>
          <a:xfrm>
            <a:off x="457200" y="-229389"/>
            <a:ext cx="8229600" cy="1877070"/>
          </a:xfrm>
        </p:spPr>
        <p:txBody>
          <a:bodyPr/>
          <a:lstStyle/>
          <a:p>
            <a:r>
              <a:rPr lang="ru-RU" sz="5400" dirty="0" smtClean="0">
                <a:solidFill>
                  <a:srgbClr val="C00000"/>
                </a:solidFill>
                <a:latin typeface="Monotype Corsiva" pitchFamily="66" charset="0"/>
              </a:rPr>
              <a:t>Театрализация</a:t>
            </a:r>
            <a:r>
              <a:rPr lang="ru-RU" sz="1600" dirty="0" smtClean="0">
                <a:solidFill>
                  <a:srgbClr val="C00000"/>
                </a:solidFill>
                <a:latin typeface="Monotype Corsiva" pitchFamily="66" charset="0"/>
              </a:rPr>
              <a:t> </a:t>
            </a:r>
            <a:br>
              <a:rPr lang="ru-RU" sz="1600" dirty="0" smtClean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sz="2800" dirty="0" smtClean="0">
                <a:solidFill>
                  <a:srgbClr val="C00000"/>
                </a:solidFill>
                <a:latin typeface="Monotype Corsiva" pitchFamily="66" charset="0"/>
              </a:rPr>
              <a:t>по прочитанным книгам</a:t>
            </a:r>
            <a:endParaRPr lang="ru-RU" sz="2800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2051" name="Picture 3" descr="C:\Users\admin\Desktop\TJpBKHcG1bA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367275" y="1647681"/>
            <a:ext cx="3456384" cy="20198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G:\Camera\IMG_20210121_091015.jpg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481"/>
          <a:stretch/>
        </p:blipFill>
        <p:spPr bwMode="auto">
          <a:xfrm>
            <a:off x="5390961" y="2025025"/>
            <a:ext cx="2536616" cy="3528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13084" y="3789040"/>
            <a:ext cx="3564765" cy="2342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4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9525"/>
            <a:ext cx="9144000" cy="6867525"/>
          </a:xfrm>
          <a:prstGeom prst="rect">
            <a:avLst/>
          </a:prstGeom>
          <a:noFill/>
        </p:spPr>
      </p:pic>
      <p:pic>
        <p:nvPicPr>
          <p:cNvPr id="4" name="Picture 3" descr="9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71400"/>
            <a:ext cx="9144000" cy="6858000"/>
          </a:xfrm>
          <a:prstGeom prst="rect">
            <a:avLst/>
          </a:prstGeom>
          <a:noFill/>
        </p:spPr>
      </p:pic>
      <p:pic>
        <p:nvPicPr>
          <p:cNvPr id="6" name="Picture 5" descr="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87450" y="260350"/>
            <a:ext cx="7037388" cy="1254125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-180528" y="323936"/>
            <a:ext cx="912438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C00000"/>
                </a:solidFill>
                <a:latin typeface="Monotype Corsiva" pitchFamily="66" charset="0"/>
              </a:rPr>
              <a:t>Драматизация сказки </a:t>
            </a:r>
          </a:p>
          <a:p>
            <a:pPr algn="ctr"/>
            <a:r>
              <a:rPr lang="ru-RU" sz="4000" dirty="0" smtClean="0">
                <a:solidFill>
                  <a:srgbClr val="C00000"/>
                </a:solidFill>
                <a:latin typeface="Monotype Corsiva" pitchFamily="66" charset="0"/>
              </a:rPr>
              <a:t>«Кошкин дом»</a:t>
            </a:r>
            <a:endParaRPr lang="ru-RU" sz="4000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4098" name="Picture 2" descr="G:\IMG_20210330_100943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215983" y="1647375"/>
            <a:ext cx="2462423" cy="3563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G:\IMG_20210330_103230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6200000">
            <a:off x="4518503" y="1466273"/>
            <a:ext cx="2847396" cy="4180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4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9525"/>
            <a:ext cx="9144000" cy="6867525"/>
          </a:xfrm>
          <a:prstGeom prst="rect">
            <a:avLst/>
          </a:prstGeom>
          <a:noFill/>
        </p:spPr>
      </p:pic>
      <p:pic>
        <p:nvPicPr>
          <p:cNvPr id="4109" name="Picture 13" descr="9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0"/>
            <a:ext cx="8892480" cy="6669360"/>
          </a:xfrm>
          <a:prstGeom prst="rect">
            <a:avLst/>
          </a:prstGeom>
          <a:noFill/>
        </p:spPr>
      </p:pic>
      <p:pic>
        <p:nvPicPr>
          <p:cNvPr id="4112" name="Picture 16" descr="1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450" y="188913"/>
            <a:ext cx="6945313" cy="1439862"/>
          </a:xfrm>
          <a:prstGeom prst="rect">
            <a:avLst/>
          </a:prstGeom>
          <a:noFill/>
        </p:spPr>
      </p:pic>
      <p:pic>
        <p:nvPicPr>
          <p:cNvPr id="4111" name="Picture 15" descr="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87450" y="260350"/>
            <a:ext cx="7037388" cy="1254125"/>
          </a:xfrm>
          <a:prstGeom prst="rect">
            <a:avLst/>
          </a:prstGeom>
          <a:noFill/>
        </p:spPr>
      </p:pic>
      <p:sp>
        <p:nvSpPr>
          <p:cNvPr id="4113" name="Rectangle 17"/>
          <p:cNvSpPr>
            <a:spLocks noGrp="1" noChangeArrowheads="1"/>
          </p:cNvSpPr>
          <p:nvPr>
            <p:ph type="title"/>
          </p:nvPr>
        </p:nvSpPr>
        <p:spPr>
          <a:xfrm>
            <a:off x="1258888" y="274638"/>
            <a:ext cx="6697662" cy="1143000"/>
          </a:xfrm>
        </p:spPr>
        <p:txBody>
          <a:bodyPr/>
          <a:lstStyle/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Monotype Corsiva" pitchFamily="66" charset="0"/>
              </a:rPr>
              <a:t>Цели и задачи проекта</a:t>
            </a:r>
            <a:endParaRPr lang="ru-RU" dirty="0">
              <a:solidFill>
                <a:schemeClr val="accent5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4114" name="Rectangle 18"/>
          <p:cNvSpPr>
            <a:spLocks noGrp="1" noChangeArrowheads="1"/>
          </p:cNvSpPr>
          <p:nvPr>
            <p:ph type="body" idx="1"/>
          </p:nvPr>
        </p:nvSpPr>
        <p:spPr>
          <a:xfrm>
            <a:off x="1259632" y="2204864"/>
            <a:ext cx="6984256" cy="374441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dirty="0" smtClean="0">
                <a:solidFill>
                  <a:srgbClr val="C00000"/>
                </a:solidFill>
              </a:rPr>
              <a:t>Развивать интерес к устному народному творчеству (сказкам). Создание условий  для активного использования сказок в творческой деятельности детей.</a:t>
            </a:r>
            <a:endParaRPr lang="ru-RU" sz="1800" b="1" i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  <a:p>
            <a:pPr>
              <a:buFontTx/>
              <a:buBlip>
                <a:blip r:embed="rId6"/>
              </a:buBlip>
            </a:pPr>
            <a:endParaRPr lang="ru-RU" dirty="0"/>
          </a:p>
        </p:txBody>
      </p:sp>
      <p:pic>
        <p:nvPicPr>
          <p:cNvPr id="8" name="Picture 15" descr="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71600" y="332656"/>
            <a:ext cx="7037388" cy="1254125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2123728" y="332657"/>
            <a:ext cx="5400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7200" dirty="0" smtClean="0">
                <a:solidFill>
                  <a:srgbClr val="C00000"/>
                </a:solidFill>
                <a:latin typeface="Monotype Corsiva" pitchFamily="66" charset="0"/>
                <a:cs typeface="Microsoft Uighur" pitchFamily="2" charset="-78"/>
              </a:rPr>
              <a:t>Цель проекта.</a:t>
            </a:r>
            <a:endParaRPr lang="ru-RU" sz="7200" dirty="0">
              <a:solidFill>
                <a:srgbClr val="C00000"/>
              </a:solidFill>
              <a:latin typeface="Monotype Corsiva" pitchFamily="66" charset="0"/>
              <a:cs typeface="Microsoft Uighur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4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9525"/>
            <a:ext cx="9144000" cy="6867525"/>
          </a:xfrm>
          <a:prstGeom prst="rect">
            <a:avLst/>
          </a:prstGeom>
          <a:noFill/>
        </p:spPr>
      </p:pic>
      <p:pic>
        <p:nvPicPr>
          <p:cNvPr id="4" name="Picture 13" descr="9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Picture 15" descr="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87624" y="260648"/>
            <a:ext cx="7037388" cy="1254125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979712" y="332656"/>
            <a:ext cx="590465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dirty="0" smtClean="0">
                <a:solidFill>
                  <a:srgbClr val="C00000"/>
                </a:solidFill>
                <a:latin typeface="Monotype Corsiva" pitchFamily="66" charset="0"/>
                <a:cs typeface="Microsoft Uighur" pitchFamily="2" charset="-78"/>
              </a:rPr>
              <a:t>Задачи проекта.</a:t>
            </a:r>
            <a:endParaRPr lang="ru-RU" sz="66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115616" y="1628800"/>
            <a:ext cx="705678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Blip>
                <a:blip r:embed="rId5"/>
              </a:buBlip>
            </a:pPr>
            <a:r>
              <a:rPr lang="ru-RU" sz="2000" i="1" dirty="0" smtClean="0">
                <a:solidFill>
                  <a:srgbClr val="C00000"/>
                </a:solidFill>
              </a:rPr>
              <a:t>Способствовать формированию интереса к книгам, развивать эмоциональную отзывчивость на литературные произведения и интерес к художественному слову.</a:t>
            </a:r>
          </a:p>
          <a:p>
            <a:pPr>
              <a:buBlip>
                <a:blip r:embed="rId5"/>
              </a:buBlip>
            </a:pPr>
            <a:r>
              <a:rPr lang="ru-RU" sz="2000" i="1" dirty="0" smtClean="0">
                <a:solidFill>
                  <a:srgbClr val="C00000"/>
                </a:solidFill>
              </a:rPr>
              <a:t>Формировать представление о различных видах театра.</a:t>
            </a:r>
          </a:p>
          <a:p>
            <a:pPr>
              <a:buBlip>
                <a:blip r:embed="rId5"/>
              </a:buBlip>
            </a:pPr>
            <a:r>
              <a:rPr lang="ru-RU" sz="2000" i="1" dirty="0" smtClean="0">
                <a:solidFill>
                  <a:srgbClr val="C00000"/>
                </a:solidFill>
              </a:rPr>
              <a:t>Привлекать детей к совместной театрализованной деятельности.</a:t>
            </a:r>
          </a:p>
          <a:p>
            <a:pPr>
              <a:buBlip>
                <a:blip r:embed="rId5"/>
              </a:buBlip>
            </a:pPr>
            <a:r>
              <a:rPr lang="ru-RU" sz="2000" i="1" dirty="0" smtClean="0">
                <a:solidFill>
                  <a:srgbClr val="C00000"/>
                </a:solidFill>
              </a:rPr>
              <a:t> Узнавать сказки по загадкам, костюмам, персонажам…</a:t>
            </a:r>
          </a:p>
          <a:p>
            <a:pPr>
              <a:buBlip>
                <a:blip r:embed="rId5"/>
              </a:buBlip>
            </a:pPr>
            <a:r>
              <a:rPr lang="ru-RU" sz="2000" i="1" dirty="0" smtClean="0">
                <a:solidFill>
                  <a:srgbClr val="C00000"/>
                </a:solidFill>
              </a:rPr>
              <a:t>Развивать диалогическую речь, воображение и мышление</a:t>
            </a:r>
          </a:p>
          <a:p>
            <a:pPr>
              <a:buBlip>
                <a:blip r:embed="rId5"/>
              </a:buBlip>
            </a:pPr>
            <a:r>
              <a:rPr lang="ru-RU" sz="2000" i="1" dirty="0" smtClean="0">
                <a:solidFill>
                  <a:srgbClr val="C00000"/>
                </a:solidFill>
              </a:rPr>
              <a:t>Создавать выразительные образы с помощью интеграции рисования, лепки, аппликации.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4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9525"/>
            <a:ext cx="9144000" cy="6867525"/>
          </a:xfrm>
          <a:prstGeom prst="rect">
            <a:avLst/>
          </a:prstGeom>
          <a:noFill/>
        </p:spPr>
      </p:pic>
      <p:pic>
        <p:nvPicPr>
          <p:cNvPr id="4" name="Picture 13" descr="9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8" name="Picture 15" descr="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87624" y="260648"/>
            <a:ext cx="7037388" cy="1254125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339752" y="404664"/>
            <a:ext cx="539597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rgbClr val="C00000"/>
                </a:solidFill>
                <a:latin typeface="Monotype Corsiva" pitchFamily="66" charset="0"/>
              </a:rPr>
              <a:t>Актуальность</a:t>
            </a:r>
            <a:endParaRPr lang="ru-RU" sz="6000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27585" y="1628800"/>
            <a:ext cx="7704855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>
                <a:solidFill>
                  <a:srgbClr val="C00000"/>
                </a:solidFill>
              </a:rPr>
              <a:t> </a:t>
            </a:r>
          </a:p>
          <a:p>
            <a:endParaRPr lang="ru-RU" dirty="0"/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1115616" y="1540987"/>
            <a:ext cx="6912768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Очень важно с ранних лет научить детей постигать культуру своего народа, показать им дорогу в этот сказочный и добрый мир. Русская народная сказка – явление уникальное. В сказочном мире все необычно: животные, наделенные человеческими качествами, предметы, имеющие волшебные свойства и помогающие человеку и многое другое. В течение многих столетий сказка учила добру, справедливости, героизму, любви, давала знания об окружающем мире, воспитывала нравственно, «наставляла» уму – разуму. Если знакомить детей, начиная с раннего возраста, с произведениями устного народного творчества, родной речью, то это будет способствовать духовному, нравственному, патриотическому воспитанию дошкольников и в будущем они сумеют сохранить все культурные ценности нашей Родины.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4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9525"/>
            <a:ext cx="9144000" cy="6867525"/>
          </a:xfrm>
          <a:prstGeom prst="rect">
            <a:avLst/>
          </a:prstGeom>
          <a:noFill/>
        </p:spPr>
      </p:pic>
      <p:pic>
        <p:nvPicPr>
          <p:cNvPr id="4" name="Picture 13" descr="9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Picture 15" descr="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87624" y="260648"/>
            <a:ext cx="7037388" cy="1254125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619672" y="476672"/>
            <a:ext cx="801304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Предполагаемый результат</a:t>
            </a:r>
            <a:endParaRPr lang="ru-RU" sz="4400" dirty="0">
              <a:solidFill>
                <a:srgbClr val="C00000"/>
              </a:solidFill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1115616" y="1655187"/>
            <a:ext cx="6912768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детей:  </a:t>
            </a:r>
            <a:endParaRPr lang="ru-RU" sz="20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lvl="0" indent="-457200" algn="just" eaLnBrk="0" hangingPunct="0">
              <a:buFont typeface="+mj-lt"/>
              <a:buAutoNum type="arabicPeriod"/>
            </a:pP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Повышение уровня речевого развития.</a:t>
            </a:r>
            <a:endParaRPr lang="ru-RU" sz="20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lvl="0" indent="-457200" algn="just" eaLnBrk="0" hangingPunct="0">
              <a:buFont typeface="+mj-lt"/>
              <a:buAutoNum type="arabicPeriod"/>
            </a:pP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Развитие  индивидуальных особенностей в творческой речевой деятельности.</a:t>
            </a:r>
            <a:endParaRPr lang="ru-RU" sz="20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lvl="0" indent="-457200" algn="just" eaLnBrk="0" hangingPunct="0">
              <a:buFont typeface="+mj-lt"/>
              <a:buAutoNum type="arabicPeriod"/>
            </a:pP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Использование речевых форм выразительности речи в разных видах деятельности и повседневной жизни.</a:t>
            </a:r>
            <a:endParaRPr lang="ru-RU" sz="20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lvl="0" indent="-457200" algn="just" eaLnBrk="0" hangingPunct="0">
              <a:buFont typeface="+mj-lt"/>
              <a:buAutoNum type="arabicPeriod"/>
            </a:pP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Повышение интереса к книге.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259632" y="4077072"/>
            <a:ext cx="669674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родителей: </a:t>
            </a:r>
            <a:endParaRPr lang="ru-RU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lvl="0" indent="-457200" eaLnBrk="0" hangingPunct="0">
              <a:buFont typeface="+mj-lt"/>
              <a:buAutoNum type="arabicPeriod"/>
            </a:pP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Участие родителей в совместной продуктивной деятельности. </a:t>
            </a:r>
            <a:endParaRPr lang="ru-RU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lvl="0" indent="-457200" eaLnBrk="0" hangingPunct="0">
              <a:buFont typeface="+mj-lt"/>
              <a:buAutoNum type="arabicPeriod"/>
            </a:pP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Повышение педагогической  культуры родителей по проблеме приобщения  дошкольников к художественной литературе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4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9525"/>
            <a:ext cx="9144000" cy="6867525"/>
          </a:xfrm>
          <a:prstGeom prst="rect">
            <a:avLst/>
          </a:prstGeom>
          <a:noFill/>
        </p:spPr>
      </p:pic>
      <p:pic>
        <p:nvPicPr>
          <p:cNvPr id="7171" name="Picture 3" descr="9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9647"/>
            <a:ext cx="9144000" cy="6858000"/>
          </a:xfrm>
          <a:prstGeom prst="rect">
            <a:avLst/>
          </a:prstGeom>
          <a:noFill/>
        </p:spPr>
      </p:pic>
      <p:pic>
        <p:nvPicPr>
          <p:cNvPr id="7172" name="Picture 4" descr="1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450" y="188913"/>
            <a:ext cx="6945313" cy="1439862"/>
          </a:xfrm>
          <a:prstGeom prst="rect">
            <a:avLst/>
          </a:prstGeom>
          <a:noFill/>
        </p:spPr>
      </p:pic>
      <p:pic>
        <p:nvPicPr>
          <p:cNvPr id="7173" name="Picture 5" descr="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87450" y="260350"/>
            <a:ext cx="7037388" cy="1254125"/>
          </a:xfrm>
          <a:prstGeom prst="rect">
            <a:avLst/>
          </a:prstGeom>
          <a:noFill/>
        </p:spPr>
      </p:pic>
      <p:sp>
        <p:nvSpPr>
          <p:cNvPr id="7176" name="Rectangle 8"/>
          <p:cNvSpPr>
            <a:spLocks noGrp="1" noChangeArrowheads="1"/>
          </p:cNvSpPr>
          <p:nvPr>
            <p:ph type="title"/>
          </p:nvPr>
        </p:nvSpPr>
        <p:spPr>
          <a:xfrm>
            <a:off x="1258888" y="274638"/>
            <a:ext cx="6769100" cy="114300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Monotype Corsiva" pitchFamily="66" charset="0"/>
              </a:rPr>
              <a:t>Формы взаимодействия</a:t>
            </a:r>
            <a:endParaRPr lang="ru-RU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body" sz="half" idx="1"/>
          </p:nvPr>
        </p:nvSpPr>
        <p:spPr>
          <a:xfrm>
            <a:off x="2807804" y="1926479"/>
            <a:ext cx="3528392" cy="1512168"/>
          </a:xfrm>
        </p:spPr>
        <p:txBody>
          <a:bodyPr/>
          <a:lstStyle/>
          <a:p>
            <a:pPr>
              <a:buFontTx/>
              <a:buBlip>
                <a:blip r:embed="rId6"/>
              </a:buBlip>
            </a:pPr>
            <a:r>
              <a:rPr lang="ru-RU" dirty="0" smtClean="0">
                <a:solidFill>
                  <a:srgbClr val="C00000"/>
                </a:solidFill>
              </a:rPr>
              <a:t>образовательная деятельность</a:t>
            </a:r>
          </a:p>
          <a:p>
            <a:pPr>
              <a:buFontTx/>
              <a:buBlip>
                <a:blip r:embed="rId6"/>
              </a:buBlip>
            </a:pPr>
            <a:r>
              <a:rPr lang="ru-RU" dirty="0" smtClean="0">
                <a:solidFill>
                  <a:srgbClr val="C00000"/>
                </a:solidFill>
              </a:rPr>
              <a:t> игры</a:t>
            </a:r>
          </a:p>
          <a:p>
            <a:pPr>
              <a:buNone/>
            </a:pPr>
            <a:r>
              <a:rPr lang="ru-RU" dirty="0" smtClean="0"/>
              <a:t> </a:t>
            </a:r>
          </a:p>
          <a:p>
            <a:pPr>
              <a:buNone/>
            </a:pPr>
            <a:r>
              <a:rPr lang="ru-RU" dirty="0" smtClean="0"/>
              <a:t> </a:t>
            </a:r>
          </a:p>
          <a:p>
            <a:pPr>
              <a:buFontTx/>
              <a:buBlip>
                <a:blip r:embed="rId6"/>
              </a:buBlip>
            </a:pPr>
            <a:endParaRPr lang="ru-RU" dirty="0"/>
          </a:p>
        </p:txBody>
      </p:sp>
      <p:sp>
        <p:nvSpPr>
          <p:cNvPr id="8" name="Rectangle 7"/>
          <p:cNvSpPr txBox="1">
            <a:spLocks noChangeArrowheads="1"/>
          </p:cNvSpPr>
          <p:nvPr/>
        </p:nvSpPr>
        <p:spPr bwMode="auto">
          <a:xfrm>
            <a:off x="2838658" y="3488701"/>
            <a:ext cx="3816424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6"/>
              </a:buBlip>
              <a:tabLst/>
              <a:defRPr/>
            </a:pP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художественная деятельность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6"/>
              </a:buBlip>
              <a:tabLst/>
              <a:defRPr/>
            </a:pP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досуг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6"/>
              </a:buBlip>
              <a:tabLst/>
              <a:defRPr/>
            </a:pPr>
            <a:endParaRPr kumimoji="0" lang="ru-RU" sz="2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4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9525"/>
            <a:ext cx="9144000" cy="6867525"/>
          </a:xfrm>
          <a:prstGeom prst="rect">
            <a:avLst/>
          </a:prstGeom>
          <a:noFill/>
        </p:spPr>
      </p:pic>
      <p:pic>
        <p:nvPicPr>
          <p:cNvPr id="3" name="Picture 13" descr="9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5941" y="256850"/>
            <a:ext cx="9144000" cy="6858000"/>
          </a:xfrm>
          <a:prstGeom prst="rect">
            <a:avLst/>
          </a:prstGeom>
          <a:noFill/>
        </p:spPr>
      </p:pic>
      <p:pic>
        <p:nvPicPr>
          <p:cNvPr id="4" name="Picture 15" descr="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87624" y="260648"/>
            <a:ext cx="7037388" cy="125412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051720" y="404664"/>
            <a:ext cx="64036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C00000"/>
                </a:solidFill>
                <a:latin typeface="Monotype Corsiva" pitchFamily="66" charset="0"/>
              </a:rPr>
              <a:t>Моя любимая сказка</a:t>
            </a:r>
            <a:endParaRPr lang="ru-RU" sz="4800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1628800"/>
            <a:ext cx="3114346" cy="41524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2333304"/>
            <a:ext cx="3606788" cy="27050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4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9525"/>
            <a:ext cx="9144000" cy="6867525"/>
          </a:xfrm>
          <a:prstGeom prst="rect">
            <a:avLst/>
          </a:prstGeom>
          <a:noFill/>
        </p:spPr>
      </p:pic>
      <p:pic>
        <p:nvPicPr>
          <p:cNvPr id="7171" name="Picture 3" descr="9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71400"/>
            <a:ext cx="9144000" cy="6858000"/>
          </a:xfrm>
          <a:prstGeom prst="rect">
            <a:avLst/>
          </a:prstGeom>
          <a:noFill/>
        </p:spPr>
      </p:pic>
      <p:pic>
        <p:nvPicPr>
          <p:cNvPr id="7172" name="Picture 4" descr="1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450" y="188913"/>
            <a:ext cx="6945313" cy="1439862"/>
          </a:xfrm>
          <a:prstGeom prst="rect">
            <a:avLst/>
          </a:prstGeom>
          <a:noFill/>
        </p:spPr>
      </p:pic>
      <p:pic>
        <p:nvPicPr>
          <p:cNvPr id="7173" name="Picture 5" descr="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87450" y="260350"/>
            <a:ext cx="7037388" cy="1254125"/>
          </a:xfrm>
          <a:prstGeom prst="rect">
            <a:avLst/>
          </a:prstGeom>
          <a:noFill/>
        </p:spPr>
      </p:pic>
      <p:sp>
        <p:nvSpPr>
          <p:cNvPr id="7176" name="Rectangle 8"/>
          <p:cNvSpPr>
            <a:spLocks noGrp="1" noChangeArrowheads="1"/>
          </p:cNvSpPr>
          <p:nvPr>
            <p:ph type="title"/>
          </p:nvPr>
        </p:nvSpPr>
        <p:spPr>
          <a:xfrm>
            <a:off x="1258888" y="274638"/>
            <a:ext cx="6769100" cy="1143000"/>
          </a:xfrm>
        </p:spPr>
        <p:txBody>
          <a:bodyPr/>
          <a:lstStyle/>
          <a:p>
            <a:r>
              <a:rPr lang="ru-RU" dirty="0" err="1" smtClean="0">
                <a:solidFill>
                  <a:srgbClr val="C00000"/>
                </a:solidFill>
                <a:latin typeface="Monotype Corsiva" pitchFamily="66" charset="0"/>
              </a:rPr>
              <a:t>Книжкин</a:t>
            </a:r>
            <a:r>
              <a:rPr lang="ru-RU" dirty="0" smtClean="0">
                <a:solidFill>
                  <a:srgbClr val="C00000"/>
                </a:solidFill>
                <a:latin typeface="Monotype Corsiva" pitchFamily="66" charset="0"/>
              </a:rPr>
              <a:t> дом</a:t>
            </a:r>
            <a:endParaRPr lang="ru-RU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0700" y="1847789"/>
            <a:ext cx="2953234" cy="39376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1334" y="2357600"/>
            <a:ext cx="3540768" cy="2655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4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9525"/>
            <a:ext cx="9144000" cy="6867525"/>
          </a:xfrm>
          <a:prstGeom prst="rect">
            <a:avLst/>
          </a:prstGeom>
          <a:noFill/>
        </p:spPr>
      </p:pic>
      <p:pic>
        <p:nvPicPr>
          <p:cNvPr id="9219" name="Picture 3" descr="9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9220" name="Picture 4" descr="1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450" y="188913"/>
            <a:ext cx="6945313" cy="1439862"/>
          </a:xfrm>
          <a:prstGeom prst="rect">
            <a:avLst/>
          </a:prstGeom>
          <a:noFill/>
        </p:spPr>
      </p:pic>
      <p:pic>
        <p:nvPicPr>
          <p:cNvPr id="9221" name="Picture 5" descr="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93347" y="260349"/>
            <a:ext cx="7037388" cy="1254125"/>
          </a:xfrm>
          <a:prstGeom prst="rect">
            <a:avLst/>
          </a:prstGeom>
          <a:noFill/>
        </p:spPr>
      </p:pic>
      <p:sp>
        <p:nvSpPr>
          <p:cNvPr id="9225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Monotype Corsiva" pitchFamily="66" charset="0"/>
              </a:rPr>
              <a:t>«Кошкин дом»</a:t>
            </a:r>
            <a:br>
              <a:rPr lang="ru-RU" dirty="0" smtClean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sz="2000" dirty="0" smtClean="0">
                <a:solidFill>
                  <a:srgbClr val="C00000"/>
                </a:solidFill>
                <a:latin typeface="Monotype Corsiva" pitchFamily="66" charset="0"/>
              </a:rPr>
              <a:t>(Конструирование по сказке)</a:t>
            </a:r>
            <a:endParaRPr lang="ru-RU" sz="2000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44641" y="2048013"/>
            <a:ext cx="2913852" cy="3885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1984236"/>
            <a:ext cx="2952328" cy="3936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4">
      <a:dk1>
        <a:srgbClr val="000000"/>
      </a:dk1>
      <a:lt1>
        <a:srgbClr val="DEF6F1"/>
      </a:lt1>
      <a:dk2>
        <a:srgbClr val="000000"/>
      </a:dk2>
      <a:lt2>
        <a:srgbClr val="969696"/>
      </a:lt2>
      <a:accent1>
        <a:srgbClr val="FFFFFF"/>
      </a:accent1>
      <a:accent2>
        <a:srgbClr val="8DC6FF"/>
      </a:accent2>
      <a:accent3>
        <a:srgbClr val="ECFAF7"/>
      </a:accent3>
      <a:accent4>
        <a:srgbClr val="000000"/>
      </a:accent4>
      <a:accent5>
        <a:srgbClr val="FFFFFF"/>
      </a:accent5>
      <a:accent6>
        <a:srgbClr val="7FB3E7"/>
      </a:accent6>
      <a:hlink>
        <a:srgbClr val="0066CC"/>
      </a:hlink>
      <a:folHlink>
        <a:srgbClr val="00A8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991</TotalTime>
  <Words>334</Words>
  <Application>Microsoft Office PowerPoint</Application>
  <PresentationFormat>Экран (4:3)</PresentationFormat>
  <Paragraphs>48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Оформление по умолчанию</vt:lpstr>
      <vt:lpstr>проект «ПО СТРАНИЦАМ СКАЗОК»     .</vt:lpstr>
      <vt:lpstr>Цели и задачи проекта</vt:lpstr>
      <vt:lpstr>Презентация PowerPoint</vt:lpstr>
      <vt:lpstr>Презентация PowerPoint</vt:lpstr>
      <vt:lpstr>Презентация PowerPoint</vt:lpstr>
      <vt:lpstr>Формы взаимодействия</vt:lpstr>
      <vt:lpstr>Презентация PowerPoint</vt:lpstr>
      <vt:lpstr>Книжкин дом</vt:lpstr>
      <vt:lpstr>«Кошкин дом» (Конструирование по сказке)</vt:lpstr>
      <vt:lpstr>Рукавичка для зверят (Рисование по сказке)</vt:lpstr>
      <vt:lpstr>«Чудо-дерево» по сказки  К. Чуковского  (лепка)</vt:lpstr>
      <vt:lpstr>Презентация PowerPoint</vt:lpstr>
      <vt:lpstr>Театрализация  по прочитанным книгам</vt:lpstr>
      <vt:lpstr>Презентация PowerPoint</vt:lpstr>
    </vt:vector>
  </TitlesOfParts>
  <Company>КШИ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Юлия</dc:creator>
  <cp:lastModifiedBy>admin</cp:lastModifiedBy>
  <cp:revision>102</cp:revision>
  <dcterms:created xsi:type="dcterms:W3CDTF">2011-07-01T11:47:09Z</dcterms:created>
  <dcterms:modified xsi:type="dcterms:W3CDTF">2021-05-25T05:01:59Z</dcterms:modified>
</cp:coreProperties>
</file>