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notesMasterIdLst>
    <p:notesMasterId r:id="rId23"/>
  </p:notesMasterIdLst>
  <p:sldIdLst>
    <p:sldId id="256" r:id="rId2"/>
    <p:sldId id="257" r:id="rId3"/>
    <p:sldId id="282" r:id="rId4"/>
    <p:sldId id="259" r:id="rId5"/>
    <p:sldId id="260" r:id="rId6"/>
    <p:sldId id="268" r:id="rId7"/>
    <p:sldId id="269" r:id="rId8"/>
    <p:sldId id="262" r:id="rId9"/>
    <p:sldId id="283" r:id="rId10"/>
    <p:sldId id="263" r:id="rId11"/>
    <p:sldId id="264" r:id="rId12"/>
    <p:sldId id="265" r:id="rId13"/>
    <p:sldId id="285" r:id="rId14"/>
    <p:sldId id="284" r:id="rId15"/>
    <p:sldId id="266" r:id="rId16"/>
    <p:sldId id="267" r:id="rId17"/>
    <p:sldId id="270" r:id="rId18"/>
    <p:sldId id="272" r:id="rId19"/>
    <p:sldId id="278" r:id="rId20"/>
    <p:sldId id="275" r:id="rId21"/>
    <p:sldId id="28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49A4E0B8-2001-47C4-981C-40BF55240DF4}">
          <p14:sldIdLst>
            <p14:sldId id="256"/>
          </p14:sldIdLst>
        </p14:section>
        <p14:section name="Раздел без заголовка" id="{19EA7E7D-45B4-457B-87C8-2BA8965EAD75}">
          <p14:sldIdLst>
            <p14:sldId id="257"/>
            <p14:sldId id="282"/>
            <p14:sldId id="259"/>
            <p14:sldId id="260"/>
            <p14:sldId id="268"/>
            <p14:sldId id="269"/>
            <p14:sldId id="262"/>
            <p14:sldId id="283"/>
            <p14:sldId id="263"/>
            <p14:sldId id="264"/>
            <p14:sldId id="265"/>
            <p14:sldId id="285"/>
            <p14:sldId id="284"/>
            <p14:sldId id="266"/>
            <p14:sldId id="267"/>
            <p14:sldId id="270"/>
            <p14:sldId id="272"/>
            <p14:sldId id="278"/>
            <p14:sldId id="275"/>
            <p14:sldId id="28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лла Гамаюнова" initials="АГ" lastIdx="1" clrIdx="0">
    <p:extLst>
      <p:ext uri="{19B8F6BF-5375-455C-9EA6-DF929625EA0E}">
        <p15:presenceInfo xmlns:p15="http://schemas.microsoft.com/office/powerpoint/2012/main" userId="Алла Гамаюнов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16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368ED7-51C7-461A-8F80-335E117D57FB}" type="datetimeFigureOut">
              <a:rPr lang="ru-RU" smtClean="0"/>
              <a:t>06.07.2013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10625D-0181-431F-8D37-2D9AE027A3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13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10625D-0181-431F-8D37-2D9AE027A39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5875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14776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r>
              <a:rPr lang="ru-RU" dirty="0" smtClean="0"/>
              <a:t>Задания внизу не переведены: пользуемся Гугл-переводчиком, выясняем, что они значат.</a:t>
            </a:r>
            <a:endParaRPr dirty="0"/>
          </a:p>
        </p:txBody>
      </p:sp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391273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r>
              <a:rPr lang="ru-RU" dirty="0" smtClean="0"/>
              <a:t>Задания внизу не переведены: пользуемся Гугл-переводчиком, выясняем, что они значат.</a:t>
            </a:r>
            <a:endParaRPr dirty="0"/>
          </a:p>
        </p:txBody>
      </p:sp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571083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66" name="Shape 16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340073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79" name="Shape 17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932684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10625D-0181-431F-8D37-2D9AE027A39C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2365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10625D-0181-431F-8D37-2D9AE027A39C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2365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10625D-0181-431F-8D37-2D9AE027A39C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2365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125264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10625D-0181-431F-8D37-2D9AE027A39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3138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Пробежимся</a:t>
            </a:r>
            <a:r>
              <a:rPr lang="ru-RU" baseline="0" dirty="0" smtClean="0"/>
              <a:t> по кнопкам «Просмотреть упражнения», «Создать упражнения». На сайте «Фестиваль проектов» – задания: «Найти пару», «Сортировка картинок» - проблемы: слишком близко метки, картинки их закрывают; «Маркированный текст» - проблемы: так и не узнала, какое слово скрыто; «</a:t>
            </a:r>
            <a:r>
              <a:rPr lang="ru-RU" baseline="0" dirty="0" err="1" smtClean="0"/>
              <a:t>Пазлы</a:t>
            </a:r>
            <a:r>
              <a:rPr lang="ru-RU" baseline="0" dirty="0" smtClean="0"/>
              <a:t>» - проблема: нужно писать сразу несколько слов на каждом </a:t>
            </a:r>
            <a:r>
              <a:rPr lang="ru-RU" baseline="0" dirty="0" err="1" smtClean="0"/>
              <a:t>пазле</a:t>
            </a:r>
            <a:r>
              <a:rPr lang="ru-RU" baseline="0" dirty="0" smtClean="0"/>
              <a:t>; </a:t>
            </a:r>
            <a:r>
              <a:rPr lang="en-US" baseline="0" dirty="0" smtClean="0"/>
              <a:t>Cloze Test</a:t>
            </a:r>
            <a:r>
              <a:rPr lang="ru-RU" baseline="0" dirty="0" smtClean="0"/>
              <a:t> – проблема: слова-однородные члены, если ребенок вводит их не в том порядке, распознает как ошибку.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10625D-0181-431F-8D37-2D9AE027A39C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2365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598440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998852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r>
              <a:rPr lang="ru-RU" dirty="0" smtClean="0"/>
              <a:t>Задания внизу не переведены: пользуемся Гугл-переводчиком, выясняем, что они значат.</a:t>
            </a:r>
            <a:endParaRPr dirty="0"/>
          </a:p>
        </p:txBody>
      </p:sp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491821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r>
              <a:rPr lang="ru-RU" dirty="0" smtClean="0"/>
              <a:t>Задания внизу не переведены: пользуемся Гугл-переводчиком, выясняем, что они значат.</a:t>
            </a:r>
            <a:endParaRPr dirty="0"/>
          </a:p>
        </p:txBody>
      </p:sp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791046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030626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0515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169E8A34-CE39-4CB6-93B1-B7A743E2A8AE}" type="datetimeFigureOut">
              <a:rPr lang="ru-RU" smtClean="0"/>
              <a:t>06.07.2013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46ABBC14-672E-4BAB-9617-CD6931CFC005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1624615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E8A34-CE39-4CB6-93B1-B7A743E2A8AE}" type="datetimeFigureOut">
              <a:rPr lang="ru-RU" smtClean="0"/>
              <a:t>06.07.2013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BBC14-672E-4BAB-9617-CD6931CFC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14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E8A34-CE39-4CB6-93B1-B7A743E2A8AE}" type="datetimeFigureOut">
              <a:rPr lang="ru-RU" smtClean="0"/>
              <a:t>06.07.2013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BBC14-672E-4BAB-9617-CD6931CFC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2085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E8A34-CE39-4CB6-93B1-B7A743E2A8AE}" type="datetimeFigureOut">
              <a:rPr lang="ru-RU" smtClean="0"/>
              <a:t>06.07.2013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BBC14-672E-4BAB-9617-CD6931CFC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7548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E8A34-CE39-4CB6-93B1-B7A743E2A8AE}" type="datetimeFigureOut">
              <a:rPr lang="ru-RU" smtClean="0"/>
              <a:t>06.07.2013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BBC14-672E-4BAB-9617-CD6931CFC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5348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E8A34-CE39-4CB6-93B1-B7A743E2A8AE}" type="datetimeFigureOut">
              <a:rPr lang="ru-RU" smtClean="0"/>
              <a:t>06.07.2013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BBC14-672E-4BAB-9617-CD6931CFC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8768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E8A34-CE39-4CB6-93B1-B7A743E2A8AE}" type="datetimeFigureOut">
              <a:rPr lang="ru-RU" smtClean="0"/>
              <a:t>06.07.2013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BBC14-672E-4BAB-9617-CD6931CFC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5723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E8A34-CE39-4CB6-93B1-B7A743E2A8AE}" type="datetimeFigureOut">
              <a:rPr lang="ru-RU" smtClean="0"/>
              <a:t>06.07.2013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BBC14-672E-4BAB-9617-CD6931CFC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05588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E8A34-CE39-4CB6-93B1-B7A743E2A8AE}" type="datetimeFigureOut">
              <a:rPr lang="ru-RU" smtClean="0"/>
              <a:t>06.07.2013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BBC14-672E-4BAB-9617-CD6931CFC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781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169E8A34-CE39-4CB6-93B1-B7A743E2A8AE}" type="datetimeFigureOut">
              <a:rPr lang="ru-RU" smtClean="0"/>
              <a:t>06.07.2013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46ABBC14-672E-4BAB-9617-CD6931CFC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450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E8A34-CE39-4CB6-93B1-B7A743E2A8AE}" type="datetimeFigureOut">
              <a:rPr lang="ru-RU" smtClean="0"/>
              <a:t>06.07.2013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46ABBC14-672E-4BAB-9617-CD6931CFC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586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E8A34-CE39-4CB6-93B1-B7A743E2A8AE}" type="datetimeFigureOut">
              <a:rPr lang="ru-RU" smtClean="0"/>
              <a:t>06.07.2013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BBC14-672E-4BAB-9617-CD6931CFC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512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E8A34-CE39-4CB6-93B1-B7A743E2A8AE}" type="datetimeFigureOut">
              <a:rPr lang="ru-RU" smtClean="0"/>
              <a:t>06.07.2013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BBC14-672E-4BAB-9617-CD6931CFC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080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E8A34-CE39-4CB6-93B1-B7A743E2A8AE}" type="datetimeFigureOut">
              <a:rPr lang="ru-RU" smtClean="0"/>
              <a:t>06.07.2013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BBC14-672E-4BAB-9617-CD6931CFC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372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E8A34-CE39-4CB6-93B1-B7A743E2A8AE}" type="datetimeFigureOut">
              <a:rPr lang="ru-RU" smtClean="0"/>
              <a:t>06.07.2013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BBC14-672E-4BAB-9617-CD6931CFC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92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E8A34-CE39-4CB6-93B1-B7A743E2A8AE}" type="datetimeFigureOut">
              <a:rPr lang="ru-RU" smtClean="0"/>
              <a:t>06.07.2013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BBC14-672E-4BAB-9617-CD6931CFC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082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E8A34-CE39-4CB6-93B1-B7A743E2A8AE}" type="datetimeFigureOut">
              <a:rPr lang="ru-RU" smtClean="0"/>
              <a:t>06.07.2013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BBC14-672E-4BAB-9617-CD6931CFC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147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69E8A34-CE39-4CB6-93B1-B7A743E2A8AE}" type="datetimeFigureOut">
              <a:rPr lang="ru-RU" smtClean="0"/>
              <a:t>06.07.2013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6ABBC14-672E-4BAB-9617-CD6931CFC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509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  <p:sldLayoutId id="2147483717" r:id="rId14"/>
    <p:sldLayoutId id="2147483718" r:id="rId15"/>
    <p:sldLayoutId id="2147483719" r:id="rId16"/>
    <p:sldLayoutId id="2147483720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learningapps.org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learningapps.org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learningapps.org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learningapps.org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715608"/>
            <a:ext cx="8568952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Создание</a:t>
            </a:r>
            <a:b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интерактивного</a:t>
            </a:r>
            <a:b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кроссворда </a:t>
            </a:r>
            <a:r>
              <a:rPr lang="ru-RU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 </a:t>
            </a: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LearningApps.org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42930" y="5373216"/>
            <a:ext cx="35010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Алла Анатольевна Гамаюнова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ГБОУ СОШ №270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г. Санкт-Петербург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29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title" idx="4294967295"/>
          </p:nvPr>
        </p:nvSpPr>
        <p:spPr>
          <a:xfrm>
            <a:off x="755576" y="188640"/>
            <a:ext cx="8229600" cy="1054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-RU" sz="3200" b="0" i="0" u="none" strike="noStrike" cap="none" baseline="0" dirty="0" smtClean="0">
                <a:solidFill>
                  <a:schemeClr val="accent1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Выбор изображения фоновой картинки</a:t>
            </a:r>
            <a:br>
              <a:rPr lang="ru-RU" sz="3200" b="0" i="0" u="none" strike="noStrike" cap="none" baseline="0" dirty="0" smtClean="0">
                <a:solidFill>
                  <a:schemeClr val="accent1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3200" b="0" i="0" u="none" strike="noStrike" cap="none" baseline="0" dirty="0" smtClean="0">
                <a:solidFill>
                  <a:schemeClr val="accent1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и картинки для вопроса</a:t>
            </a:r>
            <a:endParaRPr lang="ru-RU" sz="3200" b="0" i="0" u="none" strike="noStrike" cap="none" baseline="0" dirty="0">
              <a:solidFill>
                <a:schemeClr val="accent1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05471" y="1414517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Картинки можно выбирать из коллекций Википедии и собственной коллекции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01" t="10489" r="15154"/>
          <a:stretch/>
        </p:blipFill>
        <p:spPr>
          <a:xfrm>
            <a:off x="2267744" y="2276872"/>
            <a:ext cx="5417846" cy="4117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378819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title" idx="4294967295"/>
          </p:nvPr>
        </p:nvSpPr>
        <p:spPr>
          <a:xfrm>
            <a:off x="1814513" y="7938"/>
            <a:ext cx="7329487" cy="12239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-RU" sz="3600" b="0" i="0" u="none" strike="noStrike" cap="none" baseline="0" dirty="0" smtClean="0">
                <a:solidFill>
                  <a:schemeClr val="accent1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Редактирование изображения: </a:t>
            </a:r>
            <a:br>
              <a:rPr lang="ru-RU" sz="3600" b="0" i="0" u="none" strike="noStrike" cap="none" baseline="0" dirty="0" smtClean="0">
                <a:solidFill>
                  <a:schemeClr val="accent1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3600" b="0" i="0" u="none" strike="noStrike" cap="none" baseline="0" dirty="0" smtClean="0">
                <a:solidFill>
                  <a:schemeClr val="accent1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режимы редактирования</a:t>
            </a:r>
            <a:endParaRPr lang="ru-RU" sz="3600" b="0" i="0" u="none" strike="noStrike" cap="none" baseline="0" dirty="0">
              <a:solidFill>
                <a:schemeClr val="accent1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80" t="18937" r="16401" b="2377"/>
          <a:stretch/>
        </p:blipFill>
        <p:spPr>
          <a:xfrm>
            <a:off x="2123728" y="1700808"/>
            <a:ext cx="6552728" cy="49737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2" name="Shape 142"/>
          <p:cNvSpPr txBox="1"/>
          <p:nvPr/>
        </p:nvSpPr>
        <p:spPr>
          <a:xfrm>
            <a:off x="6912582" y="3384565"/>
            <a:ext cx="1367506" cy="432248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25" tIns="45700" rIns="91425" bIns="45700" anchor="t" anchorCtr="0">
            <a:noAutofit/>
          </a:bodyPr>
          <a:lstStyle/>
          <a:p>
            <a:pPr>
              <a:buSzPct val="25000"/>
              <a:buFont typeface="Arial"/>
              <a:buNone/>
            </a:pPr>
            <a:r>
              <a:rPr lang="ru-RU" sz="1600" b="1" kern="0" dirty="0" smtClean="0">
                <a:solidFill>
                  <a:schemeClr val="accent1">
                    <a:lumMod val="75000"/>
                  </a:schemeClr>
                </a:solidFill>
                <a:ea typeface="Arial"/>
                <a:cs typeface="Arial"/>
                <a:sym typeface="Arial"/>
                <a:rtl val="0"/>
              </a:rPr>
              <a:t>Сохранить</a:t>
            </a:r>
            <a:endParaRPr lang="ru-RU" sz="1600" b="1" kern="0" dirty="0">
              <a:solidFill>
                <a:schemeClr val="accent1">
                  <a:lumMod val="75000"/>
                </a:schemeClr>
              </a:solidFill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44" name="Shape 144"/>
          <p:cNvSpPr/>
          <p:nvPr/>
        </p:nvSpPr>
        <p:spPr>
          <a:xfrm>
            <a:off x="3491880" y="1916832"/>
            <a:ext cx="792088" cy="720552"/>
          </a:xfrm>
          <a:prstGeom prst="ellipse">
            <a:avLst/>
          </a:prstGeom>
          <a:noFill/>
          <a:ln w="25400" cap="rnd">
            <a:solidFill>
              <a:schemeClr val="accent5">
                <a:lumMod val="75000"/>
              </a:schemeClr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 sz="1400" kern="0">
              <a:solidFill>
                <a:srgbClr val="000000"/>
              </a:solidFill>
              <a:cs typeface="Arial"/>
              <a:sym typeface="Arial"/>
              <a:rtl val="0"/>
            </a:endParaRPr>
          </a:p>
        </p:txBody>
      </p:sp>
      <p:sp>
        <p:nvSpPr>
          <p:cNvPr id="2" name="Стрелка вправо 1"/>
          <p:cNvSpPr/>
          <p:nvPr/>
        </p:nvSpPr>
        <p:spPr>
          <a:xfrm rot="16200000" flipV="1">
            <a:off x="7560331" y="2797075"/>
            <a:ext cx="576065" cy="216024"/>
          </a:xfrm>
          <a:prstGeom prst="rightArrow">
            <a:avLst/>
          </a:prstGeom>
          <a:solidFill>
            <a:srgbClr val="B61698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332615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/>
        </p:nvSpPr>
        <p:spPr>
          <a:xfrm>
            <a:off x="1763688" y="1700808"/>
            <a:ext cx="6761284" cy="4752528"/>
          </a:xfrm>
          <a:prstGeom prst="rect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</p:sp>
      <p:sp>
        <p:nvSpPr>
          <p:cNvPr id="150" name="Shape 150"/>
          <p:cNvSpPr txBox="1">
            <a:spLocks noGrp="1"/>
          </p:cNvSpPr>
          <p:nvPr>
            <p:ph type="title" idx="4294967295"/>
          </p:nvPr>
        </p:nvSpPr>
        <p:spPr>
          <a:xfrm>
            <a:off x="1052353" y="188640"/>
            <a:ext cx="8229600" cy="838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-RU" sz="3200" b="0" i="0" u="none" strike="noStrike" cap="none" baseline="0" dirty="0" smtClean="0">
                <a:solidFill>
                  <a:schemeClr val="accent1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Редактирование изображения: </a:t>
            </a:r>
            <a:br>
              <a:rPr lang="ru-RU" sz="3200" b="0" i="0" u="none" strike="noStrike" cap="none" baseline="0" dirty="0" smtClean="0">
                <a:solidFill>
                  <a:schemeClr val="accent1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3200" b="0" i="0" u="none" strike="noStrike" cap="none" baseline="0" dirty="0" smtClean="0">
                <a:solidFill>
                  <a:schemeClr val="accent1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параметры настройки изображения</a:t>
            </a:r>
            <a:endParaRPr lang="ru-RU" sz="3200" b="0" i="0" u="none" strike="noStrike" cap="none" baseline="0" dirty="0">
              <a:solidFill>
                <a:schemeClr val="accent1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Shape 152"/>
          <p:cNvSpPr txBox="1"/>
          <p:nvPr/>
        </p:nvSpPr>
        <p:spPr>
          <a:xfrm>
            <a:off x="6443663" y="3272435"/>
            <a:ext cx="1440655" cy="623176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5">
                <a:lumMod val="75000"/>
              </a:schemeClr>
            </a:solidFill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  <a:buFont typeface="Arial"/>
              <a:buNone/>
            </a:pPr>
            <a:r>
              <a:rPr lang="ru-RU" kern="0" dirty="0" smtClean="0">
                <a:solidFill>
                  <a:schemeClr val="accent1">
                    <a:lumMod val="75000"/>
                  </a:schemeClr>
                </a:solidFill>
                <a:ea typeface="Arial"/>
                <a:cs typeface="Arial"/>
                <a:sym typeface="Arial"/>
                <a:rtl val="0"/>
              </a:rPr>
              <a:t>Применить</a:t>
            </a:r>
            <a:endParaRPr lang="ru-RU" kern="0" dirty="0">
              <a:solidFill>
                <a:schemeClr val="accent1">
                  <a:lumMod val="75000"/>
                </a:schemeClr>
              </a:solidFill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54" name="Shape 154"/>
          <p:cNvSpPr txBox="1"/>
          <p:nvPr/>
        </p:nvSpPr>
        <p:spPr>
          <a:xfrm>
            <a:off x="2339752" y="3284537"/>
            <a:ext cx="1366689" cy="647380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5">
                <a:lumMod val="75000"/>
              </a:schemeClr>
            </a:solidFill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  <a:buFont typeface="Arial"/>
              <a:buNone/>
            </a:pPr>
            <a:r>
              <a:rPr lang="ru-RU" kern="0" dirty="0">
                <a:solidFill>
                  <a:schemeClr val="accent1">
                    <a:lumMod val="75000"/>
                  </a:schemeClr>
                </a:solidFill>
                <a:ea typeface="Arial"/>
                <a:cs typeface="Arial"/>
                <a:sym typeface="Arial"/>
                <a:rtl val="0"/>
              </a:rPr>
              <a:t>О</a:t>
            </a:r>
            <a:r>
              <a:rPr lang="ru-RU" kern="0" dirty="0" smtClean="0">
                <a:solidFill>
                  <a:schemeClr val="accent1">
                    <a:lumMod val="75000"/>
                  </a:schemeClr>
                </a:solidFill>
                <a:ea typeface="Arial"/>
                <a:cs typeface="Arial"/>
                <a:sym typeface="Arial"/>
                <a:rtl val="0"/>
              </a:rPr>
              <a:t>тменить</a:t>
            </a:r>
            <a:endParaRPr lang="ru-RU" kern="0" dirty="0">
              <a:solidFill>
                <a:schemeClr val="accent1">
                  <a:lumMod val="75000"/>
                </a:schemeClr>
              </a:solidFill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" name="Стрелка вправо 1"/>
          <p:cNvSpPr/>
          <p:nvPr/>
        </p:nvSpPr>
        <p:spPr>
          <a:xfrm rot="5244173" flipH="1">
            <a:off x="2513657" y="2776423"/>
            <a:ext cx="576064" cy="177874"/>
          </a:xfrm>
          <a:prstGeom prst="right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трелка вправо 2"/>
          <p:cNvSpPr/>
          <p:nvPr/>
        </p:nvSpPr>
        <p:spPr>
          <a:xfrm rot="16200000">
            <a:off x="7176021" y="2736812"/>
            <a:ext cx="624607" cy="216022"/>
          </a:xfrm>
          <a:prstGeom prst="right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5244173" flipH="1">
            <a:off x="2513657" y="2776424"/>
            <a:ext cx="576064" cy="177874"/>
          </a:xfrm>
          <a:prstGeom prst="right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81323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/>
        </p:nvSpPr>
        <p:spPr>
          <a:xfrm>
            <a:off x="1932919" y="1050154"/>
            <a:ext cx="5795913" cy="4682132"/>
          </a:xfrm>
          <a:prstGeom prst="rect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solidFill>
              <a:schemeClr val="tx1"/>
            </a:solidFill>
          </a:ln>
        </p:spPr>
      </p:sp>
      <p:sp>
        <p:nvSpPr>
          <p:cNvPr id="112" name="Shape 112"/>
          <p:cNvSpPr txBox="1">
            <a:spLocks noGrp="1"/>
          </p:cNvSpPr>
          <p:nvPr>
            <p:ph type="title" idx="4294967295"/>
          </p:nvPr>
        </p:nvSpPr>
        <p:spPr>
          <a:xfrm>
            <a:off x="971600" y="260350"/>
            <a:ext cx="7258000" cy="60484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-RU" sz="3600" b="0" i="0" u="none" strike="noStrike" cap="none" baseline="0" dirty="0" smtClean="0">
                <a:solidFill>
                  <a:schemeClr val="accent1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Создаем кроссворд</a:t>
            </a:r>
            <a:endParaRPr lang="ru-RU" sz="3600" b="0" i="0" u="none" strike="noStrike" cap="none" baseline="0" dirty="0">
              <a:solidFill>
                <a:schemeClr val="accent1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Shape 113"/>
          <p:cNvSpPr txBox="1"/>
          <p:nvPr/>
        </p:nvSpPr>
        <p:spPr>
          <a:xfrm>
            <a:off x="3563936" y="1161573"/>
            <a:ext cx="4032249" cy="3079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  <a:buFont typeface="Arial"/>
              <a:buNone/>
            </a:pPr>
            <a:r>
              <a:rPr lang="ru-RU" b="1" kern="0" dirty="0" smtClean="0">
                <a:solidFill>
                  <a:schemeClr val="accent1">
                    <a:lumMod val="75000"/>
                  </a:schemeClr>
                </a:solidFill>
                <a:ea typeface="Arial"/>
                <a:cs typeface="Arial"/>
                <a:sym typeface="Arial"/>
                <a:rtl val="0"/>
              </a:rPr>
              <a:t>Сказочная мозаика</a:t>
            </a:r>
            <a:endParaRPr lang="ru-RU" b="1" kern="0" dirty="0">
              <a:solidFill>
                <a:schemeClr val="accent1">
                  <a:lumMod val="75000"/>
                </a:schemeClr>
              </a:solidFill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14" name="Shape 114"/>
          <p:cNvSpPr txBox="1"/>
          <p:nvPr/>
        </p:nvSpPr>
        <p:spPr>
          <a:xfrm>
            <a:off x="2268536" y="2299612"/>
            <a:ext cx="5625073" cy="22951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  <a:buFont typeface="Arial"/>
              <a:buNone/>
            </a:pPr>
            <a:r>
              <a:rPr lang="ru-RU" kern="0" dirty="0" smtClean="0">
                <a:solidFill>
                  <a:schemeClr val="accent1">
                    <a:lumMod val="75000"/>
                  </a:schemeClr>
                </a:solidFill>
                <a:ea typeface="Arial"/>
                <a:cs typeface="Arial"/>
                <a:sym typeface="Arial"/>
                <a:rtl val="0"/>
              </a:rPr>
              <a:t>Наведите курсор на клеточку с номером, в открывшемся окне напишите ответ на вопрос</a:t>
            </a:r>
            <a:endParaRPr lang="ru-RU" kern="0" dirty="0">
              <a:solidFill>
                <a:schemeClr val="accent1">
                  <a:lumMod val="75000"/>
                </a:schemeClr>
              </a:solidFill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23" name="Shape 123"/>
          <p:cNvSpPr txBox="1"/>
          <p:nvPr/>
        </p:nvSpPr>
        <p:spPr>
          <a:xfrm>
            <a:off x="1762847" y="5609275"/>
            <a:ext cx="4032249" cy="3079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  <a:buFont typeface="Arial"/>
              <a:buNone/>
            </a:pPr>
            <a:endParaRPr lang="ru-RU" sz="1400" kern="0" dirty="0">
              <a:solidFill>
                <a:srgbClr val="FF0000"/>
              </a:solidFill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23728" y="5823663"/>
            <a:ext cx="5605105" cy="923330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Вводим вопрос, он может быть в виде текста, изображения, озвученного текста, </a:t>
            </a:r>
            <a:r>
              <a:rPr lang="ru-RU" dirty="0" err="1" smtClean="0"/>
              <a:t>аудиофрагмента</a:t>
            </a:r>
            <a:r>
              <a:rPr lang="ru-RU" dirty="0" smtClean="0"/>
              <a:t> или видео</a:t>
            </a: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2123728" y="4509120"/>
            <a:ext cx="5184576" cy="360040"/>
          </a:xfrm>
          <a:prstGeom prst="ellipse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 rot="16200000">
            <a:off x="4448865" y="5249110"/>
            <a:ext cx="750327" cy="216026"/>
          </a:xfrm>
          <a:prstGeom prst="right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634515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/>
        </p:nvSpPr>
        <p:spPr>
          <a:xfrm>
            <a:off x="2195736" y="1748957"/>
            <a:ext cx="5795913" cy="4682132"/>
          </a:xfrm>
          <a:prstGeom prst="rect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solidFill>
              <a:schemeClr val="tx1"/>
            </a:solidFill>
          </a:ln>
        </p:spPr>
      </p:sp>
      <p:sp>
        <p:nvSpPr>
          <p:cNvPr id="112" name="Shape 112"/>
          <p:cNvSpPr txBox="1">
            <a:spLocks noGrp="1"/>
          </p:cNvSpPr>
          <p:nvPr>
            <p:ph type="title" idx="4294967295"/>
          </p:nvPr>
        </p:nvSpPr>
        <p:spPr>
          <a:xfrm>
            <a:off x="971600" y="260350"/>
            <a:ext cx="7258000" cy="60484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-RU" sz="3600" b="0" i="0" u="none" strike="noStrike" cap="none" baseline="0" dirty="0" smtClean="0">
                <a:solidFill>
                  <a:schemeClr val="accent1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Создаем кроссворд</a:t>
            </a:r>
            <a:endParaRPr lang="ru-RU" sz="3600" b="0" i="0" u="none" strike="noStrike" cap="none" baseline="0" dirty="0">
              <a:solidFill>
                <a:schemeClr val="accent1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Shape 113"/>
          <p:cNvSpPr txBox="1"/>
          <p:nvPr/>
        </p:nvSpPr>
        <p:spPr>
          <a:xfrm>
            <a:off x="3775689" y="1998020"/>
            <a:ext cx="4032249" cy="3079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  <a:buFont typeface="Arial"/>
              <a:buNone/>
            </a:pPr>
            <a:r>
              <a:rPr lang="ru-RU" b="1" kern="0" dirty="0" smtClean="0">
                <a:solidFill>
                  <a:schemeClr val="accent1">
                    <a:lumMod val="75000"/>
                  </a:schemeClr>
                </a:solidFill>
                <a:ea typeface="Arial"/>
                <a:cs typeface="Arial"/>
                <a:sym typeface="Arial"/>
                <a:rtl val="0"/>
              </a:rPr>
              <a:t>Сказочная мозаика</a:t>
            </a:r>
            <a:endParaRPr lang="ru-RU" b="1" kern="0" dirty="0">
              <a:solidFill>
                <a:schemeClr val="accent1">
                  <a:lumMod val="75000"/>
                </a:schemeClr>
              </a:solidFill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14" name="Shape 114"/>
          <p:cNvSpPr txBox="1"/>
          <p:nvPr/>
        </p:nvSpPr>
        <p:spPr>
          <a:xfrm>
            <a:off x="2771500" y="3127104"/>
            <a:ext cx="5625073" cy="22951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  <a:buFont typeface="Arial"/>
              <a:buNone/>
            </a:pPr>
            <a:r>
              <a:rPr lang="ru-RU" kern="0" dirty="0" smtClean="0">
                <a:solidFill>
                  <a:schemeClr val="accent1">
                    <a:lumMod val="75000"/>
                  </a:schemeClr>
                </a:solidFill>
                <a:ea typeface="Arial"/>
                <a:cs typeface="Arial"/>
                <a:sym typeface="Arial"/>
                <a:rtl val="0"/>
              </a:rPr>
              <a:t>Наведите курсор на клеточку с номером, в открывшемся окне напишите ответ на вопрос</a:t>
            </a:r>
            <a:endParaRPr lang="ru-RU" kern="0" dirty="0">
              <a:solidFill>
                <a:schemeClr val="accent1">
                  <a:lumMod val="75000"/>
                </a:schemeClr>
              </a:solidFill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23" name="Shape 123"/>
          <p:cNvSpPr txBox="1"/>
          <p:nvPr/>
        </p:nvSpPr>
        <p:spPr>
          <a:xfrm>
            <a:off x="3419475" y="5641564"/>
            <a:ext cx="4032249" cy="307974"/>
          </a:xfrm>
          <a:prstGeom prst="rect">
            <a:avLst/>
          </a:prstGeom>
          <a:ln w="571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25" tIns="45700" rIns="91425" bIns="45700" anchor="t" anchorCtr="0">
            <a:noAutofit/>
          </a:bodyPr>
          <a:lstStyle/>
          <a:p>
            <a:pPr>
              <a:buSzPct val="25000"/>
              <a:buFont typeface="Arial"/>
              <a:buNone/>
            </a:pPr>
            <a:r>
              <a:rPr lang="ru-RU" kern="0" dirty="0" smtClean="0">
                <a:solidFill>
                  <a:schemeClr val="accent1">
                    <a:lumMod val="75000"/>
                  </a:schemeClr>
                </a:solidFill>
                <a:ea typeface="Arial"/>
                <a:cs typeface="Arial"/>
                <a:sym typeface="Arial"/>
                <a:rtl val="0"/>
              </a:rPr>
              <a:t>Ввести ответ к данному вопросу</a:t>
            </a:r>
            <a:endParaRPr lang="ru-RU" kern="0" dirty="0">
              <a:solidFill>
                <a:schemeClr val="accent1">
                  <a:lumMod val="75000"/>
                </a:schemeClr>
              </a:solidFill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24" name="Shape 124"/>
          <p:cNvSpPr txBox="1"/>
          <p:nvPr/>
        </p:nvSpPr>
        <p:spPr>
          <a:xfrm>
            <a:off x="3419474" y="6123115"/>
            <a:ext cx="4032249" cy="307974"/>
          </a:xfrm>
          <a:prstGeom prst="rect">
            <a:avLst/>
          </a:prstGeom>
          <a:ln w="571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25" tIns="45700" rIns="91425" bIns="45700" anchor="t" anchorCtr="0">
            <a:noAutofit/>
          </a:bodyPr>
          <a:lstStyle/>
          <a:p>
            <a:pPr>
              <a:buSzPct val="25000"/>
              <a:buFont typeface="Arial"/>
              <a:buNone/>
            </a:pPr>
            <a:r>
              <a:rPr lang="ru-RU" sz="1600" kern="0" dirty="0" smtClean="0">
                <a:solidFill>
                  <a:schemeClr val="accent1">
                    <a:lumMod val="75000"/>
                  </a:schemeClr>
                </a:solidFill>
                <a:ea typeface="Arial"/>
                <a:cs typeface="Arial"/>
                <a:sym typeface="Arial"/>
                <a:rtl val="0"/>
              </a:rPr>
              <a:t>Создание следующего вопроса кроссворда</a:t>
            </a:r>
            <a:endParaRPr lang="ru-RU" sz="1600" kern="0" dirty="0">
              <a:solidFill>
                <a:schemeClr val="accent1">
                  <a:lumMod val="75000"/>
                </a:schemeClr>
              </a:solidFill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68806" y="1138271"/>
            <a:ext cx="5795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Вводим ответ на заданный вопрос, переходим к следующему вопросу.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5830299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title" idx="4294967295"/>
          </p:nvPr>
        </p:nvSpPr>
        <p:spPr>
          <a:xfrm>
            <a:off x="1933575" y="333375"/>
            <a:ext cx="7210425" cy="7921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-RU" sz="3600" b="0" i="0" u="none" strike="noStrike" cap="none" baseline="0" dirty="0" smtClean="0">
                <a:solidFill>
                  <a:schemeClr val="accent1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Создание кроссворда: завершение</a:t>
            </a:r>
            <a:endParaRPr lang="ru-RU" sz="3600" b="0" i="0" u="none" strike="noStrike" cap="none" baseline="0" dirty="0">
              <a:solidFill>
                <a:schemeClr val="accent1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Shape 161"/>
          <p:cNvSpPr/>
          <p:nvPr/>
        </p:nvSpPr>
        <p:spPr>
          <a:xfrm>
            <a:off x="1962311" y="2076706"/>
            <a:ext cx="7020271" cy="4509119"/>
          </a:xfrm>
          <a:prstGeom prst="rect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</p:sp>
      <p:sp>
        <p:nvSpPr>
          <p:cNvPr id="162" name="Shape 162"/>
          <p:cNvSpPr txBox="1"/>
          <p:nvPr/>
        </p:nvSpPr>
        <p:spPr>
          <a:xfrm>
            <a:off x="2051720" y="5013324"/>
            <a:ext cx="6841454" cy="719931"/>
          </a:xfrm>
          <a:prstGeom prst="rect">
            <a:avLst/>
          </a:prstGeom>
          <a:ln w="571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25" tIns="45700" rIns="91425" bIns="45700" anchor="t" anchorCtr="0">
            <a:noAutofit/>
          </a:bodyPr>
          <a:lstStyle/>
          <a:p>
            <a:pPr>
              <a:buSzPct val="25000"/>
              <a:buFont typeface="Arial"/>
              <a:buNone/>
            </a:pPr>
            <a:r>
              <a:rPr lang="ru-RU" sz="1400" kern="0" dirty="0" smtClean="0">
                <a:solidFill>
                  <a:schemeClr val="accent1">
                    <a:lumMod val="75000"/>
                  </a:schemeClr>
                </a:solidFill>
                <a:ea typeface="Arial"/>
                <a:cs typeface="Arial"/>
                <a:sym typeface="Arial"/>
                <a:rtl val="0"/>
              </a:rPr>
              <a:t>Дайте некоторые советы, как решить кроссворд. Они могут быть доступны пользователю через небольшой значок в верхнем левом углу. В противном случае оставьте это поле пустым.</a:t>
            </a:r>
            <a:endParaRPr lang="ru-RU" sz="1400" kern="0" dirty="0">
              <a:solidFill>
                <a:schemeClr val="accent1">
                  <a:lumMod val="75000"/>
                </a:schemeClr>
              </a:solidFill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59910" y="1414279"/>
            <a:ext cx="6959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Нажав на кнопку предварительного просмотра убедитесь, что всё выполнено правильно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96136" y="6237312"/>
            <a:ext cx="3097038" cy="360040"/>
          </a:xfrm>
          <a:prstGeom prst="rect">
            <a:avLst/>
          </a:prstGeom>
          <a:noFill/>
          <a:ln w="57150">
            <a:solidFill>
              <a:srgbClr val="B616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57144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/>
        </p:nvSpPr>
        <p:spPr>
          <a:xfrm>
            <a:off x="1815271" y="3618705"/>
            <a:ext cx="7149215" cy="3116261"/>
          </a:xfrm>
          <a:prstGeom prst="rect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20162"/>
            </a:stretch>
          </a:blipFill>
        </p:spPr>
      </p:sp>
      <p:sp>
        <p:nvSpPr>
          <p:cNvPr id="169" name="Shape 169"/>
          <p:cNvSpPr txBox="1"/>
          <p:nvPr/>
        </p:nvSpPr>
        <p:spPr>
          <a:xfrm>
            <a:off x="1187624" y="260350"/>
            <a:ext cx="7956375" cy="7651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ctr">
              <a:buSzPct val="25000"/>
              <a:buFont typeface="Arial"/>
              <a:buNone/>
            </a:pPr>
            <a:r>
              <a:rPr lang="ru-RU" sz="3600" kern="0" dirty="0" smtClean="0">
                <a:solidFill>
                  <a:schemeClr val="accent1">
                    <a:lumMod val="75000"/>
                  </a:schemeClr>
                </a:solidFill>
                <a:ea typeface="Arial"/>
                <a:cs typeface="Arial"/>
                <a:sym typeface="Arial"/>
                <a:rtl val="0"/>
              </a:rPr>
              <a:t>Просмотр кроссворда после создания</a:t>
            </a:r>
            <a:endParaRPr lang="ru-RU" sz="3600" kern="0" dirty="0">
              <a:solidFill>
                <a:schemeClr val="accent1">
                  <a:lumMod val="75000"/>
                </a:schemeClr>
              </a:solidFill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70" name="Shape 170"/>
          <p:cNvSpPr txBox="1"/>
          <p:nvPr/>
        </p:nvSpPr>
        <p:spPr>
          <a:xfrm>
            <a:off x="7092950" y="3357562"/>
            <a:ext cx="2051050" cy="5222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  <a:buFont typeface="Arial"/>
              <a:buNone/>
            </a:pPr>
            <a:r>
              <a:rPr lang="ru-RU" sz="1400" kern="0" dirty="0" smtClean="0">
                <a:solidFill>
                  <a:srgbClr val="FF0000"/>
                </a:solidFill>
                <a:ea typeface="Arial"/>
                <a:cs typeface="Arial"/>
                <a:sym typeface="Arial"/>
                <a:rtl val="0"/>
              </a:rPr>
              <a:t>Вернуться к режиму </a:t>
            </a:r>
          </a:p>
          <a:p>
            <a:pPr>
              <a:buSzPct val="25000"/>
              <a:buFont typeface="Arial"/>
              <a:buNone/>
            </a:pPr>
            <a:r>
              <a:rPr lang="ru-RU" sz="1400" kern="0" dirty="0" smtClean="0">
                <a:solidFill>
                  <a:srgbClr val="FF0000"/>
                </a:solidFill>
                <a:ea typeface="Arial"/>
                <a:cs typeface="Arial"/>
                <a:sym typeface="Arial"/>
                <a:rtl val="0"/>
              </a:rPr>
              <a:t>создания кроссворда</a:t>
            </a:r>
            <a:endParaRPr lang="ru-RU" sz="1400" kern="0" dirty="0">
              <a:solidFill>
                <a:srgbClr val="FF0000"/>
              </a:solidFill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72" name="Shape 172"/>
          <p:cNvSpPr txBox="1"/>
          <p:nvPr/>
        </p:nvSpPr>
        <p:spPr>
          <a:xfrm>
            <a:off x="4139952" y="4701541"/>
            <a:ext cx="2572853" cy="522286"/>
          </a:xfrm>
          <a:prstGeom prst="rect">
            <a:avLst/>
          </a:prstGeom>
          <a:noFill/>
          <a:ln w="76200">
            <a:solidFill>
              <a:srgbClr val="B61698"/>
            </a:solidFill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  <a:buFont typeface="Arial"/>
              <a:buNone/>
            </a:pPr>
            <a:r>
              <a:rPr lang="ru-RU" sz="1600" kern="0" dirty="0" smtClean="0">
                <a:solidFill>
                  <a:schemeClr val="accent1">
                    <a:lumMod val="75000"/>
                  </a:schemeClr>
                </a:solidFill>
                <a:ea typeface="Arial"/>
                <a:cs typeface="Arial"/>
                <a:sym typeface="Arial"/>
                <a:rtl val="0"/>
              </a:rPr>
              <a:t>Публикация кроссворда после создания</a:t>
            </a:r>
            <a:endParaRPr lang="ru-RU" sz="1600" kern="0" dirty="0">
              <a:solidFill>
                <a:schemeClr val="accent1">
                  <a:lumMod val="75000"/>
                </a:schemeClr>
              </a:solidFill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76" name="Shape 176"/>
          <p:cNvSpPr txBox="1"/>
          <p:nvPr/>
        </p:nvSpPr>
        <p:spPr>
          <a:xfrm>
            <a:off x="5034575" y="5517232"/>
            <a:ext cx="2051050" cy="307974"/>
          </a:xfrm>
          <a:prstGeom prst="rect">
            <a:avLst/>
          </a:prstGeom>
          <a:noFill/>
          <a:ln w="38100">
            <a:solidFill>
              <a:srgbClr val="B61698"/>
            </a:solidFill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  <a:buFont typeface="Arial"/>
              <a:buNone/>
            </a:pPr>
            <a:r>
              <a:rPr lang="en-US" sz="1400" kern="0" dirty="0">
                <a:solidFill>
                  <a:schemeClr val="accent1">
                    <a:lumMod val="75000"/>
                  </a:schemeClr>
                </a:solidFill>
                <a:ea typeface="Arial"/>
                <a:cs typeface="Arial"/>
                <a:sym typeface="Arial"/>
                <a:rtl val="0"/>
              </a:rPr>
              <a:t>URL </a:t>
            </a:r>
            <a:r>
              <a:rPr lang="ru-RU" sz="1400" kern="0" dirty="0" smtClean="0">
                <a:solidFill>
                  <a:schemeClr val="accent1">
                    <a:lumMod val="75000"/>
                  </a:schemeClr>
                </a:solidFill>
                <a:ea typeface="Arial"/>
                <a:cs typeface="Arial"/>
                <a:sym typeface="Arial"/>
                <a:rtl val="0"/>
              </a:rPr>
              <a:t>картинки</a:t>
            </a:r>
            <a:endParaRPr lang="ru-RU" sz="1400" kern="0" dirty="0">
              <a:solidFill>
                <a:schemeClr val="accent1">
                  <a:lumMod val="75000"/>
                </a:schemeClr>
              </a:solidFill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4" t="10781" r="1963" b="23456"/>
          <a:stretch/>
        </p:blipFill>
        <p:spPr>
          <a:xfrm>
            <a:off x="1815271" y="1415737"/>
            <a:ext cx="7149215" cy="2435403"/>
          </a:xfrm>
          <a:prstGeom prst="rect">
            <a:avLst/>
          </a:prstGeom>
        </p:spPr>
      </p:pic>
      <p:sp>
        <p:nvSpPr>
          <p:cNvPr id="3" name="Стрелка вправо 2"/>
          <p:cNvSpPr/>
          <p:nvPr/>
        </p:nvSpPr>
        <p:spPr>
          <a:xfrm rot="16200000">
            <a:off x="6287433" y="4436673"/>
            <a:ext cx="577775" cy="234926"/>
          </a:xfrm>
          <a:prstGeom prst="right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79976" y="6424634"/>
            <a:ext cx="4292803" cy="304690"/>
          </a:xfrm>
          <a:prstGeom prst="rect">
            <a:avLst/>
          </a:prstGeom>
          <a:ln w="571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Тег для встраивания в Веб страницу (</a:t>
            </a:r>
            <a:r>
              <a:rPr lang="ru-RU" sz="1400" dirty="0" err="1" smtClean="0">
                <a:solidFill>
                  <a:schemeClr val="accent1">
                    <a:lumMod val="75000"/>
                  </a:schemeClr>
                </a:solidFill>
              </a:rPr>
              <a:t>блог,сайт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ru-RU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058674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1"/>
            <a:ext cx="9144000" cy="720081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Кроссворд  готов</a:t>
            </a:r>
            <a:endParaRPr lang="ru-RU" b="1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3" t="10781" r="17713" b="19185"/>
          <a:stretch/>
        </p:blipFill>
        <p:spPr>
          <a:xfrm>
            <a:off x="2195736" y="1844824"/>
            <a:ext cx="6192688" cy="3600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29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37234"/>
            <a:ext cx="9144000" cy="36003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Чтобы сохранить свой кроссворд</a:t>
            </a:r>
            <a:br>
              <a:rPr lang="ru-RU" sz="28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8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сервисе, нужно зарегистрироваться</a:t>
            </a:r>
            <a:endParaRPr lang="ru-RU" sz="2800" b="1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870718" y="1412776"/>
            <a:ext cx="6509306" cy="47466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6743764" y="1742356"/>
            <a:ext cx="1152128" cy="360040"/>
          </a:xfrm>
          <a:prstGeom prst="roundRect">
            <a:avLst/>
          </a:prstGeom>
          <a:noFill/>
          <a:ln w="762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60232" y="2283744"/>
            <a:ext cx="1719792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регистрация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трелка вправо 2"/>
          <p:cNvSpPr/>
          <p:nvPr/>
        </p:nvSpPr>
        <p:spPr>
          <a:xfrm rot="14193932">
            <a:off x="7834494" y="1945349"/>
            <a:ext cx="606928" cy="176760"/>
          </a:xfrm>
          <a:prstGeom prst="right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28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36003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Чтобы сохранить свой кроссворд</a:t>
            </a:r>
            <a:br>
              <a:rPr lang="ru-RU" sz="28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8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сервисе, нужно зарегистрироваться</a:t>
            </a:r>
            <a:endParaRPr lang="ru-RU" sz="2800" b="1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43608" y="1043112"/>
            <a:ext cx="6562860" cy="32950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3923928" y="3057860"/>
            <a:ext cx="1588934" cy="380763"/>
          </a:xfrm>
          <a:prstGeom prst="roundRect">
            <a:avLst/>
          </a:prstGeom>
          <a:noFill/>
          <a:ln w="762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884014" y="3717032"/>
            <a:ext cx="4976371" cy="33119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76256" y="4616605"/>
            <a:ext cx="1656184" cy="646331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Заполняем поля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30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78451"/>
            <a:ext cx="7883038" cy="43204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learningapps.org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706" y="1333598"/>
            <a:ext cx="6390710" cy="511256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96212" y="964266"/>
            <a:ext cx="3888432" cy="369332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Заходим на сайт</a:t>
            </a:r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Learningapps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org</a:t>
            </a: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3797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 idx="4294967295"/>
          </p:nvPr>
        </p:nvSpPr>
        <p:spPr>
          <a:xfrm>
            <a:off x="0" y="358775"/>
            <a:ext cx="8229600" cy="7667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-RU" sz="3600" b="0" i="0" u="none" strike="noStrike" cap="none" baseline="0" dirty="0" smtClean="0">
                <a:solidFill>
                  <a:schemeClr val="accent1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Личный профиль на сайте</a:t>
            </a:r>
            <a:endParaRPr lang="ru-RU" sz="3600" b="0" i="0" u="none" strike="noStrike" cap="none" baseline="0" dirty="0">
              <a:solidFill>
                <a:schemeClr val="accent1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Shape 79"/>
          <p:cNvSpPr/>
          <p:nvPr/>
        </p:nvSpPr>
        <p:spPr>
          <a:xfrm>
            <a:off x="971600" y="1412776"/>
            <a:ext cx="7776864" cy="4365350"/>
          </a:xfrm>
          <a:prstGeom prst="rect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233" t="-18152" r="-14346" b="-1"/>
            </a:stretch>
          </a:blipFill>
        </p:spPr>
      </p:sp>
      <p:sp>
        <p:nvSpPr>
          <p:cNvPr id="80" name="Shape 80"/>
          <p:cNvSpPr txBox="1"/>
          <p:nvPr/>
        </p:nvSpPr>
        <p:spPr>
          <a:xfrm>
            <a:off x="6948265" y="3356992"/>
            <a:ext cx="1584176" cy="923924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txBody>
          <a:bodyPr lIns="91425" tIns="45700" rIns="91425" bIns="45700" anchor="t" anchorCtr="0">
            <a:noAutofit/>
          </a:bodyPr>
          <a:lstStyle/>
          <a:p>
            <a:pPr algn="ctr">
              <a:buSzPct val="25000"/>
              <a:buFont typeface="Arial"/>
              <a:buNone/>
            </a:pPr>
            <a:r>
              <a:rPr lang="ru-RU" kern="0" dirty="0" smtClean="0">
                <a:solidFill>
                  <a:schemeClr val="accent1">
                    <a:lumMod val="75000"/>
                  </a:schemeClr>
                </a:solidFill>
                <a:ea typeface="Arial"/>
                <a:cs typeface="Arial"/>
                <a:sym typeface="Arial"/>
                <a:rtl val="0"/>
              </a:rPr>
              <a:t> </a:t>
            </a:r>
            <a:r>
              <a:rPr lang="ru-RU" kern="0" dirty="0">
                <a:solidFill>
                  <a:schemeClr val="accent1">
                    <a:lumMod val="75000"/>
                  </a:schemeClr>
                </a:solidFill>
                <a:ea typeface="Arial"/>
                <a:cs typeface="Arial"/>
                <a:sym typeface="Arial"/>
                <a:rtl val="0"/>
              </a:rPr>
              <a:t>С</a:t>
            </a:r>
            <a:r>
              <a:rPr lang="ru-RU" kern="0" dirty="0" smtClean="0">
                <a:solidFill>
                  <a:schemeClr val="accent1">
                    <a:lumMod val="75000"/>
                  </a:schemeClr>
                </a:solidFill>
                <a:ea typeface="Arial"/>
                <a:cs typeface="Arial"/>
                <a:sym typeface="Arial"/>
                <a:rtl val="0"/>
              </a:rPr>
              <a:t>охраненные упражнения</a:t>
            </a:r>
            <a:endParaRPr lang="ru-RU" kern="0" dirty="0">
              <a:solidFill>
                <a:schemeClr val="accent1">
                  <a:lumMod val="75000"/>
                </a:schemeClr>
              </a:solidFill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3" name="Стрелка вправо 2"/>
          <p:cNvSpPr/>
          <p:nvPr/>
        </p:nvSpPr>
        <p:spPr>
          <a:xfrm rot="16200000">
            <a:off x="7812657" y="2996952"/>
            <a:ext cx="416943" cy="144016"/>
          </a:xfrm>
          <a:prstGeom prst="right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33074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2204864"/>
            <a:ext cx="60486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Создавайте кроссворды!</a:t>
            </a:r>
          </a:p>
          <a:p>
            <a:pPr algn="ctr"/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 Творческих успехов!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80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78451"/>
            <a:ext cx="7883038" cy="43204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learningapps.org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6325" y="1630827"/>
            <a:ext cx="6298862" cy="5039090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46325" y="747497"/>
            <a:ext cx="6298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Сайт на немецком языке, для перехода на русский нажимаем на российский флаг (левый верхний угол)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7092280" y="2231153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7115139" y="1393828"/>
            <a:ext cx="265173" cy="595012"/>
          </a:xfrm>
          <a:prstGeom prst="down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13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28261"/>
            <a:ext cx="8928991" cy="564435"/>
          </a:xfrm>
        </p:spPr>
        <p:txBody>
          <a:bodyPr/>
          <a:lstStyle/>
          <a:p>
            <a:pPr algn="ctr"/>
            <a:r>
              <a:rPr lang="en-US" sz="2800" dirty="0" smtClean="0">
                <a:hlinkClick r:id="rId3"/>
              </a:rPr>
              <a:t>LearningApps.org</a:t>
            </a:r>
            <a:r>
              <a:rPr lang="en-US" sz="2800" dirty="0" smtClean="0"/>
              <a:t> </a:t>
            </a:r>
            <a:endParaRPr lang="ru-RU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619672" y="1196751"/>
            <a:ext cx="7341406" cy="50022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4678307" y="1739570"/>
            <a:ext cx="1224136" cy="288032"/>
          </a:xfrm>
          <a:prstGeom prst="roundRect">
            <a:avLst/>
          </a:prstGeom>
          <a:noFill/>
          <a:ln w="317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619672" y="738390"/>
            <a:ext cx="7341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Нажимаем клавишу «Создать упражнение»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173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8353" y="260648"/>
            <a:ext cx="7920880" cy="720080"/>
          </a:xfrm>
        </p:spPr>
        <p:txBody>
          <a:bodyPr/>
          <a:lstStyle/>
          <a:p>
            <a:pPr algn="ctr"/>
            <a:r>
              <a:rPr lang="ru-RU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Знакомимся с типами заданий</a:t>
            </a:r>
            <a:endParaRPr lang="ru-RU" b="1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772816"/>
            <a:ext cx="8640959" cy="4051437"/>
          </a:xfrm>
        </p:spPr>
        <p:txBody>
          <a:bodyPr>
            <a:noAutofit/>
          </a:bodyPr>
          <a:lstStyle/>
          <a:p>
            <a:r>
              <a:rPr lang="ru-RU" sz="2800" dirty="0"/>
              <a:t>н</a:t>
            </a:r>
            <a:r>
              <a:rPr lang="ru-RU" sz="2800" dirty="0" smtClean="0"/>
              <a:t>а сайте </a:t>
            </a:r>
            <a:r>
              <a:rPr lang="en-US" sz="2800" dirty="0">
                <a:hlinkClick r:id="rId3"/>
              </a:rPr>
              <a:t>http://learningapps.org</a:t>
            </a:r>
            <a:r>
              <a:rPr lang="ru-RU" sz="2800" dirty="0" smtClean="0"/>
              <a:t>, нажав кнопку «Посмотреть упражнение» – задания, распределенные по учебным предметам;</a:t>
            </a:r>
          </a:p>
          <a:p>
            <a:r>
              <a:rPr lang="ru-RU" sz="2800" dirty="0"/>
              <a:t>н</a:t>
            </a:r>
            <a:r>
              <a:rPr lang="ru-RU" sz="2800" dirty="0" smtClean="0"/>
              <a:t>а сайте </a:t>
            </a:r>
            <a:r>
              <a:rPr lang="en-US" sz="2800" dirty="0">
                <a:hlinkClick r:id="rId3"/>
              </a:rPr>
              <a:t>http://learningapps.org</a:t>
            </a:r>
            <a:r>
              <a:rPr lang="ru-RU" sz="2800" dirty="0" smtClean="0"/>
              <a:t>, нажав кнопку «Создать упражнение» - задания, распределенные по типам.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8655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31640" y="1196752"/>
            <a:ext cx="7498955" cy="493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" name="Shape 105"/>
          <p:cNvSpPr txBox="1">
            <a:spLocks noGrp="1"/>
          </p:cNvSpPr>
          <p:nvPr>
            <p:ph type="title" idx="4294967295"/>
          </p:nvPr>
        </p:nvSpPr>
        <p:spPr>
          <a:xfrm>
            <a:off x="817240" y="6085"/>
            <a:ext cx="8229600" cy="6937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-RU" sz="3600" b="0" i="0" u="none" strike="noStrike" cap="none" baseline="0" dirty="0" smtClean="0">
                <a:solidFill>
                  <a:schemeClr val="accent1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Создаем</a:t>
            </a:r>
            <a:r>
              <a:rPr lang="en-US" sz="3600" b="0" i="0" u="none" strike="noStrike" cap="none" baseline="0" dirty="0" smtClean="0">
                <a:solidFill>
                  <a:schemeClr val="accent1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3600" b="0" i="0" u="none" strike="noStrike" cap="none" baseline="0" dirty="0" smtClean="0">
                <a:solidFill>
                  <a:schemeClr val="accent1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кроссворд</a:t>
            </a:r>
            <a:endParaRPr lang="ru-RU" sz="3600" b="0" i="0" u="none" strike="noStrike" cap="none" baseline="0" dirty="0">
              <a:solidFill>
                <a:schemeClr val="accent1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932040" y="4653136"/>
            <a:ext cx="1224136" cy="216024"/>
          </a:xfrm>
          <a:prstGeom prst="roundRect">
            <a:avLst/>
          </a:prstGeom>
          <a:noFill/>
          <a:ln w="317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333196" y="805046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Нажимаем клавишу «Кроссворд»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535184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 idx="4294967295"/>
          </p:nvPr>
        </p:nvSpPr>
        <p:spPr>
          <a:xfrm>
            <a:off x="880931" y="-13672"/>
            <a:ext cx="8229600" cy="6937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-RU" sz="3600" b="0" i="0" u="none" strike="noStrike" cap="none" baseline="0" dirty="0" smtClean="0">
                <a:solidFill>
                  <a:schemeClr val="accent1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Создаем</a:t>
            </a:r>
            <a:r>
              <a:rPr lang="en-US" sz="3600" b="0" i="0" u="none" strike="noStrike" cap="none" baseline="0" dirty="0" smtClean="0">
                <a:solidFill>
                  <a:schemeClr val="accent1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3600" b="0" i="0" u="none" strike="noStrike" cap="none" baseline="0" dirty="0" smtClean="0">
                <a:solidFill>
                  <a:schemeClr val="accent1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кроссворд</a:t>
            </a:r>
            <a:endParaRPr lang="ru-RU" sz="3600" b="0" i="0" u="none" strike="noStrike" cap="none" baseline="0" dirty="0">
              <a:solidFill>
                <a:schemeClr val="accent1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Shape 106"/>
          <p:cNvSpPr/>
          <p:nvPr/>
        </p:nvSpPr>
        <p:spPr>
          <a:xfrm>
            <a:off x="1259632" y="1412776"/>
            <a:ext cx="7236296" cy="4725143"/>
          </a:xfrm>
          <a:prstGeom prst="rect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</p:sp>
      <p:sp>
        <p:nvSpPr>
          <p:cNvPr id="5" name="Скругленный прямоугольник 4"/>
          <p:cNvSpPr/>
          <p:nvPr/>
        </p:nvSpPr>
        <p:spPr>
          <a:xfrm>
            <a:off x="6156176" y="5085184"/>
            <a:ext cx="1440160" cy="432048"/>
          </a:xfrm>
          <a:prstGeom prst="roundRect">
            <a:avLst/>
          </a:prstGeom>
          <a:noFill/>
          <a:ln w="317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259632" y="1043444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Нажимаем клавишу «Создать приложение»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570273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/>
        </p:nvSpPr>
        <p:spPr>
          <a:xfrm>
            <a:off x="1187624" y="1018596"/>
            <a:ext cx="7523782" cy="4993268"/>
          </a:xfrm>
          <a:prstGeom prst="rect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</p:sp>
      <p:sp>
        <p:nvSpPr>
          <p:cNvPr id="112" name="Shape 112"/>
          <p:cNvSpPr txBox="1">
            <a:spLocks noGrp="1"/>
          </p:cNvSpPr>
          <p:nvPr>
            <p:ph type="title" idx="4294967295"/>
          </p:nvPr>
        </p:nvSpPr>
        <p:spPr>
          <a:xfrm>
            <a:off x="519111" y="93940"/>
            <a:ext cx="8229600" cy="647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-RU" sz="3600" b="0" i="0" u="none" strike="noStrike" cap="none" baseline="0" dirty="0" smtClean="0">
                <a:solidFill>
                  <a:schemeClr val="accent1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Создаем кроссворд</a:t>
            </a:r>
            <a:endParaRPr lang="ru-RU" sz="3600" b="0" i="0" u="none" strike="noStrike" cap="none" baseline="0" dirty="0">
              <a:solidFill>
                <a:schemeClr val="accent1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Shape 113"/>
          <p:cNvSpPr txBox="1"/>
          <p:nvPr/>
        </p:nvSpPr>
        <p:spPr>
          <a:xfrm>
            <a:off x="2970804" y="1262340"/>
            <a:ext cx="4032249" cy="438467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25" tIns="45700" rIns="91425" bIns="45700" anchor="t" anchorCtr="0">
            <a:noAutofit/>
          </a:bodyPr>
          <a:lstStyle/>
          <a:p>
            <a:pPr>
              <a:buSzPct val="25000"/>
              <a:buFont typeface="Arial"/>
              <a:buNone/>
            </a:pPr>
            <a:r>
              <a:rPr lang="ru-RU" sz="2000" b="1" kern="0" dirty="0" smtClean="0">
                <a:solidFill>
                  <a:schemeClr val="accent1">
                    <a:lumMod val="75000"/>
                  </a:schemeClr>
                </a:solidFill>
                <a:ea typeface="Arial"/>
                <a:cs typeface="Arial"/>
                <a:sym typeface="Arial"/>
                <a:rtl val="0"/>
              </a:rPr>
              <a:t>Вводим название кроссворда</a:t>
            </a:r>
            <a:endParaRPr lang="ru-RU" sz="2000" b="1" kern="0" dirty="0">
              <a:solidFill>
                <a:schemeClr val="accent1">
                  <a:lumMod val="75000"/>
                </a:schemeClr>
              </a:solidFill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14" name="Shape 114"/>
          <p:cNvSpPr txBox="1"/>
          <p:nvPr/>
        </p:nvSpPr>
        <p:spPr>
          <a:xfrm>
            <a:off x="2123728" y="2478274"/>
            <a:ext cx="5184899" cy="504056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25" tIns="45700" rIns="91425" bIns="45700" anchor="t" anchorCtr="0">
            <a:noAutofit/>
          </a:bodyPr>
          <a:lstStyle/>
          <a:p>
            <a:pPr>
              <a:buSzPct val="25000"/>
              <a:buFont typeface="Arial"/>
              <a:buNone/>
            </a:pPr>
            <a:r>
              <a:rPr lang="ru-RU" b="1" kern="0" dirty="0" smtClean="0">
                <a:solidFill>
                  <a:schemeClr val="accent1">
                    <a:lumMod val="75000"/>
                  </a:schemeClr>
                </a:solidFill>
                <a:ea typeface="Arial"/>
                <a:cs typeface="Arial"/>
                <a:sym typeface="Arial"/>
                <a:rtl val="0"/>
              </a:rPr>
              <a:t>Ввести текст задания и пояснение к нему</a:t>
            </a:r>
            <a:endParaRPr lang="ru-RU" b="1" kern="0" dirty="0">
              <a:solidFill>
                <a:schemeClr val="accent1">
                  <a:lumMod val="75000"/>
                </a:schemeClr>
              </a:solidFill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15" name="Shape 115"/>
          <p:cNvSpPr txBox="1"/>
          <p:nvPr/>
        </p:nvSpPr>
        <p:spPr>
          <a:xfrm>
            <a:off x="2916236" y="3644900"/>
            <a:ext cx="4032249" cy="3079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  <a:buFont typeface="Arial"/>
              <a:buNone/>
            </a:pPr>
            <a:endParaRPr lang="ru-RU" sz="1400" kern="0" dirty="0">
              <a:solidFill>
                <a:srgbClr val="FF0000"/>
              </a:solidFill>
              <a:ea typeface="Arial"/>
              <a:cs typeface="Arial"/>
              <a:sym typeface="Arial"/>
              <a:rtl val="0"/>
            </a:endParaRPr>
          </a:p>
        </p:txBody>
      </p:sp>
    </p:spTree>
    <p:extLst>
      <p:ext uri="{BB962C8B-B14F-4D97-AF65-F5344CB8AC3E}">
        <p14:creationId xmlns:p14="http://schemas.microsoft.com/office/powerpoint/2010/main" val="105905067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/>
        </p:nvSpPr>
        <p:spPr>
          <a:xfrm>
            <a:off x="1727684" y="1361576"/>
            <a:ext cx="6984776" cy="5174458"/>
          </a:xfrm>
          <a:prstGeom prst="rect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solidFill>
              <a:schemeClr val="tx1"/>
            </a:solidFill>
          </a:ln>
        </p:spPr>
      </p:sp>
      <p:sp>
        <p:nvSpPr>
          <p:cNvPr id="112" name="Shape 112"/>
          <p:cNvSpPr txBox="1">
            <a:spLocks noGrp="1"/>
          </p:cNvSpPr>
          <p:nvPr>
            <p:ph type="title" idx="4294967295"/>
          </p:nvPr>
        </p:nvSpPr>
        <p:spPr>
          <a:xfrm>
            <a:off x="971600" y="159151"/>
            <a:ext cx="7258000" cy="67860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ru-RU" sz="3600" b="0" i="0" u="none" strike="noStrike" cap="none" baseline="0" dirty="0" smtClean="0">
                <a:solidFill>
                  <a:schemeClr val="accent1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Создаем кроссворд</a:t>
            </a:r>
            <a:endParaRPr lang="ru-RU" sz="3600" b="0" i="0" u="none" strike="noStrike" cap="none" baseline="0" dirty="0">
              <a:solidFill>
                <a:schemeClr val="accent1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Shape 113"/>
          <p:cNvSpPr txBox="1"/>
          <p:nvPr/>
        </p:nvSpPr>
        <p:spPr>
          <a:xfrm>
            <a:off x="3775689" y="1998020"/>
            <a:ext cx="4032249" cy="3079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  <a:buFont typeface="Arial"/>
              <a:buNone/>
            </a:pPr>
            <a:r>
              <a:rPr lang="ru-RU" b="1" kern="0" dirty="0" smtClean="0">
                <a:solidFill>
                  <a:schemeClr val="accent1">
                    <a:lumMod val="75000"/>
                  </a:schemeClr>
                </a:solidFill>
                <a:ea typeface="Arial"/>
                <a:cs typeface="Arial"/>
                <a:sym typeface="Arial"/>
                <a:rtl val="0"/>
              </a:rPr>
              <a:t>Сказочная мозаика</a:t>
            </a:r>
            <a:endParaRPr lang="ru-RU" b="1" kern="0" dirty="0">
              <a:solidFill>
                <a:schemeClr val="accent1">
                  <a:lumMod val="75000"/>
                </a:schemeClr>
              </a:solidFill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14" name="Shape 114"/>
          <p:cNvSpPr txBox="1"/>
          <p:nvPr/>
        </p:nvSpPr>
        <p:spPr>
          <a:xfrm>
            <a:off x="2771499" y="2825210"/>
            <a:ext cx="5625073" cy="22951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  <a:buFont typeface="Arial"/>
              <a:buNone/>
            </a:pPr>
            <a:r>
              <a:rPr lang="ru-RU" kern="0" dirty="0" smtClean="0">
                <a:solidFill>
                  <a:schemeClr val="accent1">
                    <a:lumMod val="75000"/>
                  </a:schemeClr>
                </a:solidFill>
                <a:ea typeface="Arial"/>
                <a:cs typeface="Arial"/>
                <a:sym typeface="Arial"/>
                <a:rtl val="0"/>
              </a:rPr>
              <a:t>Наведите курсор на клеточку с номером, в открывшемся окне напишите ответ на вопрос</a:t>
            </a:r>
            <a:endParaRPr lang="ru-RU" kern="0" dirty="0">
              <a:solidFill>
                <a:schemeClr val="accent1">
                  <a:lumMod val="75000"/>
                </a:schemeClr>
              </a:solidFill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15" name="Shape 115"/>
          <p:cNvSpPr txBox="1"/>
          <p:nvPr/>
        </p:nvSpPr>
        <p:spPr>
          <a:xfrm>
            <a:off x="3347864" y="5195492"/>
            <a:ext cx="2443949" cy="847724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25" tIns="45700" rIns="91425" bIns="45700" anchor="t" anchorCtr="0">
            <a:noAutofit/>
          </a:bodyPr>
          <a:lstStyle/>
          <a:p>
            <a:pPr>
              <a:buSzPct val="25000"/>
              <a:buFont typeface="Arial"/>
              <a:buNone/>
            </a:pPr>
            <a:r>
              <a:rPr lang="ru-RU" b="1" kern="0" dirty="0" smtClean="0">
                <a:solidFill>
                  <a:schemeClr val="accent1">
                    <a:lumMod val="75000"/>
                  </a:schemeClr>
                </a:solidFill>
                <a:ea typeface="Arial"/>
                <a:cs typeface="Arial"/>
                <a:sym typeface="Arial"/>
                <a:rtl val="0"/>
              </a:rPr>
              <a:t>Щелкнуть для выбора фоновой картинки</a:t>
            </a:r>
            <a:endParaRPr lang="ru-RU" b="1" kern="0" dirty="0">
              <a:solidFill>
                <a:schemeClr val="accent1">
                  <a:lumMod val="75000"/>
                </a:schemeClr>
              </a:solidFill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26" name="Shape 126"/>
          <p:cNvSpPr txBox="1"/>
          <p:nvPr/>
        </p:nvSpPr>
        <p:spPr>
          <a:xfrm>
            <a:off x="6201751" y="5195493"/>
            <a:ext cx="2194821" cy="847724"/>
          </a:xfrm>
          <a:prstGeom prst="rect">
            <a:avLst/>
          </a:prstGeom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25" tIns="45700" rIns="91425" bIns="45700" anchor="t" anchorCtr="0">
            <a:noAutofit/>
          </a:bodyPr>
          <a:lstStyle/>
          <a:p>
            <a:pPr>
              <a:buSzPct val="25000"/>
              <a:buFont typeface="Arial"/>
              <a:buNone/>
            </a:pPr>
            <a:r>
              <a:rPr lang="ru-RU" sz="1600" b="1" kern="0" dirty="0" smtClean="0">
                <a:solidFill>
                  <a:schemeClr val="accent1">
                    <a:lumMod val="75000"/>
                  </a:schemeClr>
                </a:solidFill>
                <a:ea typeface="Arial"/>
                <a:cs typeface="Arial"/>
                <a:sym typeface="Arial"/>
                <a:rtl val="0"/>
              </a:rPr>
              <a:t>Редактирование загруженного</a:t>
            </a:r>
          </a:p>
          <a:p>
            <a:pPr>
              <a:buSzPct val="25000"/>
              <a:buFont typeface="Arial"/>
              <a:buNone/>
            </a:pPr>
            <a:r>
              <a:rPr lang="ru-RU" sz="1600" b="1" kern="0" dirty="0" smtClean="0">
                <a:solidFill>
                  <a:schemeClr val="accent1">
                    <a:lumMod val="75000"/>
                  </a:schemeClr>
                </a:solidFill>
                <a:ea typeface="Arial"/>
                <a:cs typeface="Arial"/>
                <a:sym typeface="Arial"/>
                <a:rtl val="0"/>
              </a:rPr>
              <a:t> изображения</a:t>
            </a:r>
            <a:endParaRPr lang="ru-RU" sz="1600" b="1" kern="0" dirty="0">
              <a:solidFill>
                <a:schemeClr val="accent1">
                  <a:lumMod val="75000"/>
                </a:schemeClr>
              </a:solidFill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 rot="13161667">
            <a:off x="3857917" y="4711111"/>
            <a:ext cx="671307" cy="306241"/>
          </a:xfrm>
          <a:prstGeom prst="right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727684" y="992244"/>
            <a:ext cx="6226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Выбираем фоновую картинку</a:t>
            </a:r>
            <a:endParaRPr lang="ru-RU" dirty="0"/>
          </a:p>
        </p:txBody>
      </p:sp>
      <p:sp>
        <p:nvSpPr>
          <p:cNvPr id="7" name="Стрелка вправо 6"/>
          <p:cNvSpPr/>
          <p:nvPr/>
        </p:nvSpPr>
        <p:spPr>
          <a:xfrm rot="13503693" flipV="1">
            <a:off x="6300644" y="4712262"/>
            <a:ext cx="645619" cy="267072"/>
          </a:xfrm>
          <a:prstGeom prst="right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771499" y="4293096"/>
            <a:ext cx="1512469" cy="360040"/>
          </a:xfrm>
          <a:prstGeom prst="ellipse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220072" y="4248603"/>
            <a:ext cx="1403381" cy="396309"/>
          </a:xfrm>
          <a:prstGeom prst="ellipse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40956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Самойлова LearningApps (1)</Template>
  <TotalTime>3</TotalTime>
  <Words>492</Words>
  <Application>Microsoft Office PowerPoint</Application>
  <PresentationFormat>Экран (4:3)</PresentationFormat>
  <Paragraphs>74</Paragraphs>
  <Slides>21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Calibri</vt:lpstr>
      <vt:lpstr>Corbel</vt:lpstr>
      <vt:lpstr>Параллакс</vt:lpstr>
      <vt:lpstr>         Создание интерактивного  кроссворда в LearningApps.org</vt:lpstr>
      <vt:lpstr>http://learningapps.org</vt:lpstr>
      <vt:lpstr>http://learningapps.org</vt:lpstr>
      <vt:lpstr>LearningApps.org </vt:lpstr>
      <vt:lpstr>Знакомимся с типами заданий</vt:lpstr>
      <vt:lpstr>Создаем кроссворд</vt:lpstr>
      <vt:lpstr>Создаем кроссворд</vt:lpstr>
      <vt:lpstr>Создаем кроссворд</vt:lpstr>
      <vt:lpstr>Создаем кроссворд</vt:lpstr>
      <vt:lpstr>Выбор изображения фоновой картинки и картинки для вопроса</vt:lpstr>
      <vt:lpstr>Редактирование изображения:  режимы редактирования</vt:lpstr>
      <vt:lpstr>Редактирование изображения:  параметры настройки изображения</vt:lpstr>
      <vt:lpstr>Создаем кроссворд</vt:lpstr>
      <vt:lpstr>Создаем кроссворд</vt:lpstr>
      <vt:lpstr>Создание кроссворда: завершение</vt:lpstr>
      <vt:lpstr>Презентация PowerPoint</vt:lpstr>
      <vt:lpstr>Кроссворд  готов</vt:lpstr>
      <vt:lpstr>Чтобы сохранить свой кроссворд на сервисе, нужно зарегистрироваться</vt:lpstr>
      <vt:lpstr>Чтобы сохранить свой кроссворд на сервисе, нужно зарегистрироваться</vt:lpstr>
      <vt:lpstr>Личный профиль на сайте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интерактивного  кроссворда в LearningApps.org</dc:title>
  <dc:creator>Алла Гамаюнова</dc:creator>
  <cp:lastModifiedBy>Алла Гамаюнова</cp:lastModifiedBy>
  <cp:revision>2</cp:revision>
  <dcterms:created xsi:type="dcterms:W3CDTF">2013-07-06T15:02:56Z</dcterms:created>
  <dcterms:modified xsi:type="dcterms:W3CDTF">2013-07-06T15:10:08Z</dcterms:modified>
</cp:coreProperties>
</file>