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6" r:id="rId9"/>
    <p:sldId id="264" r:id="rId10"/>
    <p:sldId id="265" r:id="rId11"/>
    <p:sldId id="267" r:id="rId12"/>
    <p:sldId id="268" r:id="rId13"/>
    <p:sldId id="269" r:id="rId14"/>
    <p:sldId id="270" r:id="rId15"/>
    <p:sldId id="271" r:id="rId16"/>
    <p:sldId id="272"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00" d="100"/>
          <a:sy n="100" d="100"/>
        </p:scale>
        <p:origin x="-29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5E7197F-60B5-44E0-A8DA-AA05C303E37D}" type="datetimeFigureOut">
              <a:rPr lang="ru-RU" smtClean="0"/>
              <a:pPr/>
              <a:t>10.04.2019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96B6C5D-7BF5-4CED-88A2-E91FAAFC2B2F}"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5E7197F-60B5-44E0-A8DA-AA05C303E37D}" type="datetimeFigureOut">
              <a:rPr lang="ru-RU" smtClean="0"/>
              <a:pPr/>
              <a:t>10.04.2019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96B6C5D-7BF5-4CED-88A2-E91FAAFC2B2F}"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5E7197F-60B5-44E0-A8DA-AA05C303E37D}" type="datetimeFigureOut">
              <a:rPr lang="ru-RU" smtClean="0"/>
              <a:pPr/>
              <a:t>10.04.2019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96B6C5D-7BF5-4CED-88A2-E91FAAFC2B2F}"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5E7197F-60B5-44E0-A8DA-AA05C303E37D}" type="datetimeFigureOut">
              <a:rPr lang="ru-RU" smtClean="0"/>
              <a:pPr/>
              <a:t>10.04.2019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96B6C5D-7BF5-4CED-88A2-E91FAAFC2B2F}"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5E7197F-60B5-44E0-A8DA-AA05C303E37D}" type="datetimeFigureOut">
              <a:rPr lang="ru-RU" smtClean="0"/>
              <a:pPr/>
              <a:t>10.04.2019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96B6C5D-7BF5-4CED-88A2-E91FAAFC2B2F}"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5E7197F-60B5-44E0-A8DA-AA05C303E37D}" type="datetimeFigureOut">
              <a:rPr lang="ru-RU" smtClean="0"/>
              <a:pPr/>
              <a:t>10.04.2019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96B6C5D-7BF5-4CED-88A2-E91FAAFC2B2F}"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5E7197F-60B5-44E0-A8DA-AA05C303E37D}" type="datetimeFigureOut">
              <a:rPr lang="ru-RU" smtClean="0"/>
              <a:pPr/>
              <a:t>10.04.2019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96B6C5D-7BF5-4CED-88A2-E91FAAFC2B2F}"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5E7197F-60B5-44E0-A8DA-AA05C303E37D}" type="datetimeFigureOut">
              <a:rPr lang="ru-RU" smtClean="0"/>
              <a:pPr/>
              <a:t>10.04.2019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96B6C5D-7BF5-4CED-88A2-E91FAAFC2B2F}"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5E7197F-60B5-44E0-A8DA-AA05C303E37D}" type="datetimeFigureOut">
              <a:rPr lang="ru-RU" smtClean="0"/>
              <a:pPr/>
              <a:t>10.04.2019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96B6C5D-7BF5-4CED-88A2-E91FAAFC2B2F}"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5E7197F-60B5-44E0-A8DA-AA05C303E37D}" type="datetimeFigureOut">
              <a:rPr lang="ru-RU" smtClean="0"/>
              <a:pPr/>
              <a:t>10.04.2019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96B6C5D-7BF5-4CED-88A2-E91FAAFC2B2F}"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5E7197F-60B5-44E0-A8DA-AA05C303E37D}" type="datetimeFigureOut">
              <a:rPr lang="ru-RU" smtClean="0"/>
              <a:pPr/>
              <a:t>10.04.2019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96B6C5D-7BF5-4CED-88A2-E91FAAFC2B2F}"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5E7197F-60B5-44E0-A8DA-AA05C303E37D}" type="datetimeFigureOut">
              <a:rPr lang="ru-RU" smtClean="0"/>
              <a:pPr/>
              <a:t>10.04.2019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96B6C5D-7BF5-4CED-88A2-E91FAAFC2B2F}"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s://www.maam.ru/detskijsad/kartoteka-didakticheskih-igr-po-formirovaniyu-yelementarnyh-matematicheskih-predstavlenii-srednja-grupa.html" TargetMode="External"/><Relationship Id="rId13" Type="http://schemas.openxmlformats.org/officeDocument/2006/relationships/hyperlink" Target="https://razdeti.ru/razvivayuschie-uroki/uroki-matematiki" TargetMode="External"/><Relationship Id="rId18" Type="http://schemas.openxmlformats.org/officeDocument/2006/relationships/hyperlink" Target="https://ped-kopilka.ru/blogs/blog51689/didakticheskie-igry-po-fyemp-kartoteka.html" TargetMode="External"/><Relationship Id="rId3" Type="http://schemas.openxmlformats.org/officeDocument/2006/relationships/hyperlink" Target="https://nsportal.ru/" TargetMode="External"/><Relationship Id="rId7" Type="http://schemas.openxmlformats.org/officeDocument/2006/relationships/hyperlink" Target="https://www.maam.ru/" TargetMode="External"/><Relationship Id="rId12" Type="http://schemas.openxmlformats.org/officeDocument/2006/relationships/hyperlink" Target="https://razdeti.ru/razvivayuschie-uroki" TargetMode="External"/><Relationship Id="rId17" Type="http://schemas.openxmlformats.org/officeDocument/2006/relationships/hyperlink" Target="https://ped-kopilka.ru/" TargetMode="External"/><Relationship Id="rId2" Type="http://schemas.openxmlformats.org/officeDocument/2006/relationships/image" Target="../media/image1.jpeg"/><Relationship Id="rId16" Type="http://schemas.openxmlformats.org/officeDocument/2006/relationships/hyperlink" Target="https://urokimatematiki.ru/kartoteka-didakticheskih-igr-po-matematike-dlya-doshkolnikov-1977.html" TargetMode="External"/><Relationship Id="rId1" Type="http://schemas.openxmlformats.org/officeDocument/2006/relationships/slideLayout" Target="../slideLayouts/slideLayout1.xml"/><Relationship Id="rId6" Type="http://schemas.openxmlformats.org/officeDocument/2006/relationships/hyperlink" Target="https://nsportal.ru/detskiy-sad/matematika/2016/11/11/didakticheskie-igry-po-femp-kartoteka-na-sredniy-vozrast" TargetMode="External"/><Relationship Id="rId11" Type="http://schemas.openxmlformats.org/officeDocument/2006/relationships/hyperlink" Target="https://razdeti.ru/" TargetMode="External"/><Relationship Id="rId5" Type="http://schemas.openxmlformats.org/officeDocument/2006/relationships/hyperlink" Target="https://nsportal.ru/detskiy-sad/matematika" TargetMode="External"/><Relationship Id="rId15" Type="http://schemas.openxmlformats.org/officeDocument/2006/relationships/hyperlink" Target="https://urokimatematiki.ru/" TargetMode="External"/><Relationship Id="rId10" Type="http://schemas.openxmlformats.org/officeDocument/2006/relationships/hyperlink" Target="https://infourok.ru/kartoteka-didakticheskih-igr-po-formirovaniyu-elementarnih-matematicheskih-predstavleniy-srednyaya-gruppa-2949269.html" TargetMode="External"/><Relationship Id="rId4" Type="http://schemas.openxmlformats.org/officeDocument/2006/relationships/hyperlink" Target="https://nsportal.ru/detskiy-sad" TargetMode="External"/><Relationship Id="rId9" Type="http://schemas.openxmlformats.org/officeDocument/2006/relationships/hyperlink" Target="https://infourok.ru/" TargetMode="External"/><Relationship Id="rId14" Type="http://schemas.openxmlformats.org/officeDocument/2006/relationships/hyperlink" Target="https://razdeti.ru/razvivayuschie-uroki/uroki-matematiki/matematicheskie-igry-dlja-detei-4-5-let-v-detskom-sadu.html" TargetMode="External"/></Relationships>
</file>

<file path=ppt/slides/_rels/slide10.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dirty="0"/>
          </a:p>
        </p:txBody>
      </p:sp>
      <p:pic>
        <p:nvPicPr>
          <p:cNvPr id="6" name="Рисунок 5" descr="https://thumbs.dreamstime.com/z/%D0%BF%D0%BE%D1%81%D1%82%D0%B0%D0%B2%D0%BA%D0%B0-%D1%88%D0%BA%D0%BE%D0%BB%D1%8B-%D1%80%D0%B0%D0%BC%D0%BA%D0%B8-10631832.jpg"/>
          <p:cNvPicPr/>
          <p:nvPr/>
        </p:nvPicPr>
        <p:blipFill>
          <a:blip r:embed="rId2"/>
          <a:srcRect b="8869"/>
          <a:stretch>
            <a:fillRect/>
          </a:stretch>
        </p:blipFill>
        <p:spPr bwMode="auto">
          <a:xfrm>
            <a:off x="0" y="0"/>
            <a:ext cx="4643438" cy="6858000"/>
          </a:xfrm>
          <a:prstGeom prst="rect">
            <a:avLst/>
          </a:prstGeom>
          <a:noFill/>
          <a:ln w="9525">
            <a:noFill/>
            <a:miter lim="800000"/>
            <a:headEnd/>
            <a:tailEnd/>
          </a:ln>
        </p:spPr>
      </p:pic>
      <p:sp>
        <p:nvSpPr>
          <p:cNvPr id="4" name="WordArt 2"/>
          <p:cNvSpPr>
            <a:spLocks noChangeArrowheads="1" noChangeShapeType="1" noTextEdit="1"/>
          </p:cNvSpPr>
          <p:nvPr/>
        </p:nvSpPr>
        <p:spPr bwMode="auto">
          <a:xfrm rot="5400000">
            <a:off x="142844" y="642917"/>
            <a:ext cx="4286280" cy="5500727"/>
          </a:xfrm>
          <a:prstGeom prst="rect">
            <a:avLst/>
          </a:prstGeom>
        </p:spPr>
        <p:txBody>
          <a:bodyPr vert="vert270" wrap="none" fromWordArt="1">
            <a:prstTxWarp prst="textSlantUp">
              <a:avLst>
                <a:gd name="adj" fmla="val 32056"/>
              </a:avLst>
            </a:prstTxWarp>
          </a:bodyPr>
          <a:lstStyle/>
          <a:p>
            <a:pPr algn="ctr" rtl="0"/>
            <a:r>
              <a:rPr lang="ru-RU" sz="3600" kern="10" spc="0" dirty="0" smtClean="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alpha val="80000"/>
                    </a:srgbClr>
                  </a:outerShdw>
                </a:effectLst>
                <a:latin typeface="Impact"/>
              </a:rPr>
              <a:t>Картотека </a:t>
            </a:r>
          </a:p>
          <a:p>
            <a:pPr algn="ctr" rtl="0"/>
            <a:r>
              <a:rPr lang="ru-RU" sz="3600" kern="10" spc="0" dirty="0" smtClean="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alpha val="80000"/>
                    </a:srgbClr>
                  </a:outerShdw>
                </a:effectLst>
                <a:latin typeface="Impact"/>
              </a:rPr>
              <a:t>математических</a:t>
            </a:r>
          </a:p>
          <a:p>
            <a:pPr algn="ctr" rtl="0"/>
            <a:r>
              <a:rPr lang="ru-RU" sz="3600" kern="10" spc="0" dirty="0" smtClean="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alpha val="80000"/>
                    </a:srgbClr>
                  </a:outerShdw>
                </a:effectLst>
                <a:latin typeface="Impact"/>
              </a:rPr>
              <a:t>игр</a:t>
            </a:r>
          </a:p>
          <a:p>
            <a:pPr algn="ctr" rtl="0"/>
            <a:r>
              <a:rPr lang="ru-RU" sz="3600" kern="10" spc="0" dirty="0" smtClean="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alpha val="80000"/>
                    </a:srgbClr>
                  </a:outerShdw>
                </a:effectLst>
                <a:latin typeface="Impact"/>
              </a:rPr>
              <a:t>для детей</a:t>
            </a:r>
          </a:p>
          <a:p>
            <a:pPr algn="ctr" rtl="0"/>
            <a:r>
              <a:rPr lang="ru-RU" sz="3600" kern="10" spc="0" dirty="0" smtClean="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alpha val="80000"/>
                    </a:srgbClr>
                  </a:outerShdw>
                </a:effectLst>
                <a:latin typeface="Impact"/>
              </a:rPr>
              <a:t>среднего возраста</a:t>
            </a:r>
          </a:p>
          <a:p>
            <a:pPr algn="ctr" rtl="0"/>
            <a:endParaRPr lang="ru-RU" sz="3600" kern="10" spc="0" dirty="0">
              <a:ln w="9525">
                <a:solidFill>
                  <a:srgbClr val="CC99FF"/>
                </a:solidFill>
                <a:round/>
                <a:headEnd/>
                <a:tailEnd/>
              </a:ln>
              <a:gradFill rotWithShape="0">
                <a:gsLst>
                  <a:gs pos="0">
                    <a:srgbClr val="6600CC"/>
                  </a:gs>
                  <a:gs pos="100000">
                    <a:srgbClr val="CC00CC"/>
                  </a:gs>
                </a:gsLst>
                <a:lin ang="5400000" scaled="1"/>
              </a:gradFill>
              <a:effectLst>
                <a:outerShdw dist="53882" dir="2700000" algn="ctr" rotWithShape="0">
                  <a:srgbClr val="9999FF">
                    <a:alpha val="80000"/>
                  </a:srgbClr>
                </a:outerShdw>
              </a:effectLst>
              <a:latin typeface="Impact"/>
            </a:endParaRPr>
          </a:p>
        </p:txBody>
      </p:sp>
      <p:sp>
        <p:nvSpPr>
          <p:cNvPr id="1027" name="Rectangle 3"/>
          <p:cNvSpPr>
            <a:spLocks noChangeArrowheads="1"/>
          </p:cNvSpPr>
          <p:nvPr/>
        </p:nvSpPr>
        <p:spPr bwMode="auto">
          <a:xfrm>
            <a:off x="3428992" y="1142984"/>
            <a:ext cx="923330" cy="2143140"/>
          </a:xfrm>
          <a:prstGeom prst="rect">
            <a:avLst/>
          </a:prstGeom>
          <a:noFill/>
          <a:ln w="9525">
            <a:noFill/>
            <a:miter lim="800000"/>
            <a:headEnd/>
            <a:tailEnd/>
          </a:ln>
          <a:effectLst/>
        </p:spPr>
        <p:txBody>
          <a:bodyPr vert="vert270"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rgbClr val="33003F"/>
                </a:solidFill>
                <a:effectLst/>
                <a:latin typeface="Times New Roman" pitchFamily="18" charset="0"/>
                <a:ea typeface="Calibri" pitchFamily="34" charset="0"/>
                <a:cs typeface="Times New Roman" pitchFamily="18" charset="0"/>
              </a:rPr>
              <a:t>Выполнила:</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err="1" smtClean="0">
                <a:ln>
                  <a:noFill/>
                </a:ln>
                <a:solidFill>
                  <a:srgbClr val="33003F"/>
                </a:solidFill>
                <a:effectLst/>
                <a:latin typeface="Times New Roman" pitchFamily="18" charset="0"/>
                <a:ea typeface="Calibri" pitchFamily="34" charset="0"/>
                <a:cs typeface="Times New Roman" pitchFamily="18" charset="0"/>
              </a:rPr>
              <a:t>Борискова</a:t>
            </a:r>
            <a:r>
              <a:rPr kumimoji="0" lang="ru-RU" sz="2400" b="0" i="0" u="none" strike="noStrike" cap="none" normalizeH="0" baseline="0" dirty="0" smtClean="0">
                <a:ln>
                  <a:noFill/>
                </a:ln>
                <a:solidFill>
                  <a:srgbClr val="33003F"/>
                </a:solidFill>
                <a:effectLst/>
                <a:latin typeface="Times New Roman" pitchFamily="18" charset="0"/>
                <a:ea typeface="Calibri" pitchFamily="34" charset="0"/>
                <a:cs typeface="Times New Roman" pitchFamily="18" charset="0"/>
              </a:rPr>
              <a:t> О.С.</a:t>
            </a:r>
            <a:endParaRPr kumimoji="0" lang="ru-RU" sz="3600" b="0" i="0" u="none" strike="noStrike" cap="none" normalizeH="0" baseline="0" dirty="0" smtClean="0">
              <a:ln>
                <a:noFill/>
              </a:ln>
              <a:solidFill>
                <a:schemeClr val="tx1"/>
              </a:solidFill>
              <a:effectLst/>
              <a:latin typeface="Arial" pitchFamily="34" charset="0"/>
              <a:cs typeface="Arial" pitchFamily="34" charset="0"/>
            </a:endParaRPr>
          </a:p>
        </p:txBody>
      </p:sp>
      <p:pic>
        <p:nvPicPr>
          <p:cNvPr id="7" name="Рисунок 6" descr="https://thumbs.dreamstime.com/z/%D0%BF%D0%BE%D1%81%D1%82%D0%B0%D0%B2%D0%BA%D0%B0-%D1%88%D0%BA%D0%BE%D0%BB%D1%8B-%D1%80%D0%B0%D0%BC%D0%BA%D0%B8-10631832.jpg"/>
          <p:cNvPicPr/>
          <p:nvPr/>
        </p:nvPicPr>
        <p:blipFill>
          <a:blip r:embed="rId2"/>
          <a:srcRect b="8869"/>
          <a:stretch>
            <a:fillRect/>
          </a:stretch>
        </p:blipFill>
        <p:spPr bwMode="auto">
          <a:xfrm>
            <a:off x="4643438" y="0"/>
            <a:ext cx="4500562" cy="6858000"/>
          </a:xfrm>
          <a:prstGeom prst="rect">
            <a:avLst/>
          </a:prstGeom>
          <a:noFill/>
          <a:ln w="9525">
            <a:noFill/>
            <a:miter lim="800000"/>
            <a:headEnd/>
            <a:tailEnd/>
          </a:ln>
        </p:spPr>
      </p:pic>
      <p:sp>
        <p:nvSpPr>
          <p:cNvPr id="17409" name="Rectangle 1"/>
          <p:cNvSpPr>
            <a:spLocks noChangeArrowheads="1"/>
          </p:cNvSpPr>
          <p:nvPr/>
        </p:nvSpPr>
        <p:spPr bwMode="auto">
          <a:xfrm>
            <a:off x="6000760" y="1071546"/>
            <a:ext cx="2123658" cy="5000660"/>
          </a:xfrm>
          <a:prstGeom prst="rect">
            <a:avLst/>
          </a:prstGeom>
          <a:noFill/>
          <a:ln w="9525">
            <a:noFill/>
            <a:miter lim="800000"/>
            <a:headEnd/>
            <a:tailEnd/>
          </a:ln>
          <a:effectLst/>
        </p:spPr>
        <p:txBody>
          <a:bodyPr vert="vert270" wrap="square" lIns="91440" tIns="45720" rIns="91440" bIns="45720" numCol="1" anchor="ctr" anchorCtr="0" compatLnSpc="1">
            <a:prstTxWarp prst="textNoShape">
              <a:avLst/>
            </a:prstTxWarp>
            <a:spAutoFit/>
          </a:bodyPr>
          <a:lstStyle/>
          <a:p>
            <a:pPr marL="0" marR="0" lvl="0" indent="0" algn="l" defTabSz="914400" rtl="0" eaLnBrk="1" fontAlgn="t" latinLnBrk="0" hangingPunct="1">
              <a:lnSpc>
                <a:spcPct val="150000"/>
              </a:lnSpc>
              <a:spcBef>
                <a:spcPct val="0"/>
              </a:spcBef>
              <a:spcAft>
                <a:spcPct val="0"/>
              </a:spcAft>
              <a:buClrTx/>
              <a:buSzTx/>
              <a:buFontTx/>
              <a:buNone/>
              <a:tabLst/>
            </a:pPr>
            <a:r>
              <a:rPr lang="ru-RU" sz="1200" b="1" dirty="0" smtClean="0">
                <a:solidFill>
                  <a:srgbClr val="007700"/>
                </a:solidFill>
                <a:latin typeface="Times New Roman" pitchFamily="18" charset="0"/>
                <a:ea typeface="Times New Roman" pitchFamily="18" charset="0"/>
                <a:cs typeface="Times New Roman" pitchFamily="18" charset="0"/>
                <a:hlinkClick r:id="rId3"/>
              </a:rPr>
              <a:t>Ис</a:t>
            </a:r>
            <a:r>
              <a:rPr kumimoji="0" lang="ru-RU" sz="1200" b="1" i="0" u="none" strike="noStrike" cap="none" normalizeH="0" baseline="0" dirty="0" smtClean="0">
                <a:ln>
                  <a:noFill/>
                </a:ln>
                <a:solidFill>
                  <a:srgbClr val="007700"/>
                </a:solidFill>
                <a:effectLst/>
                <a:latin typeface="Times New Roman" pitchFamily="18" charset="0"/>
                <a:ea typeface="Times New Roman" pitchFamily="18" charset="0"/>
                <a:cs typeface="Times New Roman" pitchFamily="18" charset="0"/>
                <a:hlinkClick r:id="rId3"/>
              </a:rPr>
              <a:t>точник  литературы:</a:t>
            </a:r>
          </a:p>
          <a:p>
            <a:pPr marL="0" marR="0" lvl="0" indent="0" algn="l" defTabSz="914400" rtl="0" eaLnBrk="1" fontAlgn="t" latinLnBrk="0" hangingPunct="1">
              <a:lnSpc>
                <a:spcPct val="150000"/>
              </a:lnSpc>
              <a:spcBef>
                <a:spcPct val="0"/>
              </a:spcBef>
              <a:spcAft>
                <a:spcPct val="0"/>
              </a:spcAft>
              <a:buClrTx/>
              <a:buSzTx/>
              <a:buFontTx/>
              <a:buNone/>
              <a:tabLst/>
            </a:pPr>
            <a:r>
              <a:rPr kumimoji="0" lang="ru-RU" sz="1200" b="1" i="0" u="none" strike="noStrike" cap="none" normalizeH="0" baseline="0" dirty="0" err="1" smtClean="0">
                <a:ln>
                  <a:noFill/>
                </a:ln>
                <a:solidFill>
                  <a:srgbClr val="007700"/>
                </a:solidFill>
                <a:effectLst/>
                <a:latin typeface="Times New Roman" pitchFamily="18" charset="0"/>
                <a:ea typeface="Times New Roman" pitchFamily="18" charset="0"/>
                <a:cs typeface="Times New Roman" pitchFamily="18" charset="0"/>
                <a:hlinkClick r:id="rId3"/>
              </a:rPr>
              <a:t>nsportal.ru</a:t>
            </a:r>
            <a:r>
              <a:rPr kumimoji="0" lang="ru-RU" sz="1200" b="0" i="0" u="none" strike="noStrike" cap="none" normalizeH="0" baseline="0" dirty="0" smtClean="0">
                <a:ln>
                  <a:noFill/>
                </a:ln>
                <a:solidFill>
                  <a:srgbClr val="007700"/>
                </a:solidFill>
                <a:effectLst/>
                <a:latin typeface="Times New Roman" pitchFamily="18" charset="0"/>
                <a:ea typeface="Times New Roman" pitchFamily="18" charset="0"/>
                <a:cs typeface="Times New Roman" pitchFamily="18" charset="0"/>
              </a:rPr>
              <a:t>›</a:t>
            </a:r>
            <a:r>
              <a:rPr kumimoji="0" lang="ru-RU" sz="1200" b="0" i="0" u="none" strike="noStrike" cap="none" normalizeH="0" baseline="0" dirty="0" smtClean="0">
                <a:ln>
                  <a:noFill/>
                </a:ln>
                <a:solidFill>
                  <a:srgbClr val="007700"/>
                </a:solidFill>
                <a:effectLst/>
                <a:latin typeface="Times New Roman" pitchFamily="18" charset="0"/>
                <a:ea typeface="Times New Roman" pitchFamily="18" charset="0"/>
                <a:cs typeface="Times New Roman" pitchFamily="18" charset="0"/>
                <a:hlinkClick r:id="rId4"/>
              </a:rPr>
              <a:t>Детский сад</a:t>
            </a:r>
            <a:r>
              <a:rPr kumimoji="0" lang="ru-RU" sz="1200" b="0" i="0" u="none" strike="noStrike" cap="none" normalizeH="0" baseline="0" dirty="0" smtClean="0">
                <a:ln>
                  <a:noFill/>
                </a:ln>
                <a:solidFill>
                  <a:srgbClr val="007700"/>
                </a:solidFill>
                <a:effectLst/>
                <a:latin typeface="Times New Roman" pitchFamily="18" charset="0"/>
                <a:ea typeface="Times New Roman" pitchFamily="18" charset="0"/>
                <a:cs typeface="Times New Roman" pitchFamily="18" charset="0"/>
              </a:rPr>
              <a:t>›</a:t>
            </a:r>
            <a:r>
              <a:rPr kumimoji="0" lang="ru-RU" sz="1200" b="0" i="0" u="none" strike="noStrike" cap="none" normalizeH="0" baseline="0" dirty="0" smtClean="0">
                <a:ln>
                  <a:noFill/>
                </a:ln>
                <a:solidFill>
                  <a:srgbClr val="007700"/>
                </a:solidFill>
                <a:effectLst/>
                <a:latin typeface="Times New Roman" pitchFamily="18" charset="0"/>
                <a:ea typeface="Times New Roman" pitchFamily="18" charset="0"/>
                <a:cs typeface="Times New Roman" pitchFamily="18" charset="0"/>
                <a:hlinkClick r:id="rId5"/>
              </a:rPr>
              <a:t>Математика</a:t>
            </a:r>
            <a:r>
              <a:rPr kumimoji="0" lang="ru-RU" sz="1200" b="0" i="0" u="none" strike="noStrike" cap="none" normalizeH="0" baseline="0" dirty="0" smtClean="0">
                <a:ln>
                  <a:noFill/>
                </a:ln>
                <a:solidFill>
                  <a:srgbClr val="007700"/>
                </a:solidFill>
                <a:effectLst/>
                <a:latin typeface="Times New Roman" pitchFamily="18" charset="0"/>
                <a:ea typeface="Times New Roman" pitchFamily="18" charset="0"/>
                <a:cs typeface="Times New Roman" pitchFamily="18" charset="0"/>
              </a:rPr>
              <a:t>›</a:t>
            </a:r>
            <a:r>
              <a:rPr kumimoji="0" lang="ru-RU" sz="1200" b="0" i="0" u="none" strike="noStrike" cap="none" normalizeH="0" baseline="0" dirty="0" smtClean="0">
                <a:ln>
                  <a:noFill/>
                </a:ln>
                <a:solidFill>
                  <a:srgbClr val="007700"/>
                </a:solidFill>
                <a:effectLst/>
                <a:latin typeface="Times New Roman" pitchFamily="18" charset="0"/>
                <a:ea typeface="Times New Roman" pitchFamily="18" charset="0"/>
                <a:cs typeface="Times New Roman" pitchFamily="18" charset="0"/>
                <a:hlinkClick r:id="rId6"/>
              </a:rPr>
              <a:t>…-</a:t>
            </a:r>
            <a:r>
              <a:rPr kumimoji="0" lang="ru-RU" sz="1200" b="0" i="0" u="none" strike="noStrike" cap="none" normalizeH="0" baseline="0" dirty="0" err="1" smtClean="0">
                <a:ln>
                  <a:noFill/>
                </a:ln>
                <a:solidFill>
                  <a:srgbClr val="007700"/>
                </a:solidFill>
                <a:effectLst/>
                <a:latin typeface="Times New Roman" pitchFamily="18" charset="0"/>
                <a:ea typeface="Times New Roman" pitchFamily="18" charset="0"/>
                <a:cs typeface="Times New Roman" pitchFamily="18" charset="0"/>
                <a:hlinkClick r:id="rId6"/>
              </a:rPr>
              <a:t>igry-po-femp-kartoteka</a:t>
            </a:r>
            <a:r>
              <a:rPr kumimoji="0" lang="ru-RU" sz="1200" b="0" i="0" u="none" strike="noStrike" cap="none" normalizeH="0" baseline="0" dirty="0" smtClean="0">
                <a:ln>
                  <a:noFill/>
                </a:ln>
                <a:solidFill>
                  <a:srgbClr val="007700"/>
                </a:solidFill>
                <a:effectLst/>
                <a:latin typeface="Times New Roman" pitchFamily="18" charset="0"/>
                <a:ea typeface="Times New Roman" pitchFamily="18" charset="0"/>
                <a:cs typeface="Times New Roman" pitchFamily="18" charset="0"/>
                <a:hlinkClick r:id="rId6"/>
              </a:rPr>
              <a:t>…</a:t>
            </a: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en-US" sz="1200" b="1" i="0" u="none" strike="noStrike" cap="none" normalizeH="0" baseline="0" dirty="0" err="1" smtClean="0">
                <a:ln>
                  <a:noFill/>
                </a:ln>
                <a:solidFill>
                  <a:srgbClr val="007700"/>
                </a:solidFill>
                <a:effectLst/>
                <a:latin typeface="Times New Roman" pitchFamily="18" charset="0"/>
                <a:ea typeface="Times New Roman" pitchFamily="18" charset="0"/>
                <a:cs typeface="Times New Roman" pitchFamily="18" charset="0"/>
                <a:hlinkClick r:id="rId7"/>
              </a:rPr>
              <a:t>maam.ru</a:t>
            </a:r>
            <a:r>
              <a:rPr kumimoji="0" lang="en-US" sz="1200" b="0" i="0" u="none" strike="noStrike" cap="none" normalizeH="0" baseline="0" dirty="0" err="1" smtClean="0">
                <a:ln>
                  <a:noFill/>
                </a:ln>
                <a:solidFill>
                  <a:srgbClr val="007700"/>
                </a:solidFill>
                <a:effectLst/>
                <a:latin typeface="Times New Roman" pitchFamily="18" charset="0"/>
                <a:ea typeface="Times New Roman" pitchFamily="18" charset="0"/>
                <a:cs typeface="Times New Roman" pitchFamily="18" charset="0"/>
              </a:rPr>
              <a:t>›</a:t>
            </a:r>
            <a:r>
              <a:rPr kumimoji="0" lang="en-US" sz="1200" b="0" i="0" u="none" strike="noStrike" cap="none" normalizeH="0" baseline="0" dirty="0" err="1" smtClean="0">
                <a:ln>
                  <a:noFill/>
                </a:ln>
                <a:solidFill>
                  <a:srgbClr val="007700"/>
                </a:solidFill>
                <a:effectLst/>
                <a:latin typeface="Times New Roman" pitchFamily="18" charset="0"/>
                <a:ea typeface="Times New Roman" pitchFamily="18" charset="0"/>
                <a:cs typeface="Times New Roman" pitchFamily="18" charset="0"/>
                <a:hlinkClick r:id="rId8"/>
              </a:rPr>
              <a:t>detskijsad</a:t>
            </a:r>
            <a:r>
              <a:rPr kumimoji="0" lang="en-US" sz="1200" b="0" i="0" u="none" strike="noStrike" cap="none" normalizeH="0" baseline="0" dirty="0" smtClean="0">
                <a:ln>
                  <a:noFill/>
                </a:ln>
                <a:solidFill>
                  <a:srgbClr val="007700"/>
                </a:solidFill>
                <a:effectLst/>
                <a:latin typeface="Times New Roman" pitchFamily="18" charset="0"/>
                <a:ea typeface="Times New Roman" pitchFamily="18" charset="0"/>
                <a:cs typeface="Times New Roman" pitchFamily="18" charset="0"/>
                <a:hlinkClick r:id="rId8"/>
              </a:rPr>
              <a:t>/</a:t>
            </a:r>
            <a:r>
              <a:rPr kumimoji="0" lang="en-US" sz="1200" b="0" i="0" u="none" strike="noStrike" cap="none" normalizeH="0" baseline="0" dirty="0" err="1" smtClean="0">
                <a:ln>
                  <a:noFill/>
                </a:ln>
                <a:solidFill>
                  <a:srgbClr val="007700"/>
                </a:solidFill>
                <a:effectLst/>
                <a:latin typeface="Times New Roman" pitchFamily="18" charset="0"/>
                <a:ea typeface="Times New Roman" pitchFamily="18" charset="0"/>
                <a:cs typeface="Times New Roman" pitchFamily="18" charset="0"/>
                <a:hlinkClick r:id="rId8"/>
              </a:rPr>
              <a:t>kartoteka</a:t>
            </a:r>
            <a:r>
              <a:rPr kumimoji="0" lang="en-US" sz="1200" b="0" i="0" u="none" strike="noStrike" cap="none" normalizeH="0" baseline="0" dirty="0" smtClean="0">
                <a:ln>
                  <a:noFill/>
                </a:ln>
                <a:solidFill>
                  <a:srgbClr val="007700"/>
                </a:solidFill>
                <a:effectLst/>
                <a:latin typeface="Times New Roman" pitchFamily="18" charset="0"/>
                <a:ea typeface="Times New Roman" pitchFamily="18" charset="0"/>
                <a:cs typeface="Times New Roman" pitchFamily="18" charset="0"/>
                <a:hlinkClick r:id="rId8"/>
              </a:rPr>
              <a:t>…</a:t>
            </a:r>
            <a:r>
              <a:rPr kumimoji="0" lang="en-US" sz="1200" b="0" i="0" u="none" strike="noStrike" cap="none" normalizeH="0" baseline="0" dirty="0" err="1" smtClean="0">
                <a:ln>
                  <a:noFill/>
                </a:ln>
                <a:solidFill>
                  <a:srgbClr val="007700"/>
                </a:solidFill>
                <a:effectLst/>
                <a:latin typeface="Times New Roman" pitchFamily="18" charset="0"/>
                <a:ea typeface="Times New Roman" pitchFamily="18" charset="0"/>
                <a:cs typeface="Times New Roman" pitchFamily="18" charset="0"/>
                <a:hlinkClick r:id="rId8"/>
              </a:rPr>
              <a:t>igr</a:t>
            </a:r>
            <a:r>
              <a:rPr kumimoji="0" lang="en-US" sz="1200" b="0" i="0" u="none" strike="noStrike" cap="none" normalizeH="0" baseline="0" dirty="0" smtClean="0">
                <a:ln>
                  <a:noFill/>
                </a:ln>
                <a:solidFill>
                  <a:srgbClr val="007700"/>
                </a:solidFill>
                <a:effectLst/>
                <a:latin typeface="Times New Roman" pitchFamily="18" charset="0"/>
                <a:ea typeface="Times New Roman" pitchFamily="18" charset="0"/>
                <a:cs typeface="Times New Roman" pitchFamily="18" charset="0"/>
                <a:hlinkClick r:id="rId8"/>
              </a:rPr>
              <a:t>…</a:t>
            </a:r>
            <a:r>
              <a:rPr kumimoji="0" lang="en-US" sz="1200" b="0" i="0" u="none" strike="noStrike" cap="none" normalizeH="0" baseline="0" dirty="0" err="1" smtClean="0">
                <a:ln>
                  <a:noFill/>
                </a:ln>
                <a:solidFill>
                  <a:srgbClr val="007700"/>
                </a:solidFill>
                <a:effectLst/>
                <a:latin typeface="Times New Roman" pitchFamily="18" charset="0"/>
                <a:ea typeface="Times New Roman" pitchFamily="18" charset="0"/>
                <a:cs typeface="Times New Roman" pitchFamily="18" charset="0"/>
                <a:hlinkClick r:id="rId8"/>
              </a:rPr>
              <a:t>matematicheskih</a:t>
            </a:r>
            <a:r>
              <a:rPr kumimoji="0" lang="en-US" sz="1200" b="0" i="0" u="none" strike="noStrike" cap="none" normalizeH="0" baseline="0" dirty="0" smtClean="0">
                <a:ln>
                  <a:noFill/>
                </a:ln>
                <a:solidFill>
                  <a:srgbClr val="007700"/>
                </a:solidFill>
                <a:effectLst/>
                <a:latin typeface="Times New Roman" pitchFamily="18" charset="0"/>
                <a:ea typeface="Times New Roman" pitchFamily="18" charset="0"/>
                <a:cs typeface="Times New Roman" pitchFamily="18" charset="0"/>
                <a:hlinkClick r:id="rId8"/>
              </a:rPr>
              <a:t>…</a:t>
            </a: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en-US" sz="1200" b="1" i="0" u="none" strike="noStrike" cap="none" normalizeH="0" baseline="0" dirty="0" err="1" smtClean="0">
                <a:ln>
                  <a:noFill/>
                </a:ln>
                <a:solidFill>
                  <a:srgbClr val="007700"/>
                </a:solidFill>
                <a:effectLst/>
                <a:latin typeface="Times New Roman" pitchFamily="18" charset="0"/>
                <a:ea typeface="Times New Roman" pitchFamily="18" charset="0"/>
                <a:cs typeface="Times New Roman" pitchFamily="18" charset="0"/>
                <a:hlinkClick r:id="rId9"/>
              </a:rPr>
              <a:t>infourok.ru</a:t>
            </a:r>
            <a:r>
              <a:rPr kumimoji="0" lang="en-US" sz="1200" b="0" i="0" u="none" strike="noStrike" cap="none" normalizeH="0" baseline="0" dirty="0" err="1" smtClean="0">
                <a:ln>
                  <a:noFill/>
                </a:ln>
                <a:solidFill>
                  <a:srgbClr val="007700"/>
                </a:solidFill>
                <a:effectLst/>
                <a:latin typeface="Times New Roman" pitchFamily="18" charset="0"/>
                <a:ea typeface="Times New Roman" pitchFamily="18" charset="0"/>
                <a:cs typeface="Times New Roman" pitchFamily="18" charset="0"/>
              </a:rPr>
              <a:t>›</a:t>
            </a:r>
            <a:r>
              <a:rPr kumimoji="0" lang="en-US" sz="1200" b="0" i="0" u="none" strike="noStrike" cap="none" normalizeH="0" baseline="0" dirty="0" err="1" smtClean="0">
                <a:ln>
                  <a:noFill/>
                </a:ln>
                <a:solidFill>
                  <a:srgbClr val="007700"/>
                </a:solidFill>
                <a:effectLst/>
                <a:latin typeface="Times New Roman" pitchFamily="18" charset="0"/>
                <a:ea typeface="Times New Roman" pitchFamily="18" charset="0"/>
                <a:cs typeface="Times New Roman" pitchFamily="18" charset="0"/>
                <a:hlinkClick r:id="rId10"/>
              </a:rPr>
              <a:t>kartoteka</a:t>
            </a:r>
            <a:r>
              <a:rPr kumimoji="0" lang="en-US" sz="1200" b="0" i="0" u="none" strike="noStrike" cap="none" normalizeH="0" baseline="0" dirty="0" smtClean="0">
                <a:ln>
                  <a:noFill/>
                </a:ln>
                <a:solidFill>
                  <a:srgbClr val="007700"/>
                </a:solidFill>
                <a:effectLst/>
                <a:latin typeface="Times New Roman" pitchFamily="18" charset="0"/>
                <a:ea typeface="Times New Roman" pitchFamily="18" charset="0"/>
                <a:cs typeface="Times New Roman" pitchFamily="18" charset="0"/>
                <a:hlinkClick r:id="rId10"/>
              </a:rPr>
              <a:t>…</a:t>
            </a:r>
            <a:r>
              <a:rPr kumimoji="0" lang="en-US" sz="1200" b="0" i="0" u="none" strike="noStrike" cap="none" normalizeH="0" baseline="0" dirty="0" err="1" smtClean="0">
                <a:ln>
                  <a:noFill/>
                </a:ln>
                <a:solidFill>
                  <a:srgbClr val="007700"/>
                </a:solidFill>
                <a:effectLst/>
                <a:latin typeface="Times New Roman" pitchFamily="18" charset="0"/>
                <a:ea typeface="Times New Roman" pitchFamily="18" charset="0"/>
                <a:cs typeface="Times New Roman" pitchFamily="18" charset="0"/>
                <a:hlinkClick r:id="rId10"/>
              </a:rPr>
              <a:t>matematicheskih</a:t>
            </a:r>
            <a:r>
              <a:rPr kumimoji="0" lang="en-US" sz="1200" b="0" i="0" u="none" strike="noStrike" cap="none" normalizeH="0" baseline="0" dirty="0" smtClean="0">
                <a:ln>
                  <a:noFill/>
                </a:ln>
                <a:solidFill>
                  <a:srgbClr val="007700"/>
                </a:solidFill>
                <a:effectLst/>
                <a:latin typeface="Times New Roman" pitchFamily="18" charset="0"/>
                <a:ea typeface="Times New Roman" pitchFamily="18" charset="0"/>
                <a:cs typeface="Times New Roman" pitchFamily="18" charset="0"/>
                <a:hlinkClick r:id="rId10"/>
              </a:rPr>
              <a:t>…2949269.html</a:t>
            </a: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50000"/>
              </a:lnSpc>
              <a:spcBef>
                <a:spcPct val="0"/>
              </a:spcBef>
              <a:spcAft>
                <a:spcPct val="0"/>
              </a:spcAft>
              <a:buClrTx/>
              <a:buSzTx/>
              <a:buFontTx/>
              <a:buNone/>
              <a:tabLst/>
            </a:pPr>
            <a:r>
              <a:rPr kumimoji="0" lang="en-US" sz="1200" b="1" i="0" u="none" strike="noStrike" cap="none" normalizeH="0" baseline="0" dirty="0" err="1" smtClean="0">
                <a:ln>
                  <a:noFill/>
                </a:ln>
                <a:solidFill>
                  <a:srgbClr val="007700"/>
                </a:solidFill>
                <a:effectLst/>
                <a:latin typeface="Times New Roman" pitchFamily="18" charset="0"/>
                <a:ea typeface="Times New Roman" pitchFamily="18" charset="0"/>
                <a:cs typeface="Times New Roman" pitchFamily="18" charset="0"/>
                <a:hlinkClick r:id="rId11"/>
              </a:rPr>
              <a:t>razdeti</a:t>
            </a:r>
            <a:r>
              <a:rPr kumimoji="0" lang="ru-RU" sz="1200" b="1" i="0" u="none" strike="noStrike" cap="none" normalizeH="0" baseline="0" dirty="0" smtClean="0">
                <a:ln>
                  <a:noFill/>
                </a:ln>
                <a:solidFill>
                  <a:srgbClr val="007700"/>
                </a:solidFill>
                <a:effectLst/>
                <a:latin typeface="Times New Roman" pitchFamily="18" charset="0"/>
                <a:ea typeface="Times New Roman" pitchFamily="18" charset="0"/>
                <a:cs typeface="Times New Roman" pitchFamily="18" charset="0"/>
                <a:hlinkClick r:id="rId11"/>
              </a:rPr>
              <a:t>.</a:t>
            </a:r>
            <a:r>
              <a:rPr kumimoji="0" lang="en-US" sz="1200" b="1" i="0" u="none" strike="noStrike" cap="none" normalizeH="0" baseline="0" dirty="0" err="1" smtClean="0">
                <a:ln>
                  <a:noFill/>
                </a:ln>
                <a:solidFill>
                  <a:srgbClr val="007700"/>
                </a:solidFill>
                <a:effectLst/>
                <a:latin typeface="Times New Roman" pitchFamily="18" charset="0"/>
                <a:ea typeface="Times New Roman" pitchFamily="18" charset="0"/>
                <a:cs typeface="Times New Roman" pitchFamily="18" charset="0"/>
                <a:hlinkClick r:id="rId11"/>
              </a:rPr>
              <a:t>ru</a:t>
            </a:r>
            <a:r>
              <a:rPr kumimoji="0" lang="ru-RU" sz="1200" b="0" i="0" u="none" strike="noStrike" cap="none" normalizeH="0" baseline="0" dirty="0" smtClean="0">
                <a:ln>
                  <a:noFill/>
                </a:ln>
                <a:solidFill>
                  <a:srgbClr val="007700"/>
                </a:solidFill>
                <a:effectLst/>
                <a:latin typeface="Times New Roman" pitchFamily="18" charset="0"/>
                <a:ea typeface="Times New Roman" pitchFamily="18" charset="0"/>
                <a:cs typeface="Times New Roman" pitchFamily="18" charset="0"/>
              </a:rPr>
              <a:t>›</a:t>
            </a:r>
            <a:r>
              <a:rPr kumimoji="0" lang="ru-RU" sz="1200" b="0" i="0" u="none" strike="noStrike" cap="none" normalizeH="0" baseline="0" dirty="0" smtClean="0">
                <a:ln>
                  <a:noFill/>
                </a:ln>
                <a:solidFill>
                  <a:srgbClr val="007700"/>
                </a:solidFill>
                <a:effectLst/>
                <a:latin typeface="Times New Roman" pitchFamily="18" charset="0"/>
                <a:ea typeface="Times New Roman" pitchFamily="18" charset="0"/>
                <a:cs typeface="Times New Roman" pitchFamily="18" charset="0"/>
                <a:hlinkClick r:id="rId12"/>
              </a:rPr>
              <a:t>Развивающие уроки</a:t>
            </a:r>
            <a:r>
              <a:rPr kumimoji="0" lang="ru-RU" sz="1200" b="0" i="0" u="none" strike="noStrike" cap="none" normalizeH="0" baseline="0" dirty="0" smtClean="0">
                <a:ln>
                  <a:noFill/>
                </a:ln>
                <a:solidFill>
                  <a:srgbClr val="007700"/>
                </a:solidFill>
                <a:effectLst/>
                <a:latin typeface="Times New Roman" pitchFamily="18" charset="0"/>
                <a:ea typeface="Times New Roman" pitchFamily="18" charset="0"/>
                <a:cs typeface="Times New Roman" pitchFamily="18" charset="0"/>
              </a:rPr>
              <a:t>›</a:t>
            </a:r>
            <a:r>
              <a:rPr kumimoji="0" lang="ru-RU" sz="1200" b="0" i="0" u="none" strike="noStrike" cap="none" normalizeH="0" baseline="0" dirty="0" smtClean="0">
                <a:ln>
                  <a:noFill/>
                </a:ln>
                <a:solidFill>
                  <a:srgbClr val="007700"/>
                </a:solidFill>
                <a:effectLst/>
                <a:latin typeface="Times New Roman" pitchFamily="18" charset="0"/>
                <a:ea typeface="Times New Roman" pitchFamily="18" charset="0"/>
                <a:cs typeface="Times New Roman" pitchFamily="18" charset="0"/>
                <a:hlinkClick r:id="rId13"/>
              </a:rPr>
              <a:t>Уроки математики</a:t>
            </a:r>
            <a:r>
              <a:rPr kumimoji="0" lang="ru-RU" sz="1200" b="0" i="0" u="none" strike="noStrike" cap="none" normalizeH="0" baseline="0" dirty="0" smtClean="0">
                <a:ln>
                  <a:noFill/>
                </a:ln>
                <a:solidFill>
                  <a:srgbClr val="007700"/>
                </a:solidFill>
                <a:effectLst/>
                <a:latin typeface="Times New Roman" pitchFamily="18" charset="0"/>
                <a:ea typeface="Times New Roman" pitchFamily="18" charset="0"/>
                <a:cs typeface="Times New Roman" pitchFamily="18" charset="0"/>
              </a:rPr>
              <a:t>›</a:t>
            </a:r>
            <a:r>
              <a:rPr kumimoji="0" lang="ru-RU" sz="1200" b="0" i="0" u="none" strike="noStrike" cap="none" normalizeH="0" baseline="0" dirty="0" smtClean="0">
                <a:ln>
                  <a:noFill/>
                </a:ln>
                <a:solidFill>
                  <a:srgbClr val="007700"/>
                </a:solidFill>
                <a:effectLst/>
                <a:latin typeface="Times New Roman" pitchFamily="18" charset="0"/>
                <a:ea typeface="Times New Roman" pitchFamily="18" charset="0"/>
                <a:cs typeface="Times New Roman" pitchFamily="18" charset="0"/>
                <a:hlinkClick r:id="rId14"/>
              </a:rPr>
              <a:t>…-</a:t>
            </a:r>
            <a:r>
              <a:rPr kumimoji="0" lang="en-US" sz="1200" b="0" i="0" u="none" strike="noStrike" cap="none" normalizeH="0" baseline="0" dirty="0" err="1" smtClean="0">
                <a:ln>
                  <a:noFill/>
                </a:ln>
                <a:solidFill>
                  <a:srgbClr val="007700"/>
                </a:solidFill>
                <a:effectLst/>
                <a:latin typeface="Times New Roman" pitchFamily="18" charset="0"/>
                <a:ea typeface="Times New Roman" pitchFamily="18" charset="0"/>
                <a:cs typeface="Times New Roman" pitchFamily="18" charset="0"/>
                <a:hlinkClick r:id="rId14"/>
              </a:rPr>
              <a:t>dlja</a:t>
            </a:r>
            <a:r>
              <a:rPr kumimoji="0" lang="ru-RU" sz="1200" b="0" i="0" u="none" strike="noStrike" cap="none" normalizeH="0" baseline="0" dirty="0" smtClean="0">
                <a:ln>
                  <a:noFill/>
                </a:ln>
                <a:solidFill>
                  <a:srgbClr val="007700"/>
                </a:solidFill>
                <a:effectLst/>
                <a:latin typeface="Times New Roman" pitchFamily="18" charset="0"/>
                <a:ea typeface="Times New Roman" pitchFamily="18" charset="0"/>
                <a:cs typeface="Times New Roman" pitchFamily="18" charset="0"/>
                <a:hlinkClick r:id="rId14"/>
              </a:rPr>
              <a:t>-</a:t>
            </a:r>
            <a:r>
              <a:rPr kumimoji="0" lang="en-US" sz="1200" b="0" i="0" u="none" strike="noStrike" cap="none" normalizeH="0" baseline="0" dirty="0" err="1" smtClean="0">
                <a:ln>
                  <a:noFill/>
                </a:ln>
                <a:solidFill>
                  <a:srgbClr val="007700"/>
                </a:solidFill>
                <a:effectLst/>
                <a:latin typeface="Times New Roman" pitchFamily="18" charset="0"/>
                <a:ea typeface="Times New Roman" pitchFamily="18" charset="0"/>
                <a:cs typeface="Times New Roman" pitchFamily="18" charset="0"/>
                <a:hlinkClick r:id="rId14"/>
              </a:rPr>
              <a:t>detei</a:t>
            </a:r>
            <a:r>
              <a:rPr kumimoji="0" lang="ru-RU" sz="1200" b="0" i="0" u="none" strike="noStrike" cap="none" normalizeH="0" baseline="0" dirty="0" smtClean="0">
                <a:ln>
                  <a:noFill/>
                </a:ln>
                <a:solidFill>
                  <a:srgbClr val="007700"/>
                </a:solidFill>
                <a:effectLst/>
                <a:latin typeface="Times New Roman" pitchFamily="18" charset="0"/>
                <a:ea typeface="Times New Roman" pitchFamily="18" charset="0"/>
                <a:cs typeface="Times New Roman" pitchFamily="18" charset="0"/>
                <a:hlinkClick r:id="rId14"/>
              </a:rPr>
              <a:t>-4-5-</a:t>
            </a:r>
            <a:r>
              <a:rPr kumimoji="0" lang="en-US" sz="1200" b="0" i="0" u="none" strike="noStrike" cap="none" normalizeH="0" baseline="0" dirty="0" smtClean="0">
                <a:ln>
                  <a:noFill/>
                </a:ln>
                <a:solidFill>
                  <a:srgbClr val="007700"/>
                </a:solidFill>
                <a:effectLst/>
                <a:latin typeface="Times New Roman" pitchFamily="18" charset="0"/>
                <a:ea typeface="Times New Roman" pitchFamily="18" charset="0"/>
                <a:cs typeface="Times New Roman" pitchFamily="18" charset="0"/>
                <a:hlinkClick r:id="rId14"/>
              </a:rPr>
              <a:t>let</a:t>
            </a:r>
            <a:r>
              <a:rPr kumimoji="0" lang="ru-RU" sz="1200" b="0" i="0" u="none" strike="noStrike" cap="none" normalizeH="0" baseline="0" dirty="0" smtClean="0">
                <a:ln>
                  <a:noFill/>
                </a:ln>
                <a:solidFill>
                  <a:srgbClr val="007700"/>
                </a:solidFill>
                <a:effectLst/>
                <a:latin typeface="Times New Roman" pitchFamily="18" charset="0"/>
                <a:ea typeface="Times New Roman" pitchFamily="18" charset="0"/>
                <a:cs typeface="Times New Roman" pitchFamily="18" charset="0"/>
                <a:hlinkClick r:id="rId14"/>
              </a:rPr>
              <a:t>-</a:t>
            </a:r>
            <a:r>
              <a:rPr kumimoji="0" lang="en-US" sz="1200" b="0" i="0" u="none" strike="noStrike" cap="none" normalizeH="0" baseline="0" dirty="0" smtClean="0">
                <a:ln>
                  <a:noFill/>
                </a:ln>
                <a:solidFill>
                  <a:srgbClr val="007700"/>
                </a:solidFill>
                <a:effectLst/>
                <a:latin typeface="Times New Roman" pitchFamily="18" charset="0"/>
                <a:ea typeface="Times New Roman" pitchFamily="18" charset="0"/>
                <a:cs typeface="Times New Roman" pitchFamily="18" charset="0"/>
                <a:hlinkClick r:id="rId14"/>
              </a:rPr>
              <a:t>v</a:t>
            </a:r>
            <a:r>
              <a:rPr kumimoji="0" lang="ru-RU" sz="1200" b="0" i="0" u="none" strike="noStrike" cap="none" normalizeH="0" baseline="0" dirty="0" smtClean="0">
                <a:ln>
                  <a:noFill/>
                </a:ln>
                <a:solidFill>
                  <a:srgbClr val="007700"/>
                </a:solidFill>
                <a:effectLst/>
                <a:latin typeface="Times New Roman" pitchFamily="18" charset="0"/>
                <a:ea typeface="Times New Roman" pitchFamily="18" charset="0"/>
                <a:cs typeface="Times New Roman" pitchFamily="18" charset="0"/>
                <a:hlinkClick r:id="rId14"/>
              </a:rPr>
              <a:t>…</a:t>
            </a: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t" latinLnBrk="0" hangingPunct="0">
              <a:lnSpc>
                <a:spcPct val="150000"/>
              </a:lnSpc>
              <a:spcBef>
                <a:spcPct val="0"/>
              </a:spcBef>
              <a:spcAft>
                <a:spcPct val="0"/>
              </a:spcAft>
              <a:buClrTx/>
              <a:buSzTx/>
              <a:buFontTx/>
              <a:buNone/>
              <a:tabLst/>
            </a:pPr>
            <a:r>
              <a:rPr kumimoji="0" lang="en-US" sz="1200" b="1" i="0" u="none" strike="noStrike" cap="none" normalizeH="0" baseline="0" dirty="0" err="1" smtClean="0">
                <a:ln>
                  <a:noFill/>
                </a:ln>
                <a:solidFill>
                  <a:srgbClr val="007700"/>
                </a:solidFill>
                <a:effectLst/>
                <a:latin typeface="Times New Roman" pitchFamily="18" charset="0"/>
                <a:ea typeface="Times New Roman" pitchFamily="18" charset="0"/>
                <a:cs typeface="Times New Roman" pitchFamily="18" charset="0"/>
                <a:hlinkClick r:id="rId15"/>
              </a:rPr>
              <a:t>urokimatematiki.ru</a:t>
            </a:r>
            <a:r>
              <a:rPr kumimoji="0" lang="en-US" sz="1200" b="0" i="0" u="none" strike="noStrike" cap="none" normalizeH="0" baseline="0" dirty="0" err="1" smtClean="0">
                <a:ln>
                  <a:noFill/>
                </a:ln>
                <a:solidFill>
                  <a:srgbClr val="007700"/>
                </a:solidFill>
                <a:effectLst/>
                <a:latin typeface="Times New Roman" pitchFamily="18" charset="0"/>
                <a:ea typeface="Times New Roman" pitchFamily="18" charset="0"/>
                <a:cs typeface="Times New Roman" pitchFamily="18" charset="0"/>
              </a:rPr>
              <a:t>›</a:t>
            </a:r>
            <a:r>
              <a:rPr kumimoji="0" lang="en-US" sz="1200" b="0" i="0" u="none" strike="noStrike" cap="none" normalizeH="0" baseline="0" dirty="0" err="1" smtClean="0">
                <a:ln>
                  <a:noFill/>
                </a:ln>
                <a:solidFill>
                  <a:srgbClr val="007700"/>
                </a:solidFill>
                <a:effectLst/>
                <a:latin typeface="Times New Roman" pitchFamily="18" charset="0"/>
                <a:ea typeface="Times New Roman" pitchFamily="18" charset="0"/>
                <a:cs typeface="Times New Roman" pitchFamily="18" charset="0"/>
                <a:hlinkClick r:id="rId16"/>
              </a:rPr>
              <a:t>kartoteka</a:t>
            </a:r>
            <a:r>
              <a:rPr kumimoji="0" lang="en-US" sz="1200" b="0" i="0" u="none" strike="noStrike" cap="none" normalizeH="0" baseline="0" dirty="0" smtClean="0">
                <a:ln>
                  <a:noFill/>
                </a:ln>
                <a:solidFill>
                  <a:srgbClr val="007700"/>
                </a:solidFill>
                <a:effectLst/>
                <a:latin typeface="Times New Roman" pitchFamily="18" charset="0"/>
                <a:ea typeface="Times New Roman" pitchFamily="18" charset="0"/>
                <a:cs typeface="Times New Roman" pitchFamily="18" charset="0"/>
                <a:hlinkClick r:id="rId16"/>
              </a:rPr>
              <a:t>…</a:t>
            </a:r>
            <a:r>
              <a:rPr kumimoji="0" lang="en-US" sz="1200" b="0" i="0" u="none" strike="noStrike" cap="none" normalizeH="0" baseline="0" dirty="0" err="1" smtClean="0">
                <a:ln>
                  <a:noFill/>
                </a:ln>
                <a:solidFill>
                  <a:srgbClr val="007700"/>
                </a:solidFill>
                <a:effectLst/>
                <a:latin typeface="Times New Roman" pitchFamily="18" charset="0"/>
                <a:ea typeface="Times New Roman" pitchFamily="18" charset="0"/>
                <a:cs typeface="Times New Roman" pitchFamily="18" charset="0"/>
                <a:hlinkClick r:id="rId16"/>
              </a:rPr>
              <a:t>igr</a:t>
            </a:r>
            <a:r>
              <a:rPr kumimoji="0" lang="en-US" sz="1200" b="0" i="0" u="none" strike="noStrike" cap="none" normalizeH="0" baseline="0" dirty="0" smtClean="0">
                <a:ln>
                  <a:noFill/>
                </a:ln>
                <a:solidFill>
                  <a:srgbClr val="007700"/>
                </a:solidFill>
                <a:effectLst/>
                <a:latin typeface="Times New Roman" pitchFamily="18" charset="0"/>
                <a:ea typeface="Times New Roman" pitchFamily="18" charset="0"/>
                <a:cs typeface="Times New Roman" pitchFamily="18" charset="0"/>
                <a:hlinkClick r:id="rId16"/>
              </a:rPr>
              <a:t>…</a:t>
            </a:r>
            <a:r>
              <a:rPr kumimoji="0" lang="en-US" sz="1200" b="0" i="0" u="none" strike="noStrike" cap="none" normalizeH="0" baseline="0" dirty="0" err="1" smtClean="0">
                <a:ln>
                  <a:noFill/>
                </a:ln>
                <a:solidFill>
                  <a:srgbClr val="007700"/>
                </a:solidFill>
                <a:effectLst/>
                <a:latin typeface="Times New Roman" pitchFamily="18" charset="0"/>
                <a:ea typeface="Times New Roman" pitchFamily="18" charset="0"/>
                <a:cs typeface="Times New Roman" pitchFamily="18" charset="0"/>
                <a:hlinkClick r:id="rId16"/>
              </a:rPr>
              <a:t>matematike-dlya</a:t>
            </a:r>
            <a:r>
              <a:rPr kumimoji="0" lang="en-US" sz="1200" b="0" i="0" u="none" strike="noStrike" cap="none" normalizeH="0" baseline="0" dirty="0" smtClean="0">
                <a:ln>
                  <a:noFill/>
                </a:ln>
                <a:solidFill>
                  <a:srgbClr val="007700"/>
                </a:solidFill>
                <a:effectLst/>
                <a:latin typeface="Times New Roman" pitchFamily="18" charset="0"/>
                <a:ea typeface="Times New Roman" pitchFamily="18" charset="0"/>
                <a:cs typeface="Times New Roman" pitchFamily="18" charset="0"/>
                <a:hlinkClick r:id="rId16"/>
              </a:rPr>
              <a:t>…</a:t>
            </a: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t" latinLnBrk="0" hangingPunct="0">
              <a:lnSpc>
                <a:spcPct val="150000"/>
              </a:lnSpc>
              <a:spcBef>
                <a:spcPct val="0"/>
              </a:spcBef>
              <a:spcAft>
                <a:spcPct val="0"/>
              </a:spcAft>
              <a:buClrTx/>
              <a:buSzTx/>
              <a:buFontTx/>
              <a:buNone/>
              <a:tabLst/>
            </a:pPr>
            <a:r>
              <a:rPr kumimoji="0" lang="en-US" sz="1200" b="1" i="0" u="none" strike="noStrike" cap="none" normalizeH="0" baseline="0" dirty="0" err="1" smtClean="0">
                <a:ln>
                  <a:noFill/>
                </a:ln>
                <a:solidFill>
                  <a:srgbClr val="007700"/>
                </a:solidFill>
                <a:effectLst/>
                <a:latin typeface="Times New Roman" pitchFamily="18" charset="0"/>
                <a:ea typeface="Times New Roman" pitchFamily="18" charset="0"/>
                <a:cs typeface="Times New Roman" pitchFamily="18" charset="0"/>
                <a:hlinkClick r:id="rId17"/>
              </a:rPr>
              <a:t>ped-kopilka.ru</a:t>
            </a:r>
            <a:r>
              <a:rPr kumimoji="0" lang="en-US" sz="1200" b="0" i="0" u="none" strike="noStrike" cap="none" normalizeH="0" baseline="0" dirty="0" err="1" smtClean="0">
                <a:ln>
                  <a:noFill/>
                </a:ln>
                <a:solidFill>
                  <a:srgbClr val="007700"/>
                </a:solidFill>
                <a:effectLst/>
                <a:latin typeface="Times New Roman" pitchFamily="18" charset="0"/>
                <a:ea typeface="Times New Roman" pitchFamily="18" charset="0"/>
                <a:cs typeface="Times New Roman" pitchFamily="18" charset="0"/>
              </a:rPr>
              <a:t>›</a:t>
            </a:r>
            <a:r>
              <a:rPr kumimoji="0" lang="en-US" sz="1200" b="0" i="0" u="none" strike="noStrike" cap="none" normalizeH="0" baseline="0" dirty="0" err="1" smtClean="0">
                <a:ln>
                  <a:noFill/>
                </a:ln>
                <a:solidFill>
                  <a:srgbClr val="007700"/>
                </a:solidFill>
                <a:effectLst/>
                <a:latin typeface="Times New Roman" pitchFamily="18" charset="0"/>
                <a:ea typeface="Times New Roman" pitchFamily="18" charset="0"/>
                <a:cs typeface="Times New Roman" pitchFamily="18" charset="0"/>
                <a:hlinkClick r:id="rId18"/>
              </a:rPr>
              <a:t>blogs</a:t>
            </a:r>
            <a:r>
              <a:rPr kumimoji="0" lang="en-US" sz="1200" b="0" i="0" u="none" strike="noStrike" cap="none" normalizeH="0" baseline="0" dirty="0" smtClean="0">
                <a:ln>
                  <a:noFill/>
                </a:ln>
                <a:solidFill>
                  <a:srgbClr val="007700"/>
                </a:solidFill>
                <a:effectLst/>
                <a:latin typeface="Times New Roman" pitchFamily="18" charset="0"/>
                <a:ea typeface="Times New Roman" pitchFamily="18" charset="0"/>
                <a:cs typeface="Times New Roman" pitchFamily="18" charset="0"/>
                <a:hlinkClick r:id="rId18"/>
              </a:rPr>
              <a:t>/blog51689…</a:t>
            </a:r>
            <a:r>
              <a:rPr kumimoji="0" lang="en-US" sz="1200" b="0" i="0" u="none" strike="noStrike" cap="none" normalizeH="0" baseline="0" dirty="0" err="1" smtClean="0">
                <a:ln>
                  <a:noFill/>
                </a:ln>
                <a:solidFill>
                  <a:srgbClr val="007700"/>
                </a:solidFill>
                <a:effectLst/>
                <a:latin typeface="Times New Roman" pitchFamily="18" charset="0"/>
                <a:ea typeface="Times New Roman" pitchFamily="18" charset="0"/>
                <a:cs typeface="Times New Roman" pitchFamily="18" charset="0"/>
                <a:hlinkClick r:id="rId18"/>
              </a:rPr>
              <a:t>igry</a:t>
            </a:r>
            <a:r>
              <a:rPr kumimoji="0" lang="en-US" sz="1200" b="0" i="0" u="none" strike="noStrike" cap="none" normalizeH="0" baseline="0" dirty="0" smtClean="0">
                <a:ln>
                  <a:noFill/>
                </a:ln>
                <a:solidFill>
                  <a:srgbClr val="007700"/>
                </a:solidFill>
                <a:effectLst/>
                <a:latin typeface="Times New Roman" pitchFamily="18" charset="0"/>
                <a:ea typeface="Times New Roman" pitchFamily="18" charset="0"/>
                <a:cs typeface="Times New Roman" pitchFamily="18" charset="0"/>
                <a:hlinkClick r:id="rId18"/>
              </a:rPr>
              <a:t>…kartoteka.html</a:t>
            </a:r>
            <a:endParaRPr kumimoji="0" lang="en-US" sz="28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 name="Рисунок 2" descr="http://www.clipartbest.com/cliparts/niB/Bjk/niBBjk96T.gif"/>
          <p:cNvPicPr/>
          <p:nvPr/>
        </p:nvPicPr>
        <p:blipFill>
          <a:blip r:embed="rId2"/>
          <a:srcRect l="2362" t="2510" r="3167" b="2896"/>
          <a:stretch>
            <a:fillRect/>
          </a:stretch>
        </p:blipFill>
        <p:spPr bwMode="auto">
          <a:xfrm>
            <a:off x="0" y="0"/>
            <a:ext cx="4572000" cy="6858000"/>
          </a:xfrm>
          <a:prstGeom prst="rect">
            <a:avLst/>
          </a:prstGeom>
          <a:noFill/>
          <a:ln w="9525">
            <a:noFill/>
            <a:miter lim="800000"/>
            <a:headEnd/>
            <a:tailEnd/>
          </a:ln>
        </p:spPr>
      </p:pic>
      <p:pic>
        <p:nvPicPr>
          <p:cNvPr id="4" name="Рисунок 3" descr="http://www.clipartbest.com/cliparts/niB/Bjk/niBBjk96T.gif"/>
          <p:cNvPicPr/>
          <p:nvPr/>
        </p:nvPicPr>
        <p:blipFill>
          <a:blip r:embed="rId2"/>
          <a:srcRect l="2362" t="2510" r="3167" b="2896"/>
          <a:stretch>
            <a:fillRect/>
          </a:stretch>
        </p:blipFill>
        <p:spPr bwMode="auto">
          <a:xfrm>
            <a:off x="4572000" y="0"/>
            <a:ext cx="4572000" cy="6858000"/>
          </a:xfrm>
          <a:prstGeom prst="rect">
            <a:avLst/>
          </a:prstGeom>
          <a:noFill/>
          <a:ln w="9525">
            <a:noFill/>
            <a:miter lim="800000"/>
            <a:headEnd/>
            <a:tailEnd/>
          </a:ln>
        </p:spPr>
      </p:pic>
      <p:sp>
        <p:nvSpPr>
          <p:cNvPr id="1025" name="Rectangle 1"/>
          <p:cNvSpPr>
            <a:spLocks noChangeArrowheads="1"/>
          </p:cNvSpPr>
          <p:nvPr/>
        </p:nvSpPr>
        <p:spPr bwMode="auto">
          <a:xfrm>
            <a:off x="642910" y="1380530"/>
            <a:ext cx="3357586" cy="147732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4800" b="1" i="1" u="none" strike="noStrike" cap="none" normalizeH="0" baseline="0" dirty="0" smtClean="0">
              <a:ln>
                <a:noFill/>
              </a:ln>
              <a:solidFill>
                <a:srgbClr val="632423"/>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632423"/>
                </a:solidFill>
                <a:effectLst/>
                <a:latin typeface="Arial" pitchFamily="34" charset="0"/>
                <a:ea typeface="Times New Roman" pitchFamily="18" charset="0"/>
                <a:cs typeface="Arial" pitchFamily="34" charset="0"/>
              </a:rPr>
              <a:t/>
            </a:r>
            <a:br>
              <a:rPr kumimoji="0" lang="ru-RU" sz="1200" b="0" i="0" u="none" strike="noStrike" cap="none" normalizeH="0" baseline="0" dirty="0" smtClean="0">
                <a:ln>
                  <a:noFill/>
                </a:ln>
                <a:solidFill>
                  <a:srgbClr val="632423"/>
                </a:solidFill>
                <a:effectLst/>
                <a:latin typeface="Arial" pitchFamily="34" charset="0"/>
                <a:ea typeface="Times New Roman" pitchFamily="18" charset="0"/>
                <a:cs typeface="Arial" pitchFamily="34" charset="0"/>
              </a:rPr>
            </a:br>
            <a:r>
              <a:rPr kumimoji="0" lang="ru-RU" sz="1200" b="0" i="0" u="none" strike="noStrike" cap="none" normalizeH="0" baseline="0" dirty="0" smtClean="0">
                <a:ln>
                  <a:noFill/>
                </a:ln>
                <a:solidFill>
                  <a:srgbClr val="632423"/>
                </a:solidFill>
                <a:effectLst/>
                <a:latin typeface="Arial" pitchFamily="34" charset="0"/>
                <a:ea typeface="Times New Roman" pitchFamily="18" charset="0"/>
                <a:cs typeface="Arial" pitchFamily="34" charset="0"/>
              </a:rPr>
              <a:t/>
            </a:r>
            <a:br>
              <a:rPr kumimoji="0" lang="ru-RU" sz="1200" b="0" i="0" u="none" strike="noStrike" cap="none" normalizeH="0" baseline="0" dirty="0" smtClean="0">
                <a:ln>
                  <a:noFill/>
                </a:ln>
                <a:solidFill>
                  <a:srgbClr val="632423"/>
                </a:solidFill>
                <a:effectLst/>
                <a:latin typeface="Arial" pitchFamily="34" charset="0"/>
                <a:ea typeface="Times New Roman" pitchFamily="18"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Прямоугольник 5"/>
          <p:cNvSpPr/>
          <p:nvPr/>
        </p:nvSpPr>
        <p:spPr>
          <a:xfrm>
            <a:off x="500034" y="751344"/>
            <a:ext cx="3877985" cy="5535176"/>
          </a:xfrm>
          <a:prstGeom prst="rect">
            <a:avLst/>
          </a:prstGeom>
        </p:spPr>
        <p:txBody>
          <a:bodyPr vert="vert270" wrap="square">
            <a:spAutoFit/>
          </a:bodyPr>
          <a:lstStyle/>
          <a:p>
            <a:pPr algn="ctr"/>
            <a:r>
              <a:rPr lang="ru-RU" sz="1600" b="1" dirty="0" smtClean="0">
                <a:solidFill>
                  <a:srgbClr val="FF0000"/>
                </a:solidFill>
                <a:latin typeface="Times New Roman" pitchFamily="18" charset="0"/>
                <a:cs typeface="Times New Roman" pitchFamily="18" charset="0"/>
              </a:rPr>
              <a:t>Дидактическая игра: </a:t>
            </a:r>
          </a:p>
          <a:p>
            <a:pPr algn="ctr"/>
            <a:r>
              <a:rPr lang="ru-RU" sz="1600" b="1" dirty="0" smtClean="0">
                <a:solidFill>
                  <a:srgbClr val="FF0000"/>
                </a:solidFill>
                <a:latin typeface="Times New Roman" pitchFamily="18" charset="0"/>
                <a:cs typeface="Times New Roman" pitchFamily="18" charset="0"/>
              </a:rPr>
              <a:t>" У кого хвост длиннее?"</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b="1" dirty="0" smtClean="0">
                <a:solidFill>
                  <a:schemeClr val="accent2">
                    <a:lumMod val="50000"/>
                  </a:schemeClr>
                </a:solidFill>
                <a:latin typeface="Times New Roman" pitchFamily="18" charset="0"/>
                <a:cs typeface="Times New Roman" pitchFamily="18" charset="0"/>
              </a:rPr>
              <a:t>Цель:</a:t>
            </a:r>
            <a:r>
              <a:rPr lang="ru-RU" sz="1600" dirty="0" smtClean="0">
                <a:solidFill>
                  <a:schemeClr val="accent2">
                    <a:lumMod val="50000"/>
                  </a:schemeClr>
                </a:solidFill>
                <a:latin typeface="Times New Roman" pitchFamily="18" charset="0"/>
                <a:cs typeface="Times New Roman" pitchFamily="18" charset="0"/>
              </a:rPr>
              <a:t> освоение умения сравнивать предметы контрастных размеров по длине и ширине, использовать в речи понятия: «длинный», "длиннее", "широкий", "узкий.</a:t>
            </a:r>
            <a:br>
              <a:rPr lang="ru-RU" sz="1600" dirty="0" smtClean="0">
                <a:solidFill>
                  <a:schemeClr val="accent2">
                    <a:lumMod val="50000"/>
                  </a:schemeClr>
                </a:solidFill>
                <a:latin typeface="Times New Roman" pitchFamily="18" charset="0"/>
                <a:cs typeface="Times New Roman" pitchFamily="18" charset="0"/>
              </a:rPr>
            </a:br>
            <a:r>
              <a:rPr lang="ru-RU" sz="1600" b="1" dirty="0" smtClean="0">
                <a:solidFill>
                  <a:schemeClr val="accent2">
                    <a:lumMod val="50000"/>
                  </a:schemeClr>
                </a:solidFill>
                <a:latin typeface="Times New Roman" pitchFamily="18" charset="0"/>
                <a:cs typeface="Times New Roman" pitchFamily="18" charset="0"/>
              </a:rPr>
              <a:t>Содержание: </a:t>
            </a:r>
            <a:r>
              <a:rPr lang="ru-RU" sz="1600" dirty="0" smtClean="0">
                <a:solidFill>
                  <a:schemeClr val="accent2">
                    <a:lumMod val="50000"/>
                  </a:schemeClr>
                </a:solidFill>
                <a:latin typeface="Times New Roman" pitchFamily="18" charset="0"/>
                <a:cs typeface="Times New Roman" pitchFamily="18" charset="0"/>
              </a:rPr>
              <a:t>раздается</a:t>
            </a:r>
            <a:r>
              <a:rPr lang="ru-RU" sz="1600" b="1" dirty="0" smtClean="0">
                <a:solidFill>
                  <a:schemeClr val="accent2">
                    <a:lumMod val="50000"/>
                  </a:schemeClr>
                </a:solidFill>
                <a:latin typeface="Times New Roman" pitchFamily="18" charset="0"/>
                <a:cs typeface="Times New Roman" pitchFamily="18" charset="0"/>
              </a:rPr>
              <a:t> </a:t>
            </a:r>
            <a:r>
              <a:rPr lang="ru-RU" sz="1600" dirty="0" smtClean="0">
                <a:solidFill>
                  <a:schemeClr val="accent2">
                    <a:lumMod val="50000"/>
                  </a:schemeClr>
                </a:solidFill>
                <a:latin typeface="Times New Roman" pitchFamily="18" charset="0"/>
                <a:cs typeface="Times New Roman" pitchFamily="18" charset="0"/>
              </a:rPr>
              <a:t> </a:t>
            </a:r>
            <a:r>
              <a:rPr lang="ru-RU" sz="1600" dirty="0" err="1" smtClean="0">
                <a:solidFill>
                  <a:schemeClr val="accent2">
                    <a:lumMod val="50000"/>
                  </a:schemeClr>
                </a:solidFill>
                <a:latin typeface="Times New Roman" pitchFamily="18" charset="0"/>
                <a:cs typeface="Times New Roman" pitchFamily="18" charset="0"/>
              </a:rPr>
              <a:t>щум</a:t>
            </a:r>
            <a:r>
              <a:rPr lang="ru-RU" sz="1600" dirty="0" smtClean="0">
                <a:solidFill>
                  <a:schemeClr val="accent2">
                    <a:lumMod val="50000"/>
                  </a:schemeClr>
                </a:solidFill>
                <a:latin typeface="Times New Roman" pitchFamily="18" charset="0"/>
                <a:cs typeface="Times New Roman" pitchFamily="18" charset="0"/>
              </a:rPr>
              <a:t> за дверью. Появляются звери: слоненок, зайчик, медведь, обезьяна – друзья </a:t>
            </a:r>
            <a:r>
              <a:rPr lang="ru-RU" sz="1600" dirty="0" err="1" smtClean="0">
                <a:solidFill>
                  <a:schemeClr val="accent2">
                    <a:lumMod val="50000"/>
                  </a:schemeClr>
                </a:solidFill>
                <a:latin typeface="Times New Roman" pitchFamily="18" charset="0"/>
                <a:cs typeface="Times New Roman" pitchFamily="18" charset="0"/>
              </a:rPr>
              <a:t>Вини-Пуха</a:t>
            </a:r>
            <a:r>
              <a:rPr lang="ru-RU" sz="1600" dirty="0" smtClean="0">
                <a:solidFill>
                  <a:schemeClr val="accent2">
                    <a:lumMod val="50000"/>
                  </a:schemeClr>
                </a:solidFill>
                <a:latin typeface="Times New Roman" pitchFamily="18" charset="0"/>
                <a:cs typeface="Times New Roman" pitchFamily="18" charset="0"/>
              </a:rPr>
              <a:t>. Звери спорят, у кого длиннее хвост. </a:t>
            </a:r>
            <a:r>
              <a:rPr lang="ru-RU" sz="1600" dirty="0" err="1" smtClean="0">
                <a:solidFill>
                  <a:schemeClr val="accent2">
                    <a:lumMod val="50000"/>
                  </a:schemeClr>
                </a:solidFill>
                <a:latin typeface="Times New Roman" pitchFamily="18" charset="0"/>
                <a:cs typeface="Times New Roman" pitchFamily="18" charset="0"/>
              </a:rPr>
              <a:t>Винни-Пух</a:t>
            </a:r>
            <a:r>
              <a:rPr lang="ru-RU" sz="1600" dirty="0" smtClean="0">
                <a:solidFill>
                  <a:schemeClr val="accent2">
                    <a:lumMod val="50000"/>
                  </a:schemeClr>
                </a:solidFill>
                <a:latin typeface="Times New Roman" pitchFamily="18" charset="0"/>
                <a:cs typeface="Times New Roman" pitchFamily="18" charset="0"/>
              </a:rPr>
              <a:t> предлагает детям помочь зверям. Дети сравнивают длину ушей зайца и волка, хвостов лисы и медведя, длину шеи жирафа и обезьяны. Каждый раз вместе с В. они определяют равенство и неравенство по длине и ширине, пользуясь соответствующей терминологией: длинный, длиннее, широкий, узкий и т.д.</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endParaRPr lang="ru-RU" sz="1600" dirty="0">
              <a:latin typeface="Times New Roman" pitchFamily="18" charset="0"/>
              <a:cs typeface="Times New Roman" pitchFamily="18" charset="0"/>
            </a:endParaRPr>
          </a:p>
        </p:txBody>
      </p:sp>
      <p:sp>
        <p:nvSpPr>
          <p:cNvPr id="1026" name="Rectangle 2"/>
          <p:cNvSpPr>
            <a:spLocks noChangeArrowheads="1"/>
          </p:cNvSpPr>
          <p:nvPr/>
        </p:nvSpPr>
        <p:spPr bwMode="auto">
          <a:xfrm>
            <a:off x="5214942" y="857232"/>
            <a:ext cx="3385542" cy="5016758"/>
          </a:xfrm>
          <a:prstGeom prst="rect">
            <a:avLst/>
          </a:prstGeom>
          <a:noFill/>
          <a:ln w="9525">
            <a:noFill/>
            <a:miter lim="800000"/>
            <a:headEnd/>
            <a:tailEnd/>
          </a:ln>
          <a:effectLst/>
        </p:spPr>
        <p:txBody>
          <a:bodyPr vert="vert270" wrap="square" lIns="91440" tIns="45720" rIns="91440" bIns="45720" numCol="1" anchor="ctr" anchorCtr="0" compatLnSpc="1">
            <a:prstTxWarp prst="textNoShape">
              <a:avLst/>
            </a:prstTxWarp>
            <a:spAutoFit/>
          </a:bodyPr>
          <a:lstStyle/>
          <a:p>
            <a:pPr marL="0" marR="0" lvl="0" indent="10160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Дидактическая игра:</a:t>
            </a:r>
          </a:p>
          <a:p>
            <a:pPr marL="0" marR="0" lvl="0" indent="10160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 «Широкое - узкое»</a:t>
            </a:r>
          </a:p>
          <a:p>
            <a:pPr marL="0" marR="0" lvl="0" indent="101600" algn="ctr" defTabSz="914400" rtl="0" eaLnBrk="1" fontAlgn="base" latinLnBrk="0" hangingPunct="1">
              <a:lnSpc>
                <a:spcPct val="100000"/>
              </a:lnSpc>
              <a:spcBef>
                <a:spcPct val="0"/>
              </a:spcBef>
              <a:spcAft>
                <a:spcPct val="0"/>
              </a:spcAft>
              <a:buClrTx/>
              <a:buSzTx/>
              <a:buFontTx/>
              <a:buNone/>
              <a:tabLst/>
            </a:pPr>
            <a:endParaRPr kumimoji="0" lang="ru-RU" sz="1600" b="0" i="0" u="none" strike="noStrike" cap="none" normalizeH="0" baseline="0" dirty="0" smtClean="0">
              <a:ln>
                <a:noFill/>
              </a:ln>
              <a:solidFill>
                <a:srgbClr val="FF0000"/>
              </a:solidFill>
              <a:effectLst/>
              <a:latin typeface="Times New Roman" pitchFamily="18" charset="0"/>
              <a:cs typeface="Times New Roman" pitchFamily="18" charset="0"/>
            </a:endParaRPr>
          </a:p>
          <a:p>
            <a:pPr marL="0" marR="0" lvl="0" indent="101600" algn="ctr"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632423"/>
                </a:solidFill>
                <a:effectLst/>
                <a:latin typeface="Times New Roman" pitchFamily="18" charset="0"/>
                <a:ea typeface="Times New Roman" pitchFamily="18" charset="0"/>
                <a:cs typeface="Times New Roman" pitchFamily="18" charset="0"/>
              </a:rPr>
              <a:t>Цель:</a:t>
            </a:r>
            <a:r>
              <a:rPr kumimoji="0" lang="ru-RU" sz="1600" b="0" i="0" u="none" strike="noStrike" cap="none" normalizeH="0" baseline="0" dirty="0" smtClean="0">
                <a:ln>
                  <a:noFill/>
                </a:ln>
                <a:solidFill>
                  <a:srgbClr val="632423"/>
                </a:solidFill>
                <a:effectLst/>
                <a:latin typeface="Times New Roman" pitchFamily="18" charset="0"/>
                <a:ea typeface="Times New Roman" pitchFamily="18" charset="0"/>
                <a:cs typeface="Times New Roman" pitchFamily="18" charset="0"/>
              </a:rPr>
              <a:t> формировать представление «широкое - узкое».</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101600" algn="ctr" defTabSz="914400" rtl="0" eaLnBrk="0" fontAlgn="base"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632423"/>
                </a:solidFill>
                <a:effectLst/>
                <a:latin typeface="Times New Roman" pitchFamily="18" charset="0"/>
                <a:ea typeface="Times New Roman" pitchFamily="18" charset="0"/>
                <a:cs typeface="Times New Roman" pitchFamily="18" charset="0"/>
              </a:rPr>
              <a:t>Содержание:</a:t>
            </a:r>
            <a:r>
              <a:rPr kumimoji="0" lang="ru-RU" sz="1600" b="0" i="0" u="none" strike="noStrike" cap="none" normalizeH="0" baseline="0" dirty="0" smtClean="0">
                <a:ln>
                  <a:noFill/>
                </a:ln>
                <a:solidFill>
                  <a:srgbClr val="632423"/>
                </a:solidFill>
                <a:effectLst/>
                <a:latin typeface="Times New Roman" pitchFamily="18" charset="0"/>
                <a:ea typeface="Times New Roman" pitchFamily="18" charset="0"/>
                <a:cs typeface="Times New Roman" pitchFamily="18" charset="0"/>
              </a:rPr>
              <a:t> игра проводится аналогичным образом, но теперь дети учатся различать ширину предметов, т. е. широкие и узкие ленточки одной и той же длины. При создании игровой ситуации можно использовать следующий игровой прием. На столе выкладываются две картонные полоски - широкая и узкая (одинаковой длины). По широкой полоске (дорожке) могут пройти кукла и мишка, а по узкой - только зайка. Или можно проиграть сюжет с двумя машинами.</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 name="Рисунок 2" descr="https://st.depositphotos.com/1001009/3088/v/950/depositphotos_30881613-stock-illustration-education-frame.jpg"/>
          <p:cNvPicPr/>
          <p:nvPr/>
        </p:nvPicPr>
        <p:blipFill>
          <a:blip r:embed="rId2"/>
          <a:srcRect/>
          <a:stretch>
            <a:fillRect/>
          </a:stretch>
        </p:blipFill>
        <p:spPr bwMode="auto">
          <a:xfrm rot="5400000">
            <a:off x="-1143000" y="1143000"/>
            <a:ext cx="6858000" cy="4572000"/>
          </a:xfrm>
          <a:prstGeom prst="rect">
            <a:avLst/>
          </a:prstGeom>
          <a:noFill/>
          <a:ln w="9525">
            <a:noFill/>
            <a:miter lim="800000"/>
            <a:headEnd/>
            <a:tailEnd/>
          </a:ln>
        </p:spPr>
      </p:pic>
      <p:pic>
        <p:nvPicPr>
          <p:cNvPr id="6" name="Рисунок 5" descr="https://st.depositphotos.com/1001009/3088/v/950/depositphotos_30881613-stock-illustration-education-frame.jpg"/>
          <p:cNvPicPr/>
          <p:nvPr/>
        </p:nvPicPr>
        <p:blipFill>
          <a:blip r:embed="rId2"/>
          <a:srcRect/>
          <a:stretch>
            <a:fillRect/>
          </a:stretch>
        </p:blipFill>
        <p:spPr bwMode="auto">
          <a:xfrm rot="5400000">
            <a:off x="3429000" y="1143000"/>
            <a:ext cx="6858000" cy="4572000"/>
          </a:xfrm>
          <a:prstGeom prst="rect">
            <a:avLst/>
          </a:prstGeom>
          <a:noFill/>
          <a:ln w="9525">
            <a:noFill/>
            <a:miter lim="800000"/>
            <a:headEnd/>
            <a:tailEnd/>
          </a:ln>
        </p:spPr>
      </p:pic>
      <p:sp>
        <p:nvSpPr>
          <p:cNvPr id="4097" name="Rectangle 1"/>
          <p:cNvSpPr>
            <a:spLocks noChangeArrowheads="1"/>
          </p:cNvSpPr>
          <p:nvPr/>
        </p:nvSpPr>
        <p:spPr bwMode="auto">
          <a:xfrm>
            <a:off x="5214942" y="928670"/>
            <a:ext cx="3231654" cy="5078313"/>
          </a:xfrm>
          <a:prstGeom prst="rect">
            <a:avLst/>
          </a:prstGeom>
          <a:noFill/>
          <a:ln w="9525">
            <a:noFill/>
            <a:miter lim="800000"/>
            <a:headEnd/>
            <a:tailEnd/>
          </a:ln>
          <a:effectLst/>
        </p:spPr>
        <p:txBody>
          <a:bodyPr vert="vert270"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Дидактическая игра:</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 «Кто где?»</a:t>
            </a:r>
            <a:r>
              <a:rPr kumimoji="0" lang="ru-RU"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
            </a:r>
            <a:br>
              <a:rPr kumimoji="0" lang="ru-RU"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br>
            <a:r>
              <a:rPr kumimoji="0" lang="ru-RU" b="1" i="0" u="none" strike="noStrike" cap="none" normalizeH="0" baseline="0" dirty="0" smtClean="0">
                <a:ln>
                  <a:noFill/>
                </a:ln>
                <a:effectLst/>
                <a:latin typeface="Times New Roman" pitchFamily="18" charset="0"/>
                <a:ea typeface="Times New Roman" pitchFamily="18" charset="0"/>
                <a:cs typeface="Times New Roman" pitchFamily="18" charset="0"/>
              </a:rPr>
              <a:t>Цель:</a:t>
            </a:r>
            <a:r>
              <a:rPr kumimoji="0" lang="ru-RU" b="0" i="0" u="none" strike="noStrike" cap="none" normalizeH="0" baseline="0" dirty="0" smtClean="0">
                <a:ln>
                  <a:noFill/>
                </a:ln>
                <a:effectLst/>
                <a:latin typeface="Times New Roman" pitchFamily="18" charset="0"/>
                <a:ea typeface="Times New Roman" pitchFamily="18" charset="0"/>
                <a:cs typeface="Times New Roman" pitchFamily="18" charset="0"/>
              </a:rPr>
              <a:t>  учить различать положение предметов в пространстве (впереди, сзади, между, посредине, справа, слева, внизу, вверху).</a:t>
            </a:r>
            <a:br>
              <a:rPr kumimoji="0" lang="ru-RU" b="0" i="0" u="none" strike="noStrike" cap="none" normalizeH="0" baseline="0" dirty="0" smtClean="0">
                <a:ln>
                  <a:noFill/>
                </a:ln>
                <a:effectLst/>
                <a:latin typeface="Times New Roman" pitchFamily="18" charset="0"/>
                <a:ea typeface="Times New Roman" pitchFamily="18" charset="0"/>
                <a:cs typeface="Times New Roman" pitchFamily="18" charset="0"/>
              </a:rPr>
            </a:br>
            <a:r>
              <a:rPr kumimoji="0" lang="ru-RU" b="1" i="0" u="none" strike="noStrike" cap="none" normalizeH="0" baseline="0" dirty="0" smtClean="0">
                <a:ln>
                  <a:noFill/>
                </a:ln>
                <a:effectLst/>
                <a:latin typeface="Times New Roman" pitchFamily="18" charset="0"/>
                <a:ea typeface="Times New Roman" pitchFamily="18" charset="0"/>
                <a:cs typeface="Times New Roman" pitchFamily="18" charset="0"/>
              </a:rPr>
              <a:t>Оборудование:</a:t>
            </a:r>
            <a:r>
              <a:rPr kumimoji="0" lang="ru-RU" b="0" i="0" u="none" strike="noStrike" cap="none" normalizeH="0" baseline="0" dirty="0" smtClean="0">
                <a:ln>
                  <a:noFill/>
                </a:ln>
                <a:effectLst/>
                <a:latin typeface="Times New Roman" pitchFamily="18" charset="0"/>
                <a:ea typeface="Times New Roman" pitchFamily="18" charset="0"/>
                <a:cs typeface="Times New Roman" pitchFamily="18" charset="0"/>
              </a:rPr>
              <a:t> игрушки.</a:t>
            </a:r>
            <a:br>
              <a:rPr kumimoji="0" lang="ru-RU" b="0" i="0" u="none" strike="noStrike" cap="none" normalizeH="0" baseline="0" dirty="0" smtClean="0">
                <a:ln>
                  <a:noFill/>
                </a:ln>
                <a:effectLst/>
                <a:latin typeface="Times New Roman" pitchFamily="18" charset="0"/>
                <a:ea typeface="Times New Roman" pitchFamily="18" charset="0"/>
                <a:cs typeface="Times New Roman" pitchFamily="18" charset="0"/>
              </a:rPr>
            </a:br>
            <a:r>
              <a:rPr kumimoji="0" lang="ru-RU" b="1" i="0" u="none" strike="noStrike" cap="none" normalizeH="0" baseline="0" dirty="0" smtClean="0">
                <a:ln>
                  <a:noFill/>
                </a:ln>
                <a:effectLst/>
                <a:latin typeface="Times New Roman" pitchFamily="18" charset="0"/>
                <a:ea typeface="Times New Roman" pitchFamily="18" charset="0"/>
                <a:cs typeface="Times New Roman" pitchFamily="18" charset="0"/>
              </a:rPr>
              <a:t>Содержание:</a:t>
            </a:r>
            <a:r>
              <a:rPr kumimoji="0" lang="ru-RU" b="0" i="0" u="none" strike="noStrike" cap="none" normalizeH="0" baseline="0" dirty="0" smtClean="0">
                <a:ln>
                  <a:noFill/>
                </a:ln>
                <a:effectLst/>
                <a:latin typeface="Times New Roman" pitchFamily="18" charset="0"/>
                <a:ea typeface="Times New Roman" pitchFamily="18" charset="0"/>
                <a:cs typeface="Times New Roman" pitchFamily="18" charset="0"/>
              </a:rPr>
              <a:t> расставить игрушки в разных местах комнаты. Спросить ребенка, какая игрушка стоит впереди, позади, рядом, далеко и т.д. Спросить, что находится сверху, что снизу, справа, слева и т.д.</a:t>
            </a:r>
            <a:endParaRPr kumimoji="0" lang="ru-RU" sz="2800" b="0" i="0" u="none" strike="noStrike" cap="none" normalizeH="0" baseline="0" dirty="0" smtClean="0">
              <a:ln>
                <a:noFill/>
              </a:ln>
              <a:effectLst/>
              <a:latin typeface="Times New Roman" pitchFamily="18" charset="0"/>
              <a:cs typeface="Times New Roman" pitchFamily="18" charset="0"/>
            </a:endParaRPr>
          </a:p>
        </p:txBody>
      </p:sp>
      <p:sp>
        <p:nvSpPr>
          <p:cNvPr id="4098" name="Rectangle 2"/>
          <p:cNvSpPr>
            <a:spLocks noChangeArrowheads="1"/>
          </p:cNvSpPr>
          <p:nvPr/>
        </p:nvSpPr>
        <p:spPr bwMode="auto">
          <a:xfrm>
            <a:off x="-333476" y="857232"/>
            <a:ext cx="3877985" cy="5143536"/>
          </a:xfrm>
          <a:prstGeom prst="rect">
            <a:avLst/>
          </a:prstGeom>
          <a:noFill/>
          <a:ln w="9525">
            <a:noFill/>
            <a:miter lim="800000"/>
            <a:headEnd/>
            <a:tailEnd/>
          </a:ln>
          <a:effectLst/>
        </p:spPr>
        <p:txBody>
          <a:bodyPr vert="vert270"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3600" b="1" i="1"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 </a:t>
            </a:r>
          </a:p>
          <a:p>
            <a:pPr marL="0" marR="0" lvl="0" indent="0" algn="ctr" defTabSz="914400" rtl="0" eaLnBrk="1" fontAlgn="base" latinLnBrk="0" hangingPunct="1">
              <a:lnSpc>
                <a:spcPct val="100000"/>
              </a:lnSpc>
              <a:spcBef>
                <a:spcPct val="0"/>
              </a:spcBef>
              <a:spcAft>
                <a:spcPct val="0"/>
              </a:spcAft>
              <a:buClrTx/>
              <a:buSzTx/>
              <a:buFontTx/>
              <a:buNone/>
              <a:tabLst/>
            </a:pPr>
            <a:endParaRPr lang="ru-RU" sz="3600" b="1" i="1" dirty="0" smtClean="0">
              <a:solidFill>
                <a:srgbClr val="002060"/>
              </a:solidFill>
              <a:latin typeface="Times New Roman" pitchFamily="18" charset="0"/>
              <a:ea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3600" b="1" i="1"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4400" b="1" i="1"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Ориентировка</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4400" b="1" i="1"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 в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4400" b="1" i="1"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пространстве</a:t>
            </a:r>
            <a:endParaRPr kumimoji="0" lang="ru-RU" sz="60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 name="Рисунок 2" descr="https://st.depositphotos.com/1001009/3088/v/950/depositphotos_30881613-stock-illustration-education-frame.jpg"/>
          <p:cNvPicPr/>
          <p:nvPr/>
        </p:nvPicPr>
        <p:blipFill>
          <a:blip r:embed="rId2"/>
          <a:srcRect/>
          <a:stretch>
            <a:fillRect/>
          </a:stretch>
        </p:blipFill>
        <p:spPr bwMode="auto">
          <a:xfrm rot="5400000">
            <a:off x="-1143000" y="1143000"/>
            <a:ext cx="6858000" cy="4572000"/>
          </a:xfrm>
          <a:prstGeom prst="rect">
            <a:avLst/>
          </a:prstGeom>
          <a:noFill/>
          <a:ln w="9525">
            <a:noFill/>
            <a:miter lim="800000"/>
            <a:headEnd/>
            <a:tailEnd/>
          </a:ln>
        </p:spPr>
      </p:pic>
      <p:pic>
        <p:nvPicPr>
          <p:cNvPr id="4" name="Рисунок 3" descr="https://st.depositphotos.com/1001009/3088/v/950/depositphotos_30881613-stock-illustration-education-frame.jpg"/>
          <p:cNvPicPr/>
          <p:nvPr/>
        </p:nvPicPr>
        <p:blipFill>
          <a:blip r:embed="rId2"/>
          <a:srcRect/>
          <a:stretch>
            <a:fillRect/>
          </a:stretch>
        </p:blipFill>
        <p:spPr bwMode="auto">
          <a:xfrm rot="5400000">
            <a:off x="3429000" y="1143000"/>
            <a:ext cx="6858000" cy="4572000"/>
          </a:xfrm>
          <a:prstGeom prst="rect">
            <a:avLst/>
          </a:prstGeom>
          <a:noFill/>
          <a:ln w="9525">
            <a:noFill/>
            <a:miter lim="800000"/>
            <a:headEnd/>
            <a:tailEnd/>
          </a:ln>
        </p:spPr>
      </p:pic>
      <p:sp>
        <p:nvSpPr>
          <p:cNvPr id="3073" name="Rectangle 1"/>
          <p:cNvSpPr>
            <a:spLocks noChangeArrowheads="1"/>
          </p:cNvSpPr>
          <p:nvPr/>
        </p:nvSpPr>
        <p:spPr bwMode="auto">
          <a:xfrm>
            <a:off x="714348" y="857232"/>
            <a:ext cx="3416320" cy="5478423"/>
          </a:xfrm>
          <a:prstGeom prst="rect">
            <a:avLst/>
          </a:prstGeom>
          <a:noFill/>
          <a:ln w="9525">
            <a:noFill/>
            <a:miter lim="800000"/>
            <a:headEnd/>
            <a:tailEnd/>
          </a:ln>
          <a:effectLst/>
        </p:spPr>
        <p:txBody>
          <a:bodyPr vert="vert270"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Дидактическая игра: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«Бегите к цифре»</a:t>
            </a:r>
            <a:r>
              <a:rPr kumimoji="0" lang="ru-RU" sz="14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
            </a:r>
            <a:br>
              <a:rPr kumimoji="0" lang="ru-RU" sz="1400" b="0"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br>
            <a:r>
              <a:rPr kumimoji="0" lang="ru-RU" sz="1400" b="1" i="0" u="none" strike="noStrike" cap="none" normalizeH="0" baseline="0" dirty="0" smtClean="0">
                <a:ln>
                  <a:noFill/>
                </a:ln>
                <a:effectLst/>
                <a:latin typeface="Times New Roman" pitchFamily="18" charset="0"/>
                <a:ea typeface="Times New Roman" pitchFamily="18" charset="0"/>
                <a:cs typeface="Times New Roman" pitchFamily="18" charset="0"/>
              </a:rPr>
              <a:t>Цель:</a:t>
            </a:r>
            <a:r>
              <a:rPr kumimoji="0" lang="ru-RU" sz="1400" b="0" i="0" u="none" strike="noStrike" cap="none" normalizeH="0" baseline="0" dirty="0" smtClean="0">
                <a:ln>
                  <a:noFill/>
                </a:ln>
                <a:effectLst/>
                <a:latin typeface="Times New Roman" pitchFamily="18" charset="0"/>
                <a:ea typeface="Times New Roman" pitchFamily="18" charset="0"/>
                <a:cs typeface="Times New Roman" pitchFamily="18" charset="0"/>
              </a:rPr>
              <a:t> упражнять в запоминании и различении цифр, умении ориентироваться в пространстве; развивать слуховое и зрительное внимание.</a:t>
            </a:r>
            <a:br>
              <a:rPr kumimoji="0" lang="ru-RU" sz="1400" b="0" i="0" u="none" strike="noStrike" cap="none" normalizeH="0" baseline="0" dirty="0" smtClean="0">
                <a:ln>
                  <a:noFill/>
                </a:ln>
                <a:effectLst/>
                <a:latin typeface="Times New Roman" pitchFamily="18" charset="0"/>
                <a:ea typeface="Times New Roman" pitchFamily="18" charset="0"/>
                <a:cs typeface="Times New Roman" pitchFamily="18" charset="0"/>
              </a:rPr>
            </a:br>
            <a:r>
              <a:rPr kumimoji="0" lang="ru-RU" sz="1400" b="1" i="0" u="none" strike="noStrike" cap="none" normalizeH="0" baseline="0" dirty="0" smtClean="0">
                <a:ln>
                  <a:noFill/>
                </a:ln>
                <a:effectLst/>
                <a:latin typeface="Times New Roman" pitchFamily="18" charset="0"/>
                <a:ea typeface="Times New Roman" pitchFamily="18" charset="0"/>
                <a:cs typeface="Times New Roman" pitchFamily="18" charset="0"/>
              </a:rPr>
              <a:t>Оборудование:</a:t>
            </a:r>
            <a:r>
              <a:rPr kumimoji="0" lang="ru-RU" sz="1400" b="0" i="0" u="none" strike="noStrike" cap="none" normalizeH="0" baseline="0" dirty="0" smtClean="0">
                <a:ln>
                  <a:noFill/>
                </a:ln>
                <a:effectLst/>
                <a:latin typeface="Times New Roman" pitchFamily="18" charset="0"/>
                <a:ea typeface="Times New Roman" pitchFamily="18" charset="0"/>
                <a:cs typeface="Times New Roman" pitchFamily="18" charset="0"/>
              </a:rPr>
              <a:t> карточки с изображением цифр, развешанные в разных местах комнаты.</a:t>
            </a:r>
            <a:br>
              <a:rPr kumimoji="0" lang="ru-RU" sz="1400" b="0" i="0" u="none" strike="noStrike" cap="none" normalizeH="0" baseline="0" dirty="0" smtClean="0">
                <a:ln>
                  <a:noFill/>
                </a:ln>
                <a:effectLst/>
                <a:latin typeface="Times New Roman" pitchFamily="18" charset="0"/>
                <a:ea typeface="Times New Roman" pitchFamily="18" charset="0"/>
                <a:cs typeface="Times New Roman" pitchFamily="18" charset="0"/>
              </a:rPr>
            </a:br>
            <a:r>
              <a:rPr kumimoji="0" lang="ru-RU" sz="1400" b="1" i="0" u="none" strike="noStrike" cap="none" normalizeH="0" baseline="0" dirty="0" smtClean="0">
                <a:ln>
                  <a:noFill/>
                </a:ln>
                <a:effectLst/>
                <a:latin typeface="Times New Roman" pitchFamily="18" charset="0"/>
                <a:ea typeface="Times New Roman" pitchFamily="18" charset="0"/>
                <a:cs typeface="Times New Roman" pitchFamily="18" charset="0"/>
              </a:rPr>
              <a:t>Содержание:</a:t>
            </a:r>
            <a:r>
              <a:rPr kumimoji="0" lang="ru-RU" sz="1400" b="0" i="0" u="none" strike="noStrike" cap="none" normalizeH="0" baseline="0" dirty="0" smtClean="0">
                <a:ln>
                  <a:noFill/>
                </a:ln>
                <a:effectLst/>
                <a:latin typeface="Times New Roman" pitchFamily="18" charset="0"/>
                <a:ea typeface="Times New Roman" pitchFamily="18" charset="0"/>
                <a:cs typeface="Times New Roman" pitchFamily="18" charset="0"/>
              </a:rPr>
              <a:t> игра малой подвижности. Педагог (водящий) называет одну из цифр, дети находят в помещении карточку с ее изображением и бегут к ней. Если какой-то ребенок ошибается, он выбывает из игры на некоторое время. Игра проводится до тех пор, пока не выявится победитель.</a:t>
            </a:r>
            <a:br>
              <a:rPr kumimoji="0" lang="ru-RU" sz="1400" b="0" i="0" u="none" strike="noStrike" cap="none" normalizeH="0" baseline="0" dirty="0" smtClean="0">
                <a:ln>
                  <a:noFill/>
                </a:ln>
                <a:effectLst/>
                <a:latin typeface="Times New Roman" pitchFamily="18" charset="0"/>
                <a:ea typeface="Times New Roman" pitchFamily="18" charset="0"/>
                <a:cs typeface="Times New Roman" pitchFamily="18" charset="0"/>
              </a:rPr>
            </a:br>
            <a:r>
              <a:rPr kumimoji="0" lang="ru-RU" sz="1400" b="0" i="0" u="none" strike="noStrike" cap="none" normalizeH="0" baseline="0" dirty="0" smtClean="0">
                <a:ln>
                  <a:noFill/>
                </a:ln>
                <a:effectLst/>
                <a:latin typeface="Times New Roman" pitchFamily="18" charset="0"/>
                <a:ea typeface="Times New Roman" pitchFamily="18" charset="0"/>
                <a:cs typeface="Times New Roman" pitchFamily="18" charset="0"/>
              </a:rPr>
              <a:t>Можно усложнить задание, предложив детям, встав около цифры, нужно прохлопать в ладоши (или протопать, или присесть) число, </a:t>
            </a:r>
            <a:r>
              <a:rPr kumimoji="0" lang="ru-RU" sz="1400" b="1" i="0" u="none" strike="noStrike" cap="none" normalizeH="0" baseline="0" dirty="0" smtClean="0">
                <a:ln>
                  <a:noFill/>
                </a:ln>
                <a:effectLst/>
                <a:latin typeface="Times New Roman" pitchFamily="18" charset="0"/>
                <a:ea typeface="Times New Roman" pitchFamily="18" charset="0"/>
                <a:cs typeface="Times New Roman" pitchFamily="18" charset="0"/>
              </a:rPr>
              <a:t>которое она обозначает. </a:t>
            </a:r>
            <a:endParaRPr kumimoji="0" lang="ru-RU" sz="2000" b="1" i="0" u="none" strike="noStrike" cap="none" normalizeH="0" baseline="0" dirty="0" smtClean="0">
              <a:ln>
                <a:noFill/>
              </a:ln>
              <a:effectLst/>
              <a:latin typeface="Times New Roman" pitchFamily="18" charset="0"/>
              <a:cs typeface="Times New Roman" pitchFamily="18" charset="0"/>
            </a:endParaRPr>
          </a:p>
        </p:txBody>
      </p:sp>
      <p:sp>
        <p:nvSpPr>
          <p:cNvPr id="3074" name="Rectangle 2"/>
          <p:cNvSpPr>
            <a:spLocks noChangeArrowheads="1"/>
          </p:cNvSpPr>
          <p:nvPr/>
        </p:nvSpPr>
        <p:spPr bwMode="auto">
          <a:xfrm>
            <a:off x="5429256" y="857232"/>
            <a:ext cx="2954655" cy="5072098"/>
          </a:xfrm>
          <a:prstGeom prst="rect">
            <a:avLst/>
          </a:prstGeom>
          <a:noFill/>
          <a:ln w="9525">
            <a:noFill/>
            <a:miter lim="800000"/>
            <a:headEnd/>
            <a:tailEnd/>
          </a:ln>
          <a:effectLst/>
        </p:spPr>
        <p:txBody>
          <a:bodyPr vert="vert270"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effectLst/>
                <a:latin typeface="Times New Roman" pitchFamily="18" charset="0"/>
                <a:ea typeface="Times New Roman" pitchFamily="18" charset="0"/>
                <a:cs typeface="Times New Roman" pitchFamily="18" charset="0"/>
              </a:rPr>
              <a:t> </a:t>
            </a:r>
            <a:r>
              <a:rPr kumimoji="0" lang="ru-RU" b="1"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Дидактическая игра:</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 «Лифт»</a:t>
            </a:r>
            <a:r>
              <a:rPr kumimoji="0" lang="ru-RU" b="0" i="0" u="none" strike="noStrike" cap="none" normalizeH="0" baseline="0" dirty="0" smtClean="0">
                <a:ln>
                  <a:noFill/>
                </a:ln>
                <a:effectLst/>
                <a:latin typeface="Times New Roman" pitchFamily="18" charset="0"/>
                <a:ea typeface="Times New Roman" pitchFamily="18" charset="0"/>
                <a:cs typeface="Times New Roman" pitchFamily="18" charset="0"/>
              </a:rPr>
              <a:t/>
            </a:r>
            <a:br>
              <a:rPr kumimoji="0" lang="ru-RU" b="0" i="0" u="none" strike="noStrike" cap="none" normalizeH="0" baseline="0" dirty="0" smtClean="0">
                <a:ln>
                  <a:noFill/>
                </a:ln>
                <a:effectLst/>
                <a:latin typeface="Times New Roman" pitchFamily="18" charset="0"/>
                <a:ea typeface="Times New Roman" pitchFamily="18" charset="0"/>
                <a:cs typeface="Times New Roman" pitchFamily="18" charset="0"/>
              </a:rPr>
            </a:br>
            <a:r>
              <a:rPr kumimoji="0" lang="ru-RU" b="1" i="0" u="none" strike="noStrike" cap="none" normalizeH="0" baseline="0" dirty="0" smtClean="0">
                <a:ln>
                  <a:noFill/>
                </a:ln>
                <a:effectLst/>
                <a:latin typeface="Times New Roman" pitchFamily="18" charset="0"/>
                <a:ea typeface="Times New Roman" pitchFamily="18" charset="0"/>
                <a:cs typeface="Times New Roman" pitchFamily="18" charset="0"/>
              </a:rPr>
              <a:t>Цель: </a:t>
            </a:r>
            <a:r>
              <a:rPr kumimoji="0" lang="ru-RU" b="0" i="0" u="none" strike="noStrike" cap="none" normalizeH="0" baseline="0" dirty="0" smtClean="0">
                <a:ln>
                  <a:noFill/>
                </a:ln>
                <a:effectLst/>
                <a:latin typeface="Times New Roman" pitchFamily="18" charset="0"/>
                <a:ea typeface="Times New Roman" pitchFamily="18" charset="0"/>
                <a:cs typeface="Times New Roman" pitchFamily="18" charset="0"/>
              </a:rPr>
              <a:t> закреплять прямой и обратный счет до 7, закрепление основных цветов радуги, закреплять понятия «вверх», «вниз», запоминать порядковые числительные (первый, второй…)</a:t>
            </a:r>
            <a:br>
              <a:rPr kumimoji="0" lang="ru-RU" b="0" i="0" u="none" strike="noStrike" cap="none" normalizeH="0" baseline="0" dirty="0" smtClean="0">
                <a:ln>
                  <a:noFill/>
                </a:ln>
                <a:effectLst/>
                <a:latin typeface="Times New Roman" pitchFamily="18" charset="0"/>
                <a:ea typeface="Times New Roman" pitchFamily="18" charset="0"/>
                <a:cs typeface="Times New Roman" pitchFamily="18" charset="0"/>
              </a:rPr>
            </a:br>
            <a:r>
              <a:rPr kumimoji="0" lang="ru-RU" b="1" i="0" u="none" strike="noStrike" cap="none" normalizeH="0" baseline="0" dirty="0" smtClean="0">
                <a:ln>
                  <a:noFill/>
                </a:ln>
                <a:effectLst/>
                <a:latin typeface="Times New Roman" pitchFamily="18" charset="0"/>
                <a:ea typeface="Times New Roman" pitchFamily="18" charset="0"/>
                <a:cs typeface="Times New Roman" pitchFamily="18" charset="0"/>
              </a:rPr>
              <a:t>Содержание:</a:t>
            </a:r>
            <a:r>
              <a:rPr kumimoji="0" lang="ru-RU" b="0" i="0" u="none" strike="noStrike" cap="none" normalizeH="0" baseline="0" dirty="0" smtClean="0">
                <a:ln>
                  <a:noFill/>
                </a:ln>
                <a:effectLst/>
                <a:latin typeface="Times New Roman" pitchFamily="18" charset="0"/>
                <a:ea typeface="Times New Roman" pitchFamily="18" charset="0"/>
                <a:cs typeface="Times New Roman" pitchFamily="18" charset="0"/>
              </a:rPr>
              <a:t> ребенку предлагается помочь жителям поднять или опустить их на лифте, на нужный этаж, считать этажи, узнать, сколько живет жильцов на этаже. </a:t>
            </a:r>
            <a:endParaRPr kumimoji="0" lang="ru-RU" sz="1800" b="0" i="0" u="none" strike="noStrike" cap="none" normalizeH="0" baseline="0" dirty="0" smtClean="0">
              <a:ln>
                <a:noFill/>
              </a:ln>
              <a:effectLst/>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 name="Рисунок 2" descr="https://st.depositphotos.com/1001009/3088/v/950/depositphotos_30881613-stock-illustration-education-frame.jpg"/>
          <p:cNvPicPr/>
          <p:nvPr/>
        </p:nvPicPr>
        <p:blipFill>
          <a:blip r:embed="rId2"/>
          <a:srcRect/>
          <a:stretch>
            <a:fillRect/>
          </a:stretch>
        </p:blipFill>
        <p:spPr bwMode="auto">
          <a:xfrm rot="5400000">
            <a:off x="-1143000" y="1143000"/>
            <a:ext cx="6858000" cy="4572000"/>
          </a:xfrm>
          <a:prstGeom prst="rect">
            <a:avLst/>
          </a:prstGeom>
          <a:noFill/>
          <a:ln w="9525">
            <a:noFill/>
            <a:miter lim="800000"/>
            <a:headEnd/>
            <a:tailEnd/>
          </a:ln>
        </p:spPr>
      </p:pic>
      <p:pic>
        <p:nvPicPr>
          <p:cNvPr id="4" name="Рисунок 3" descr="https://st.depositphotos.com/1001009/3088/v/950/depositphotos_30881613-stock-illustration-education-frame.jpg"/>
          <p:cNvPicPr/>
          <p:nvPr/>
        </p:nvPicPr>
        <p:blipFill>
          <a:blip r:embed="rId2"/>
          <a:srcRect/>
          <a:stretch>
            <a:fillRect/>
          </a:stretch>
        </p:blipFill>
        <p:spPr bwMode="auto">
          <a:xfrm rot="5400000">
            <a:off x="3429000" y="1143000"/>
            <a:ext cx="6858000" cy="4572000"/>
          </a:xfrm>
          <a:prstGeom prst="rect">
            <a:avLst/>
          </a:prstGeom>
          <a:noFill/>
          <a:ln w="9525">
            <a:noFill/>
            <a:miter lim="800000"/>
            <a:headEnd/>
            <a:tailEnd/>
          </a:ln>
        </p:spPr>
      </p:pic>
      <p:sp>
        <p:nvSpPr>
          <p:cNvPr id="2049" name="Rectangle 1"/>
          <p:cNvSpPr>
            <a:spLocks noChangeArrowheads="1"/>
          </p:cNvSpPr>
          <p:nvPr/>
        </p:nvSpPr>
        <p:spPr bwMode="auto">
          <a:xfrm>
            <a:off x="928662" y="857233"/>
            <a:ext cx="3600986" cy="5357850"/>
          </a:xfrm>
          <a:prstGeom prst="rect">
            <a:avLst/>
          </a:prstGeom>
          <a:noFill/>
          <a:ln w="9525">
            <a:noFill/>
            <a:miter lim="800000"/>
            <a:headEnd/>
            <a:tailEnd/>
          </a:ln>
          <a:effectLst/>
        </p:spPr>
        <p:txBody>
          <a:bodyPr vert="vert270"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Дидактическая игра: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«Три шага»</a:t>
            </a:r>
            <a:r>
              <a:rPr kumimoji="0" lang="ru-RU" b="0" i="0" u="none" strike="noStrike" cap="none" normalizeH="0" baseline="0" dirty="0" smtClean="0">
                <a:ln>
                  <a:noFill/>
                </a:ln>
                <a:effectLst/>
                <a:latin typeface="Times New Roman" pitchFamily="18" charset="0"/>
                <a:ea typeface="Times New Roman" pitchFamily="18" charset="0"/>
                <a:cs typeface="Times New Roman" pitchFamily="18" charset="0"/>
              </a:rPr>
              <a:t/>
            </a:r>
            <a:br>
              <a:rPr kumimoji="0" lang="ru-RU" b="0" i="0" u="none" strike="noStrike" cap="none" normalizeH="0" baseline="0" dirty="0" smtClean="0">
                <a:ln>
                  <a:noFill/>
                </a:ln>
                <a:effectLst/>
                <a:latin typeface="Times New Roman" pitchFamily="18" charset="0"/>
                <a:ea typeface="Times New Roman" pitchFamily="18" charset="0"/>
                <a:cs typeface="Times New Roman" pitchFamily="18" charset="0"/>
              </a:rPr>
            </a:br>
            <a:r>
              <a:rPr kumimoji="0" lang="ru-RU" b="1" i="0" u="none" strike="noStrike" cap="none" normalizeH="0" baseline="0" dirty="0" smtClean="0">
                <a:ln>
                  <a:noFill/>
                </a:ln>
                <a:effectLst/>
                <a:latin typeface="Times New Roman" pitchFamily="18" charset="0"/>
                <a:ea typeface="Times New Roman" pitchFamily="18" charset="0"/>
                <a:cs typeface="Times New Roman" pitchFamily="18" charset="0"/>
              </a:rPr>
              <a:t>Цель:</a:t>
            </a:r>
            <a:r>
              <a:rPr kumimoji="0" lang="ru-RU" b="0" i="0" u="none" strike="noStrike" cap="none" normalizeH="0" baseline="0" dirty="0" smtClean="0">
                <a:ln>
                  <a:noFill/>
                </a:ln>
                <a:effectLst/>
                <a:latin typeface="Times New Roman" pitchFamily="18" charset="0"/>
                <a:ea typeface="Times New Roman" pitchFamily="18" charset="0"/>
                <a:cs typeface="Times New Roman" pitchFamily="18" charset="0"/>
              </a:rPr>
              <a:t> ориентировка в пространстве, умение слушать и выполнять инструкции.</a:t>
            </a:r>
            <a:br>
              <a:rPr kumimoji="0" lang="ru-RU" b="0" i="0" u="none" strike="noStrike" cap="none" normalizeH="0" baseline="0" dirty="0" smtClean="0">
                <a:ln>
                  <a:noFill/>
                </a:ln>
                <a:effectLst/>
                <a:latin typeface="Times New Roman" pitchFamily="18" charset="0"/>
                <a:ea typeface="Times New Roman" pitchFamily="18" charset="0"/>
                <a:cs typeface="Times New Roman" pitchFamily="18" charset="0"/>
              </a:rPr>
            </a:br>
            <a:r>
              <a:rPr kumimoji="0" lang="ru-RU" b="1" i="0" u="none" strike="noStrike" cap="none" normalizeH="0" baseline="0" dirty="0" smtClean="0">
                <a:ln>
                  <a:noFill/>
                </a:ln>
                <a:effectLst/>
                <a:latin typeface="Times New Roman" pitchFamily="18" charset="0"/>
                <a:ea typeface="Times New Roman" pitchFamily="18" charset="0"/>
                <a:cs typeface="Times New Roman" pitchFamily="18" charset="0"/>
              </a:rPr>
              <a:t>Содержание:</a:t>
            </a:r>
            <a:r>
              <a:rPr kumimoji="0" lang="ru-RU" b="0" i="0" u="none" strike="noStrike" cap="none" normalizeH="0" baseline="0" dirty="0" smtClean="0">
                <a:ln>
                  <a:noFill/>
                </a:ln>
                <a:effectLst/>
                <a:latin typeface="Times New Roman" pitchFamily="18" charset="0"/>
                <a:ea typeface="Times New Roman" pitchFamily="18" charset="0"/>
                <a:cs typeface="Times New Roman" pitchFamily="18" charset="0"/>
              </a:rPr>
              <a:t> игроки разбиваются на две равные команды, встают друг за другом. Задача каждой команды – полным составом, ровно, строго следуя правилам, как можно быстрее достичь финиша: произносят хором правила: три шага влево, три шага вправо, шаг вперед, один назад и четыре прямо.</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r>
            <a:br>
              <a:rPr kumimoji="0" lang="ru-RU" sz="1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br>
            <a:r>
              <a:rPr kumimoji="0" lang="ru-RU" sz="1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r>
            <a:br>
              <a:rPr kumimoji="0" lang="ru-RU" sz="1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050" name="Rectangle 2"/>
          <p:cNvSpPr>
            <a:spLocks noChangeArrowheads="1"/>
          </p:cNvSpPr>
          <p:nvPr/>
        </p:nvSpPr>
        <p:spPr bwMode="auto">
          <a:xfrm>
            <a:off x="4929190" y="857232"/>
            <a:ext cx="3862596" cy="5262979"/>
          </a:xfrm>
          <a:prstGeom prst="rect">
            <a:avLst/>
          </a:prstGeom>
          <a:solidFill>
            <a:schemeClr val="bg1"/>
          </a:solidFill>
          <a:ln w="9525">
            <a:noFill/>
            <a:miter lim="800000"/>
            <a:headEnd/>
            <a:tailEnd/>
          </a:ln>
          <a:effectLst/>
        </p:spPr>
        <p:txBody>
          <a:bodyPr vert="vert270"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Дидактическая игра: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«Спрячем и найдем»</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200" b="0" i="0" u="none" strike="noStrike" cap="none" normalizeH="0" baseline="0" dirty="0" smtClean="0">
              <a:ln>
                <a:noFill/>
              </a:ln>
              <a:solidFill>
                <a:schemeClr val="accent6">
                  <a:lumMod val="20000"/>
                  <a:lumOff val="80000"/>
                </a:schemeClr>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effectLst/>
                <a:latin typeface="Times New Roman" pitchFamily="18" charset="0"/>
                <a:ea typeface="Times New Roman" pitchFamily="18" charset="0"/>
                <a:cs typeface="Times New Roman" pitchFamily="18" charset="0"/>
              </a:rPr>
              <a:t>Цель:</a:t>
            </a:r>
            <a:r>
              <a:rPr kumimoji="0" lang="ru-RU" sz="1200" b="0" i="0" u="none" strike="noStrike" cap="none" normalizeH="0" baseline="0" dirty="0" smtClean="0">
                <a:ln>
                  <a:noFill/>
                </a:ln>
                <a:effectLst/>
                <a:latin typeface="Times New Roman" pitchFamily="18" charset="0"/>
                <a:ea typeface="Times New Roman" pitchFamily="18" charset="0"/>
                <a:cs typeface="Times New Roman" pitchFamily="18" charset="0"/>
              </a:rPr>
              <a:t> учить ориентироваться в пространстве помещения, последовательно осматривать его; развивать внимание и запоминание; учить выделять из окружающего предметы, находящиеся в поле зрения.</a:t>
            </a:r>
            <a:endParaRPr kumimoji="0" lang="ru-RU" sz="1200" b="0" i="0" u="none" strike="noStrike" cap="none" normalizeH="0" baseline="0" dirty="0" smtClean="0">
              <a:ln>
                <a:noFill/>
              </a:ln>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effectLst/>
                <a:latin typeface="Times New Roman" pitchFamily="18" charset="0"/>
                <a:ea typeface="Times New Roman" pitchFamily="18" charset="0"/>
                <a:cs typeface="Times New Roman" pitchFamily="18" charset="0"/>
              </a:rPr>
              <a:t>Оборудование</a:t>
            </a:r>
            <a:r>
              <a:rPr kumimoji="0" lang="ru-RU" sz="1200" b="0" i="1" u="none" strike="noStrike" cap="none" normalizeH="0" baseline="0" dirty="0" smtClean="0">
                <a:ln>
                  <a:noFill/>
                </a:ln>
                <a:effectLst/>
                <a:latin typeface="Times New Roman" pitchFamily="18" charset="0"/>
                <a:ea typeface="Times New Roman" pitchFamily="18" charset="0"/>
                <a:cs typeface="Times New Roman" pitchFamily="18" charset="0"/>
              </a:rPr>
              <a:t>: </a:t>
            </a:r>
            <a:r>
              <a:rPr kumimoji="0" lang="ru-RU" sz="1200" b="0" i="0" u="none" strike="noStrike" cap="none" normalizeH="0" baseline="0" dirty="0" smtClean="0">
                <a:ln>
                  <a:noFill/>
                </a:ln>
                <a:effectLst/>
                <a:latin typeface="Times New Roman" pitchFamily="18" charset="0"/>
                <a:ea typeface="Times New Roman" pitchFamily="18" charset="0"/>
                <a:cs typeface="Times New Roman" pitchFamily="18" charset="0"/>
              </a:rPr>
              <a:t>разные игрушки.</a:t>
            </a:r>
            <a:endParaRPr kumimoji="0" lang="ru-RU" sz="1200" b="0" i="0" u="none" strike="noStrike" cap="none" normalizeH="0" baseline="0" dirty="0" smtClean="0">
              <a:ln>
                <a:noFill/>
              </a:ln>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effectLst/>
                <a:latin typeface="Times New Roman" pitchFamily="18" charset="0"/>
                <a:ea typeface="Times New Roman" pitchFamily="18" charset="0"/>
                <a:cs typeface="Times New Roman" pitchFamily="18" charset="0"/>
              </a:rPr>
              <a:t>Содержание:</a:t>
            </a:r>
            <a:r>
              <a:rPr kumimoji="0" lang="ru-RU" sz="1200" b="0" i="0" u="none" strike="noStrike" cap="none" normalizeH="0" baseline="0" dirty="0" smtClean="0">
                <a:ln>
                  <a:noFill/>
                </a:ln>
                <a:effectLst/>
                <a:latin typeface="Times New Roman" pitchFamily="18" charset="0"/>
                <a:ea typeface="Times New Roman" pitchFamily="18" charset="0"/>
                <a:cs typeface="Times New Roman" pitchFamily="18" charset="0"/>
              </a:rPr>
              <a:t> педагог показывает детям яркую, красочную игрушку. Говорит, что они сейчас спрячут ее, а потом будут искать. Вместе с детьми обходит комнату, рассматривая и обсуждая все, что там стоит: «Вот стол, за которым вы смотрите книжки. А вот стеллаж с игрушками. Пойдем дальше. Здесь шкаф. Тут и можно спрягать нашу игрушку на полке с книгами. Поставим ее на полку (полка должна быть открытой). А теперь пойдем играть». Педагог проводит несложную подвижную игру, например «Делай как я». Через некоторое время предлагает найти игрушку. Фиксирует результат: «Игрушка была на полке». В следующий раз прячут неяркую игрушку, а комнату осматривают с другой стороны. Когда дети научаться находить игрушку, расположенную на уровне их глаз, ее прячут сначала выше, а затем и ниже уровня глаз ребенка.</a:t>
            </a:r>
            <a:endParaRPr kumimoji="0" lang="ru-RU" sz="1200" b="0" i="0" u="none" strike="noStrike" cap="none" normalizeH="0" baseline="0" dirty="0" smtClean="0">
              <a:ln>
                <a:noFill/>
              </a:ln>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 name="Рисунок 2" descr="https://cdn5.vectorstock.com/i/1000x1000/43/04/border-template-with-kids-and-numbers-vector-18034304.jpg"/>
          <p:cNvPicPr/>
          <p:nvPr/>
        </p:nvPicPr>
        <p:blipFill>
          <a:blip r:embed="rId2"/>
          <a:srcRect b="11138"/>
          <a:stretch>
            <a:fillRect/>
          </a:stretch>
        </p:blipFill>
        <p:spPr bwMode="auto">
          <a:xfrm>
            <a:off x="0" y="0"/>
            <a:ext cx="4572000" cy="6857999"/>
          </a:xfrm>
          <a:prstGeom prst="rect">
            <a:avLst/>
          </a:prstGeom>
          <a:noFill/>
          <a:ln w="9525">
            <a:noFill/>
            <a:miter lim="800000"/>
            <a:headEnd/>
            <a:tailEnd/>
          </a:ln>
        </p:spPr>
      </p:pic>
      <p:pic>
        <p:nvPicPr>
          <p:cNvPr id="4" name="Рисунок 3" descr="https://cdn5.vectorstock.com/i/1000x1000/43/04/border-template-with-kids-and-numbers-vector-18034304.jpg"/>
          <p:cNvPicPr/>
          <p:nvPr/>
        </p:nvPicPr>
        <p:blipFill>
          <a:blip r:embed="rId2"/>
          <a:srcRect b="11138"/>
          <a:stretch>
            <a:fillRect/>
          </a:stretch>
        </p:blipFill>
        <p:spPr bwMode="auto">
          <a:xfrm>
            <a:off x="4572000" y="1"/>
            <a:ext cx="4572000" cy="6857999"/>
          </a:xfrm>
          <a:prstGeom prst="rect">
            <a:avLst/>
          </a:prstGeom>
          <a:noFill/>
          <a:ln w="9525">
            <a:noFill/>
            <a:miter lim="800000"/>
            <a:headEnd/>
            <a:tailEnd/>
          </a:ln>
        </p:spPr>
      </p:pic>
      <p:sp>
        <p:nvSpPr>
          <p:cNvPr id="5" name="Прямоугольник 4"/>
          <p:cNvSpPr/>
          <p:nvPr/>
        </p:nvSpPr>
        <p:spPr>
          <a:xfrm>
            <a:off x="5143504" y="1142985"/>
            <a:ext cx="3500462" cy="3416320"/>
          </a:xfrm>
          <a:prstGeom prst="rect">
            <a:avLst/>
          </a:prstGeom>
        </p:spPr>
        <p:txBody>
          <a:bodyPr vert="horz" wrap="square">
            <a:spAutoFit/>
          </a:bodyPr>
          <a:lstStyle/>
          <a:p>
            <a:pPr algn="ctr"/>
            <a:r>
              <a:rPr lang="ru-RU" b="1" dirty="0" smtClean="0">
                <a:solidFill>
                  <a:srgbClr val="FF0000"/>
                </a:solidFill>
                <a:latin typeface="Times New Roman" pitchFamily="18" charset="0"/>
                <a:cs typeface="Times New Roman" pitchFamily="18" charset="0"/>
              </a:rPr>
              <a:t>Дидактическая игра:</a:t>
            </a:r>
          </a:p>
          <a:p>
            <a:pPr algn="ctr"/>
            <a:r>
              <a:rPr lang="ru-RU" b="1" dirty="0" smtClean="0">
                <a:solidFill>
                  <a:srgbClr val="FF0000"/>
                </a:solidFill>
                <a:latin typeface="Times New Roman" pitchFamily="18" charset="0"/>
                <a:cs typeface="Times New Roman" pitchFamily="18" charset="0"/>
              </a:rPr>
              <a:t> «Кто раньше? Кто позже?»</a:t>
            </a:r>
          </a:p>
          <a:p>
            <a:pPr algn="ct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ru-RU" b="1" dirty="0" smtClean="0">
                <a:latin typeface="Times New Roman" pitchFamily="18" charset="0"/>
                <a:cs typeface="Times New Roman" pitchFamily="18" charset="0"/>
              </a:rPr>
              <a:t>Цель:</a:t>
            </a:r>
            <a:r>
              <a:rPr lang="ru-RU" dirty="0" smtClean="0">
                <a:latin typeface="Times New Roman" pitchFamily="18" charset="0"/>
                <a:cs typeface="Times New Roman" pitchFamily="18" charset="0"/>
              </a:rPr>
              <a:t> закреплять знания детей о временных представлениях: сначала, потом, до, после, раньше, позже.</a:t>
            </a:r>
            <a:br>
              <a:rPr lang="ru-RU" dirty="0" smtClean="0">
                <a:latin typeface="Times New Roman" pitchFamily="18" charset="0"/>
                <a:cs typeface="Times New Roman" pitchFamily="18" charset="0"/>
              </a:rPr>
            </a:br>
            <a:r>
              <a:rPr lang="ru-RU" b="1" dirty="0" smtClean="0">
                <a:latin typeface="Times New Roman" pitchFamily="18" charset="0"/>
                <a:cs typeface="Times New Roman" pitchFamily="18" charset="0"/>
              </a:rPr>
              <a:t>Содержание:</a:t>
            </a:r>
            <a:r>
              <a:rPr lang="ru-RU" dirty="0" smtClean="0">
                <a:latin typeface="Times New Roman" pitchFamily="18" charset="0"/>
                <a:cs typeface="Times New Roman" pitchFamily="18" charset="0"/>
              </a:rPr>
              <a:t> инсценировка сказок с использованием иллюстраций "Репка", "Теремок", "Колобок" и др.</a:t>
            </a:r>
            <a:r>
              <a:rPr lang="ru-RU" dirty="0" smtClean="0"/>
              <a:t/>
            </a:r>
            <a:br>
              <a:rPr lang="ru-RU" dirty="0" smtClean="0"/>
            </a:br>
            <a:endParaRPr lang="ru-RU" dirty="0"/>
          </a:p>
        </p:txBody>
      </p:sp>
      <p:sp>
        <p:nvSpPr>
          <p:cNvPr id="29697" name="Rectangle 1"/>
          <p:cNvSpPr>
            <a:spLocks noChangeArrowheads="1"/>
          </p:cNvSpPr>
          <p:nvPr/>
        </p:nvSpPr>
        <p:spPr bwMode="auto">
          <a:xfrm>
            <a:off x="785786" y="1107996"/>
            <a:ext cx="3214710" cy="295465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200" b="1" i="1"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ru-RU" sz="1200" b="1" i="1" dirty="0" smtClean="0">
              <a:solidFill>
                <a:srgbClr val="000000"/>
              </a:solidFill>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200" b="1" i="1"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lang="ru-RU" sz="1200" b="1" i="1" dirty="0" smtClean="0">
              <a:solidFill>
                <a:srgbClr val="000000"/>
              </a:solidFill>
              <a:latin typeface="Arial" pitchFamily="34" charset="0"/>
              <a:ea typeface="Times New Roman" pitchFamily="18" charset="0"/>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200" b="1" i="1" u="none" strike="noStrike" cap="none" normalizeH="0" baseline="0" dirty="0" smtClean="0">
              <a:ln>
                <a:noFill/>
              </a:ln>
              <a:solidFill>
                <a:srgbClr val="000000"/>
              </a:solidFill>
              <a:effectLst/>
              <a:latin typeface="Arial" pitchFamily="34" charset="0"/>
              <a:ea typeface="Times New Roman" pitchFamily="18" charset="0"/>
              <a:cs typeface="Arial"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3600" b="1" i="1" u="none" strike="noStrike" cap="none" normalizeH="0" baseline="0" dirty="0" smtClean="0">
                <a:ln>
                  <a:noFill/>
                </a:ln>
                <a:solidFill>
                  <a:srgbClr val="0070C0"/>
                </a:solidFill>
                <a:effectLst/>
                <a:latin typeface="Times New Roman" pitchFamily="18" charset="0"/>
                <a:ea typeface="Times New Roman" pitchFamily="18" charset="0"/>
                <a:cs typeface="Times New Roman" pitchFamily="18" charset="0"/>
              </a:rPr>
              <a:t>Ориентировка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3600" b="1" i="1" u="none" strike="noStrike" cap="none" normalizeH="0" baseline="0" dirty="0" smtClean="0">
                <a:ln>
                  <a:noFill/>
                </a:ln>
                <a:solidFill>
                  <a:srgbClr val="0070C0"/>
                </a:solidFill>
                <a:effectLst/>
                <a:latin typeface="Times New Roman" pitchFamily="18" charset="0"/>
                <a:ea typeface="Times New Roman" pitchFamily="18" charset="0"/>
                <a:cs typeface="Times New Roman" pitchFamily="18" charset="0"/>
              </a:rPr>
              <a:t>во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3600" b="1" i="1" u="none" strike="noStrike" cap="none" normalizeH="0" baseline="0" dirty="0" smtClean="0">
                <a:ln>
                  <a:noFill/>
                </a:ln>
                <a:solidFill>
                  <a:srgbClr val="0070C0"/>
                </a:solidFill>
                <a:effectLst/>
                <a:latin typeface="Times New Roman" pitchFamily="18" charset="0"/>
                <a:ea typeface="Times New Roman" pitchFamily="18" charset="0"/>
                <a:cs typeface="Times New Roman" pitchFamily="18" charset="0"/>
              </a:rPr>
              <a:t>времени</a:t>
            </a:r>
            <a:endParaRPr kumimoji="0" lang="ru-RU" b="0" i="0" u="none" strike="noStrike" cap="none" normalizeH="0" baseline="0" dirty="0" smtClean="0">
              <a:ln>
                <a:noFill/>
              </a:ln>
              <a:solidFill>
                <a:srgbClr val="0070C0"/>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 name="Рисунок 2" descr="https://cdn5.vectorstock.com/i/1000x1000/43/04/border-template-with-kids-and-numbers-vector-18034304.jpg"/>
          <p:cNvPicPr/>
          <p:nvPr/>
        </p:nvPicPr>
        <p:blipFill>
          <a:blip r:embed="rId2"/>
          <a:srcRect b="11138"/>
          <a:stretch>
            <a:fillRect/>
          </a:stretch>
        </p:blipFill>
        <p:spPr bwMode="auto">
          <a:xfrm>
            <a:off x="4572000" y="1"/>
            <a:ext cx="4572000" cy="6857999"/>
          </a:xfrm>
          <a:prstGeom prst="rect">
            <a:avLst/>
          </a:prstGeom>
          <a:noFill/>
          <a:ln w="9525">
            <a:noFill/>
            <a:miter lim="800000"/>
            <a:headEnd/>
            <a:tailEnd/>
          </a:ln>
        </p:spPr>
      </p:pic>
      <p:pic>
        <p:nvPicPr>
          <p:cNvPr id="4" name="Рисунок 3" descr="https://cdn5.vectorstock.com/i/1000x1000/43/04/border-template-with-kids-and-numbers-vector-18034304.jpg"/>
          <p:cNvPicPr/>
          <p:nvPr/>
        </p:nvPicPr>
        <p:blipFill>
          <a:blip r:embed="rId2"/>
          <a:srcRect b="11138"/>
          <a:stretch>
            <a:fillRect/>
          </a:stretch>
        </p:blipFill>
        <p:spPr bwMode="auto">
          <a:xfrm>
            <a:off x="0" y="1"/>
            <a:ext cx="4572000" cy="6857999"/>
          </a:xfrm>
          <a:prstGeom prst="rect">
            <a:avLst/>
          </a:prstGeom>
          <a:noFill/>
          <a:ln w="9525">
            <a:noFill/>
            <a:miter lim="800000"/>
            <a:headEnd/>
            <a:tailEnd/>
          </a:ln>
        </p:spPr>
      </p:pic>
      <p:sp>
        <p:nvSpPr>
          <p:cNvPr id="28673" name="Rectangle 1"/>
          <p:cNvSpPr>
            <a:spLocks noChangeArrowheads="1"/>
          </p:cNvSpPr>
          <p:nvPr/>
        </p:nvSpPr>
        <p:spPr bwMode="auto">
          <a:xfrm>
            <a:off x="642910" y="928670"/>
            <a:ext cx="3500462"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Дидактическая игра: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«Назови пропущенное слово»</a:t>
            </a:r>
            <a:r>
              <a:rPr kumimoji="0" lang="ru-RU"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r>
            <a:br>
              <a:rPr kumimoji="0" lang="ru-RU"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br>
            <a:r>
              <a:rPr kumimoji="0" lang="ru-RU"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Цель:</a:t>
            </a:r>
            <a:r>
              <a:rPr kumimoji="0" lang="ru-RU"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закреплять знания детей о частях суток, их последовательности, закреплять понятия - вчера, сегодня, завтра.</a:t>
            </a:r>
            <a:br>
              <a:rPr kumimoji="0" lang="ru-RU"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br>
            <a:r>
              <a:rPr kumimoji="0" lang="ru-RU" sz="16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Содержание:</a:t>
            </a:r>
            <a:r>
              <a:rPr kumimoji="0" lang="ru-RU" sz="16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дети в кругу. Ведущий начинает фразу и бросает мяч одному из играющих: "Солнышко светит днем, а луна ….". Тот, кто заканчивает фразу, придумывает новую "Утром мы пришли в детский сад, а вернулись …", "Если вчера была пятница, то сегодня …", "Зиму сменяет весна, а весну …".</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 name="Прямоугольник 5"/>
          <p:cNvSpPr/>
          <p:nvPr/>
        </p:nvSpPr>
        <p:spPr>
          <a:xfrm>
            <a:off x="5143504" y="1142984"/>
            <a:ext cx="3429024" cy="3908762"/>
          </a:xfrm>
          <a:prstGeom prst="rect">
            <a:avLst/>
          </a:prstGeom>
        </p:spPr>
        <p:txBody>
          <a:bodyPr wrap="square">
            <a:spAutoFit/>
          </a:bodyPr>
          <a:lstStyle/>
          <a:p>
            <a:pPr algn="ctr"/>
            <a:r>
              <a:rPr lang="ru-RU" sz="1600" b="1" dirty="0" smtClean="0">
                <a:solidFill>
                  <a:srgbClr val="FF0000"/>
                </a:solidFill>
                <a:latin typeface="Times New Roman" pitchFamily="18" charset="0"/>
                <a:cs typeface="Times New Roman" pitchFamily="18" charset="0"/>
              </a:rPr>
              <a:t>Дидактическая игра:</a:t>
            </a:r>
          </a:p>
          <a:p>
            <a:pPr algn="ctr"/>
            <a:r>
              <a:rPr lang="ru-RU" sz="1600" b="1" dirty="0" smtClean="0">
                <a:solidFill>
                  <a:srgbClr val="FF0000"/>
                </a:solidFill>
                <a:latin typeface="Times New Roman" pitchFamily="18" charset="0"/>
                <a:cs typeface="Times New Roman" pitchFamily="18" charset="0"/>
              </a:rPr>
              <a:t> «Назови пропущенное слово»</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b="1" dirty="0" smtClean="0">
                <a:latin typeface="Times New Roman" pitchFamily="18" charset="0"/>
                <a:cs typeface="Times New Roman" pitchFamily="18" charset="0"/>
              </a:rPr>
              <a:t>Цель:</a:t>
            </a:r>
            <a:r>
              <a:rPr lang="ru-RU" sz="1600" dirty="0" smtClean="0">
                <a:latin typeface="Times New Roman" pitchFamily="18" charset="0"/>
                <a:cs typeface="Times New Roman" pitchFamily="18" charset="0"/>
              </a:rPr>
              <a:t> учить называть временные отрезки: утро, вечер, день, ночь.</a:t>
            </a:r>
            <a:br>
              <a:rPr lang="ru-RU" sz="1600" dirty="0" smtClean="0">
                <a:latin typeface="Times New Roman" pitchFamily="18" charset="0"/>
                <a:cs typeface="Times New Roman" pitchFamily="18" charset="0"/>
              </a:rPr>
            </a:br>
            <a:r>
              <a:rPr lang="ru-RU" sz="1600" b="1" dirty="0" smtClean="0">
                <a:latin typeface="Times New Roman" pitchFamily="18" charset="0"/>
                <a:cs typeface="Times New Roman" pitchFamily="18" charset="0"/>
              </a:rPr>
              <a:t>Оборудование:</a:t>
            </a:r>
            <a:r>
              <a:rPr lang="ru-RU" sz="1600" dirty="0" smtClean="0">
                <a:latin typeface="Times New Roman" pitchFamily="18" charset="0"/>
                <a:cs typeface="Times New Roman" pitchFamily="18" charset="0"/>
              </a:rPr>
              <a:t> мяч.</a:t>
            </a:r>
            <a:br>
              <a:rPr lang="ru-RU" sz="1600" dirty="0" smtClean="0">
                <a:latin typeface="Times New Roman" pitchFamily="18" charset="0"/>
                <a:cs typeface="Times New Roman" pitchFamily="18" charset="0"/>
              </a:rPr>
            </a:br>
            <a:r>
              <a:rPr lang="ru-RU" sz="1600" b="1" dirty="0" smtClean="0">
                <a:latin typeface="Times New Roman" pitchFamily="18" charset="0"/>
                <a:cs typeface="Times New Roman" pitchFamily="18" charset="0"/>
              </a:rPr>
              <a:t>Содержание:</a:t>
            </a:r>
            <a:r>
              <a:rPr lang="ru-RU" sz="1600" dirty="0" smtClean="0">
                <a:latin typeface="Times New Roman" pitchFamily="18" charset="0"/>
                <a:cs typeface="Times New Roman" pitchFamily="18" charset="0"/>
              </a:rPr>
              <a:t> дети образуют полукруг. Воспитатель катит кому-нибудь из детей мяч. Начинает предложение, пропуская названия частей суток: - Мы завтракаем утром, а обедаем... Дети называют пропущенное слово.- Утром ты приходишь в детский сад, а уходишь домой …</a:t>
            </a:r>
            <a:r>
              <a:rPr lang="ru-RU" dirty="0" smtClean="0"/>
              <a:t>  </a:t>
            </a:r>
            <a:r>
              <a:rPr lang="ru-RU" sz="1600" dirty="0" smtClean="0">
                <a:latin typeface="Times New Roman" pitchFamily="18" charset="0"/>
                <a:cs typeface="Times New Roman" pitchFamily="18" charset="0"/>
              </a:rPr>
              <a:t>Днем ты обедаешь, а ужинаешь…</a:t>
            </a:r>
            <a:endParaRPr lang="ru-RU" dirty="0">
              <a:latin typeface="Times New Roman" pitchFamily="18" charset="0"/>
              <a:cs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 name="Рисунок 2" descr="https://cdn5.vectorstock.com/i/1000x1000/43/04/border-template-with-kids-and-numbers-vector-18034304.jpg"/>
          <p:cNvPicPr/>
          <p:nvPr/>
        </p:nvPicPr>
        <p:blipFill>
          <a:blip r:embed="rId2"/>
          <a:srcRect b="11138"/>
          <a:stretch>
            <a:fillRect/>
          </a:stretch>
        </p:blipFill>
        <p:spPr bwMode="auto">
          <a:xfrm>
            <a:off x="4572000" y="1"/>
            <a:ext cx="4572000" cy="6857999"/>
          </a:xfrm>
          <a:prstGeom prst="rect">
            <a:avLst/>
          </a:prstGeom>
          <a:noFill/>
          <a:ln w="9525">
            <a:noFill/>
            <a:miter lim="800000"/>
            <a:headEnd/>
            <a:tailEnd/>
          </a:ln>
        </p:spPr>
      </p:pic>
      <p:pic>
        <p:nvPicPr>
          <p:cNvPr id="4" name="Рисунок 3" descr="https://cdn5.vectorstock.com/i/1000x1000/43/04/border-template-with-kids-and-numbers-vector-18034304.jpg"/>
          <p:cNvPicPr/>
          <p:nvPr/>
        </p:nvPicPr>
        <p:blipFill>
          <a:blip r:embed="rId2"/>
          <a:srcRect b="11138"/>
          <a:stretch>
            <a:fillRect/>
          </a:stretch>
        </p:blipFill>
        <p:spPr bwMode="auto">
          <a:xfrm>
            <a:off x="0" y="1"/>
            <a:ext cx="4572000" cy="6857999"/>
          </a:xfrm>
          <a:prstGeom prst="rect">
            <a:avLst/>
          </a:prstGeom>
          <a:noFill/>
          <a:ln w="9525">
            <a:noFill/>
            <a:miter lim="800000"/>
            <a:headEnd/>
            <a:tailEnd/>
          </a:ln>
        </p:spPr>
      </p:pic>
      <p:sp>
        <p:nvSpPr>
          <p:cNvPr id="27649" name="Rectangle 1"/>
          <p:cNvSpPr>
            <a:spLocks noChangeArrowheads="1"/>
          </p:cNvSpPr>
          <p:nvPr/>
        </p:nvSpPr>
        <p:spPr bwMode="auto">
          <a:xfrm>
            <a:off x="571472" y="857232"/>
            <a:ext cx="3643338" cy="443198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Дидактическая игра: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«Когда это бывает»</a:t>
            </a:r>
            <a:r>
              <a:rPr kumimoji="0" lang="ru-RU" sz="1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r>
            <a:br>
              <a:rPr kumimoji="0" lang="ru-RU" sz="1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br>
            <a:r>
              <a:rPr kumimoji="0" lang="ru-RU" sz="1200" b="1" i="0" u="none" strike="noStrike" cap="none" normalizeH="0" baseline="0" dirty="0" smtClean="0">
                <a:ln>
                  <a:noFill/>
                </a:ln>
                <a:solidFill>
                  <a:schemeClr val="tx1">
                    <a:lumMod val="95000"/>
                    <a:lumOff val="5000"/>
                  </a:schemeClr>
                </a:solidFill>
                <a:effectLst/>
                <a:latin typeface="Times New Roman" pitchFamily="18" charset="0"/>
                <a:ea typeface="Times New Roman" pitchFamily="18" charset="0"/>
                <a:cs typeface="Times New Roman" pitchFamily="18" charset="0"/>
              </a:rPr>
              <a:t>Цель:</a:t>
            </a:r>
            <a:r>
              <a:rPr kumimoji="0" lang="ru-RU" sz="1200" b="0" i="0" u="none" strike="noStrike" cap="none" normalizeH="0" baseline="0" dirty="0" smtClean="0">
                <a:ln>
                  <a:noFill/>
                </a:ln>
                <a:solidFill>
                  <a:schemeClr val="tx1">
                    <a:lumMod val="95000"/>
                    <a:lumOff val="5000"/>
                  </a:schemeClr>
                </a:solidFill>
                <a:effectLst/>
                <a:latin typeface="Times New Roman" pitchFamily="18" charset="0"/>
                <a:ea typeface="Times New Roman" pitchFamily="18" charset="0"/>
                <a:cs typeface="Times New Roman" pitchFamily="18" charset="0"/>
              </a:rPr>
              <a:t> закреплять знания детей о временах года, их характерных признаках; развивать связную речь, внимание и находчивость, выдержку.</a:t>
            </a:r>
            <a:br>
              <a:rPr kumimoji="0" lang="ru-RU" sz="1200" b="0" i="0" u="none" strike="noStrike" cap="none" normalizeH="0" baseline="0" dirty="0" smtClean="0">
                <a:ln>
                  <a:noFill/>
                </a:ln>
                <a:solidFill>
                  <a:schemeClr val="tx1">
                    <a:lumMod val="95000"/>
                    <a:lumOff val="5000"/>
                  </a:schemeClr>
                </a:solidFill>
                <a:effectLst/>
                <a:latin typeface="Times New Roman" pitchFamily="18" charset="0"/>
                <a:ea typeface="Times New Roman" pitchFamily="18" charset="0"/>
                <a:cs typeface="Times New Roman" pitchFamily="18" charset="0"/>
              </a:rPr>
            </a:br>
            <a:r>
              <a:rPr kumimoji="0" lang="ru-RU" sz="1200" b="1" i="0" u="none" strike="noStrike" cap="none" normalizeH="0" baseline="0" dirty="0" smtClean="0">
                <a:ln>
                  <a:noFill/>
                </a:ln>
                <a:solidFill>
                  <a:schemeClr val="tx1">
                    <a:lumMod val="95000"/>
                    <a:lumOff val="5000"/>
                  </a:schemeClr>
                </a:solidFill>
                <a:effectLst/>
                <a:latin typeface="Times New Roman" pitchFamily="18" charset="0"/>
                <a:ea typeface="Times New Roman" pitchFamily="18" charset="0"/>
                <a:cs typeface="Times New Roman" pitchFamily="18" charset="0"/>
              </a:rPr>
              <a:t>Оборудование:</a:t>
            </a:r>
            <a:r>
              <a:rPr kumimoji="0" lang="ru-RU" sz="1200" b="0" i="0" u="none" strike="noStrike" cap="none" normalizeH="0" baseline="0" dirty="0" smtClean="0">
                <a:ln>
                  <a:noFill/>
                </a:ln>
                <a:solidFill>
                  <a:schemeClr val="tx1">
                    <a:lumMod val="95000"/>
                    <a:lumOff val="5000"/>
                  </a:schemeClr>
                </a:solidFill>
                <a:effectLst/>
                <a:latin typeface="Times New Roman" pitchFamily="18" charset="0"/>
                <a:ea typeface="Times New Roman" pitchFamily="18" charset="0"/>
                <a:cs typeface="Times New Roman" pitchFamily="18" charset="0"/>
              </a:rPr>
              <a:t> картинки по временам года.</a:t>
            </a:r>
            <a:br>
              <a:rPr kumimoji="0" lang="ru-RU" sz="1200" b="0" i="0" u="none" strike="noStrike" cap="none" normalizeH="0" baseline="0" dirty="0" smtClean="0">
                <a:ln>
                  <a:noFill/>
                </a:ln>
                <a:solidFill>
                  <a:schemeClr val="tx1">
                    <a:lumMod val="95000"/>
                    <a:lumOff val="5000"/>
                  </a:schemeClr>
                </a:solidFill>
                <a:effectLst/>
                <a:latin typeface="Times New Roman" pitchFamily="18" charset="0"/>
                <a:ea typeface="Times New Roman" pitchFamily="18" charset="0"/>
                <a:cs typeface="Times New Roman" pitchFamily="18" charset="0"/>
              </a:rPr>
            </a:br>
            <a:r>
              <a:rPr kumimoji="0" lang="ru-RU" sz="1200" b="1" i="0" u="none" strike="noStrike" cap="none" normalizeH="0" baseline="0" dirty="0" smtClean="0">
                <a:ln>
                  <a:noFill/>
                </a:ln>
                <a:solidFill>
                  <a:schemeClr val="tx1">
                    <a:lumMod val="95000"/>
                    <a:lumOff val="5000"/>
                  </a:schemeClr>
                </a:solidFill>
                <a:effectLst/>
                <a:latin typeface="Times New Roman" pitchFamily="18" charset="0"/>
                <a:ea typeface="Times New Roman" pitchFamily="18" charset="0"/>
                <a:cs typeface="Times New Roman" pitchFamily="18" charset="0"/>
              </a:rPr>
              <a:t>Содержание:</a:t>
            </a:r>
            <a:r>
              <a:rPr kumimoji="0" lang="ru-RU" sz="1200" b="0" i="0" u="none" strike="noStrike" cap="none" normalizeH="0" baseline="0" dirty="0" smtClean="0">
                <a:ln>
                  <a:noFill/>
                </a:ln>
                <a:solidFill>
                  <a:schemeClr val="tx1">
                    <a:lumMod val="95000"/>
                    <a:lumOff val="5000"/>
                  </a:schemeClr>
                </a:solidFill>
                <a:effectLst/>
                <a:latin typeface="Times New Roman" pitchFamily="18" charset="0"/>
                <a:ea typeface="Times New Roman" pitchFamily="18" charset="0"/>
                <a:cs typeface="Times New Roman" pitchFamily="18" charset="0"/>
              </a:rPr>
              <a:t> дети сидят вокруг стола. У воспитателя в руках несколько картинок с изображением разных времён года, для каждого времени года по 2-3 картинки. Воспитатель разъясняет правила игры, воспитатель раздаёт всем по картинке. Затем вращает стрелку по кругу. Тот, на кого она указала, внимательно рассматривает свою картинку и затем рассказывает о её содержимом. Затем опять, крутят стрелку, и тот на кого она указала,  угадывает время года.</a:t>
            </a:r>
            <a:endParaRPr kumimoji="0" lang="ru-RU" sz="1200" b="0" i="0" u="none" strike="noStrike" cap="none" normalizeH="0" baseline="0" dirty="0" smtClean="0">
              <a:ln>
                <a:noFill/>
              </a:ln>
              <a:solidFill>
                <a:schemeClr val="tx1">
                  <a:lumMod val="95000"/>
                  <a:lumOff val="5000"/>
                </a:schemeClr>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lumMod val="95000"/>
                    <a:lumOff val="5000"/>
                  </a:schemeClr>
                </a:solidFill>
                <a:effectLst/>
                <a:latin typeface="Times New Roman" pitchFamily="18" charset="0"/>
                <a:ea typeface="Times New Roman" pitchFamily="18" charset="0"/>
                <a:cs typeface="Times New Roman" pitchFamily="18" charset="0"/>
              </a:rPr>
              <a:t>Вариантом этой игры может быть чтение воспитателем отрывков из художественных произведений о сезонных природных явлениях и поиск картинок с соответствующим содержанием.</a:t>
            </a: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r>
            <a:br>
              <a:rPr kumimoji="0" lang="ru-RU" sz="1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br>
            <a:r>
              <a:rPr kumimoji="0" lang="ru-RU" sz="1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r>
            <a:br>
              <a:rPr kumimoji="0" lang="ru-RU" sz="1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b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27650" name="Rectangle 2"/>
          <p:cNvSpPr>
            <a:spLocks noChangeArrowheads="1"/>
          </p:cNvSpPr>
          <p:nvPr/>
        </p:nvSpPr>
        <p:spPr bwMode="auto">
          <a:xfrm>
            <a:off x="5072066" y="1000108"/>
            <a:ext cx="3643338" cy="36625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Дидактическая игра:</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2000" b="1"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 «Светофор»</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r>
            <a:b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br>
            <a:r>
              <a:rPr kumimoji="0" lang="ru-RU"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Цель</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закреплять представления детей о временах года.</a:t>
            </a:r>
            <a:b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br>
            <a:r>
              <a:rPr kumimoji="0" lang="ru-RU" sz="20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Содержание:</a:t>
            </a:r>
            <a:r>
              <a:rPr kumimoji="0" lang="ru-RU" sz="20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педагог говорит, например, "Кончилось лето, наступила весна". Дети поднимают красный круг – сигнал остановки, ошибки исправляются.</a:t>
            </a:r>
            <a:r>
              <a:rPr kumimoji="0" lang="ru-RU" sz="1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r>
            <a:br>
              <a:rPr kumimoji="0" lang="ru-RU" sz="1200" b="0"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br>
            <a:r>
              <a:rPr kumimoji="0" lang="ru-RU" sz="1200" b="1" i="0" u="none" strike="noStrike" cap="none" normalizeH="0" baseline="0" dirty="0" smtClean="0">
                <a:ln>
                  <a:noFill/>
                </a:ln>
                <a:solidFill>
                  <a:srgbClr val="000000"/>
                </a:solidFill>
                <a:effectLst/>
                <a:latin typeface="Arial" pitchFamily="34" charset="0"/>
                <a:ea typeface="Times New Roman" pitchFamily="18"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p:cNvPicPr>
            <a:picLocks noChangeAspect="1" noChangeArrowheads="1"/>
          </p:cNvPicPr>
          <p:nvPr/>
        </p:nvPicPr>
        <p:blipFill>
          <a:blip r:embed="rId2"/>
          <a:srcRect/>
          <a:stretch>
            <a:fillRect/>
          </a:stretch>
        </p:blipFill>
        <p:spPr bwMode="auto">
          <a:xfrm>
            <a:off x="0" y="-2"/>
            <a:ext cx="4572000" cy="6858002"/>
          </a:xfrm>
          <a:prstGeom prst="rect">
            <a:avLst/>
          </a:prstGeom>
          <a:noFill/>
          <a:ln w="9525" algn="in">
            <a:noFill/>
            <a:miter lim="800000"/>
            <a:headEnd/>
            <a:tailEnd/>
          </a:ln>
          <a:effectLst/>
        </p:spPr>
      </p:pic>
      <p:pic>
        <p:nvPicPr>
          <p:cNvPr id="5" name="Picture 2"/>
          <p:cNvPicPr>
            <a:picLocks noChangeAspect="1" noChangeArrowheads="1"/>
          </p:cNvPicPr>
          <p:nvPr/>
        </p:nvPicPr>
        <p:blipFill>
          <a:blip r:embed="rId2"/>
          <a:srcRect/>
          <a:stretch>
            <a:fillRect/>
          </a:stretch>
        </p:blipFill>
        <p:spPr bwMode="auto">
          <a:xfrm>
            <a:off x="4572001" y="0"/>
            <a:ext cx="4571999" cy="6858000"/>
          </a:xfrm>
          <a:prstGeom prst="rect">
            <a:avLst/>
          </a:prstGeom>
          <a:noFill/>
          <a:ln w="9525" algn="in">
            <a:noFill/>
            <a:miter lim="800000"/>
            <a:headEnd/>
            <a:tailEnd/>
          </a:ln>
          <a:effectLst/>
        </p:spPr>
      </p:pic>
      <p:sp>
        <p:nvSpPr>
          <p:cNvPr id="6" name="Прямоугольник 5"/>
          <p:cNvSpPr/>
          <p:nvPr/>
        </p:nvSpPr>
        <p:spPr>
          <a:xfrm>
            <a:off x="5286380" y="500042"/>
            <a:ext cx="3231654" cy="5632311"/>
          </a:xfrm>
          <a:prstGeom prst="rect">
            <a:avLst/>
          </a:prstGeom>
        </p:spPr>
        <p:txBody>
          <a:bodyPr vert="vert270" wrap="square">
            <a:spAutoFit/>
          </a:bodyPr>
          <a:lstStyle/>
          <a:p>
            <a:pPr lvl="0" algn="ctr" fontAlgn="base">
              <a:spcBef>
                <a:spcPct val="0"/>
              </a:spcBef>
              <a:spcAft>
                <a:spcPct val="0"/>
              </a:spcAft>
            </a:pPr>
            <a:r>
              <a:rPr lang="ru-RU" b="1" dirty="0" smtClean="0">
                <a:solidFill>
                  <a:srgbClr val="FF0000"/>
                </a:solidFill>
                <a:latin typeface="Times New Roman" pitchFamily="18" charset="0"/>
                <a:ea typeface="Times New Roman" pitchFamily="18" charset="0"/>
                <a:cs typeface="Times New Roman" pitchFamily="18" charset="0"/>
              </a:rPr>
              <a:t>Дидактическая игра: «Правильный счет»</a:t>
            </a:r>
          </a:p>
          <a:p>
            <a:pPr lvl="0" algn="ctr" fontAlgn="base">
              <a:spcBef>
                <a:spcPct val="0"/>
              </a:spcBef>
              <a:spcAft>
                <a:spcPct val="0"/>
              </a:spcAft>
            </a:pPr>
            <a:r>
              <a:rPr lang="ru-RU" dirty="0" smtClean="0">
                <a:solidFill>
                  <a:srgbClr val="000000"/>
                </a:solidFill>
                <a:latin typeface="Times New Roman" pitchFamily="18" charset="0"/>
                <a:ea typeface="Times New Roman" pitchFamily="18" charset="0"/>
                <a:cs typeface="Times New Roman" pitchFamily="18" charset="0"/>
              </a:rPr>
              <a:t/>
            </a:r>
            <a:br>
              <a:rPr lang="ru-RU" dirty="0" smtClean="0">
                <a:solidFill>
                  <a:srgbClr val="000000"/>
                </a:solidFill>
                <a:latin typeface="Times New Roman" pitchFamily="18" charset="0"/>
                <a:ea typeface="Times New Roman" pitchFamily="18" charset="0"/>
                <a:cs typeface="Times New Roman" pitchFamily="18" charset="0"/>
              </a:rPr>
            </a:br>
            <a:r>
              <a:rPr lang="ru-RU" b="1" dirty="0" smtClean="0">
                <a:solidFill>
                  <a:srgbClr val="7030A0"/>
                </a:solidFill>
                <a:latin typeface="Times New Roman" pitchFamily="18" charset="0"/>
                <a:ea typeface="Times New Roman" pitchFamily="18" charset="0"/>
                <a:cs typeface="Times New Roman" pitchFamily="18" charset="0"/>
              </a:rPr>
              <a:t>Цель:</a:t>
            </a:r>
            <a:r>
              <a:rPr lang="ru-RU" dirty="0" smtClean="0">
                <a:solidFill>
                  <a:srgbClr val="7030A0"/>
                </a:solidFill>
                <a:latin typeface="Times New Roman" pitchFamily="18" charset="0"/>
                <a:ea typeface="Times New Roman" pitchFamily="18" charset="0"/>
                <a:cs typeface="Times New Roman" pitchFamily="18" charset="0"/>
              </a:rPr>
              <a:t> помочь усвоению порядка следования чисел натурального ряда; закреплять навыки прямого и обратного счета.</a:t>
            </a:r>
            <a:br>
              <a:rPr lang="ru-RU" dirty="0" smtClean="0">
                <a:solidFill>
                  <a:srgbClr val="7030A0"/>
                </a:solidFill>
                <a:latin typeface="Times New Roman" pitchFamily="18" charset="0"/>
                <a:ea typeface="Times New Roman" pitchFamily="18" charset="0"/>
                <a:cs typeface="Times New Roman" pitchFamily="18" charset="0"/>
              </a:rPr>
            </a:br>
            <a:r>
              <a:rPr lang="ru-RU" b="1" dirty="0" smtClean="0">
                <a:solidFill>
                  <a:srgbClr val="7030A0"/>
                </a:solidFill>
                <a:latin typeface="Times New Roman" pitchFamily="18" charset="0"/>
                <a:ea typeface="Times New Roman" pitchFamily="18" charset="0"/>
                <a:cs typeface="Times New Roman" pitchFamily="18" charset="0"/>
              </a:rPr>
              <a:t>Оборудование:</a:t>
            </a:r>
            <a:r>
              <a:rPr lang="ru-RU" dirty="0" smtClean="0">
                <a:solidFill>
                  <a:srgbClr val="7030A0"/>
                </a:solidFill>
                <a:latin typeface="Times New Roman" pitchFamily="18" charset="0"/>
                <a:ea typeface="Times New Roman" pitchFamily="18" charset="0"/>
                <a:cs typeface="Times New Roman" pitchFamily="18" charset="0"/>
              </a:rPr>
              <a:t> мяч.</a:t>
            </a:r>
            <a:br>
              <a:rPr lang="ru-RU" dirty="0" smtClean="0">
                <a:solidFill>
                  <a:srgbClr val="7030A0"/>
                </a:solidFill>
                <a:latin typeface="Times New Roman" pitchFamily="18" charset="0"/>
                <a:ea typeface="Times New Roman" pitchFamily="18" charset="0"/>
                <a:cs typeface="Times New Roman" pitchFamily="18" charset="0"/>
              </a:rPr>
            </a:br>
            <a:r>
              <a:rPr lang="ru-RU" b="1" dirty="0" smtClean="0">
                <a:solidFill>
                  <a:srgbClr val="7030A0"/>
                </a:solidFill>
                <a:latin typeface="Times New Roman" pitchFamily="18" charset="0"/>
                <a:ea typeface="Times New Roman" pitchFamily="18" charset="0"/>
                <a:cs typeface="Times New Roman" pitchFamily="18" charset="0"/>
              </a:rPr>
              <a:t>Содержание:</a:t>
            </a:r>
            <a:r>
              <a:rPr lang="ru-RU" dirty="0" smtClean="0">
                <a:solidFill>
                  <a:srgbClr val="7030A0"/>
                </a:solidFill>
                <a:latin typeface="Times New Roman" pitchFamily="18" charset="0"/>
                <a:ea typeface="Times New Roman" pitchFamily="18" charset="0"/>
                <a:cs typeface="Times New Roman" pitchFamily="18" charset="0"/>
              </a:rPr>
              <a:t> дети встают в круг. Перед началом договариваются, в каком порядке (прямом или обратном) будут считать. Затем бросают мяч и нанизывают число. Тот, кто поймал мяч, продолжает счет, перебрасывая мяч следующему игроку.</a:t>
            </a:r>
            <a:endParaRPr lang="ru-RU" dirty="0" smtClean="0">
              <a:solidFill>
                <a:srgbClr val="7030A0"/>
              </a:solidFill>
              <a:latin typeface="Times New Roman" pitchFamily="18" charset="0"/>
              <a:cs typeface="Times New Roman" pitchFamily="18" charset="0"/>
            </a:endParaRPr>
          </a:p>
        </p:txBody>
      </p:sp>
      <p:sp>
        <p:nvSpPr>
          <p:cNvPr id="9217" name="Rectangle 1"/>
          <p:cNvSpPr>
            <a:spLocks noChangeArrowheads="1"/>
          </p:cNvSpPr>
          <p:nvPr/>
        </p:nvSpPr>
        <p:spPr bwMode="auto">
          <a:xfrm>
            <a:off x="51074" y="734198"/>
            <a:ext cx="3139321" cy="5623760"/>
          </a:xfrm>
          <a:prstGeom prst="rect">
            <a:avLst/>
          </a:prstGeom>
          <a:noFill/>
          <a:ln w="9525">
            <a:noFill/>
            <a:miter lim="800000"/>
            <a:headEnd/>
            <a:tailEnd/>
          </a:ln>
          <a:effectLst/>
        </p:spPr>
        <p:txBody>
          <a:bodyPr vert="vert270"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2400" b="1" i="1"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ru-RU" sz="2400" b="1" i="1" dirty="0" smtClean="0">
              <a:solidFill>
                <a:srgbClr val="7030A0"/>
              </a:solidFill>
              <a:latin typeface="Times New Roman" pitchFamily="18" charset="0"/>
              <a:ea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endParaRPr lang="ru-RU" sz="2400" b="1" i="1" dirty="0" smtClean="0">
              <a:solidFill>
                <a:srgbClr val="7030A0"/>
              </a:solidFill>
              <a:latin typeface="Times New Roman" pitchFamily="18" charset="0"/>
              <a:ea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4000" b="1" i="1"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Количество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4000" b="1" i="1"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и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4000" b="1" i="1"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счет</a:t>
            </a:r>
            <a:endParaRPr kumimoji="0" lang="ru-RU" sz="5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 name="Picture 2"/>
          <p:cNvPicPr>
            <a:picLocks noChangeAspect="1" noChangeArrowheads="1"/>
          </p:cNvPicPr>
          <p:nvPr/>
        </p:nvPicPr>
        <p:blipFill>
          <a:blip r:embed="rId2"/>
          <a:srcRect/>
          <a:stretch>
            <a:fillRect/>
          </a:stretch>
        </p:blipFill>
        <p:spPr bwMode="auto">
          <a:xfrm>
            <a:off x="0" y="-2"/>
            <a:ext cx="4572000" cy="6858002"/>
          </a:xfrm>
          <a:prstGeom prst="rect">
            <a:avLst/>
          </a:prstGeom>
          <a:noFill/>
          <a:ln w="9525" algn="in">
            <a:noFill/>
            <a:miter lim="800000"/>
            <a:headEnd/>
            <a:tailEnd/>
          </a:ln>
          <a:effectLst/>
        </p:spPr>
      </p:pic>
      <p:pic>
        <p:nvPicPr>
          <p:cNvPr id="4" name="Picture 2"/>
          <p:cNvPicPr>
            <a:picLocks noChangeAspect="1" noChangeArrowheads="1"/>
          </p:cNvPicPr>
          <p:nvPr/>
        </p:nvPicPr>
        <p:blipFill>
          <a:blip r:embed="rId2"/>
          <a:srcRect/>
          <a:stretch>
            <a:fillRect/>
          </a:stretch>
        </p:blipFill>
        <p:spPr bwMode="auto">
          <a:xfrm>
            <a:off x="4572000" y="0"/>
            <a:ext cx="4572000" cy="6858002"/>
          </a:xfrm>
          <a:prstGeom prst="rect">
            <a:avLst/>
          </a:prstGeom>
          <a:noFill/>
          <a:ln w="9525" algn="in">
            <a:noFill/>
            <a:miter lim="800000"/>
            <a:headEnd/>
            <a:tailEnd/>
          </a:ln>
          <a:effectLst/>
        </p:spPr>
      </p:pic>
      <p:sp>
        <p:nvSpPr>
          <p:cNvPr id="8193" name="Rectangle 1"/>
          <p:cNvSpPr>
            <a:spLocks noChangeArrowheads="1"/>
          </p:cNvSpPr>
          <p:nvPr/>
        </p:nvSpPr>
        <p:spPr bwMode="auto">
          <a:xfrm>
            <a:off x="642910" y="500042"/>
            <a:ext cx="3262432" cy="5857916"/>
          </a:xfrm>
          <a:prstGeom prst="rect">
            <a:avLst/>
          </a:prstGeom>
          <a:noFill/>
          <a:ln w="9525">
            <a:noFill/>
            <a:miter lim="800000"/>
            <a:headEnd/>
            <a:tailEnd/>
          </a:ln>
          <a:effectLst/>
        </p:spPr>
        <p:txBody>
          <a:bodyPr vert="vert270"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Дидактическая игра:</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 «Много - мало»</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
            </a:r>
            <a:br>
              <a:rPr kumimoji="0" lang="ru-RU" b="0"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br>
            <a:r>
              <a:rPr kumimoji="0" lang="ru-RU" sz="1600"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Цель:</a:t>
            </a:r>
            <a:r>
              <a:rPr kumimoji="0" lang="ru-RU" sz="1600" b="0"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  продолжать  с детьми усваивать понятия «много», «мало», «один», «несколько», «больше», «меньше», «поровну».</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
            </a:r>
            <a:br>
              <a:rPr kumimoji="0" lang="ru-RU" sz="1600" b="0"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br>
            <a:r>
              <a:rPr kumimoji="0" lang="ru-RU" sz="1600"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Содержание:</a:t>
            </a:r>
            <a:r>
              <a:rPr kumimoji="0" lang="ru-RU" sz="1600" b="0"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 попросить ребенка назвать одиночные предметы или предметы, которых много (мало). Например: стульев много, стол один, книг много, животных мало. Положить перед ребенком карточки разного цвета. Пусть зеленых карточек будет-7, а красных -5. Спросить каких карточек больше, каких меньше. Добавить еще 2 красные карточки. Что теперь можно </a:t>
            </a:r>
            <a:r>
              <a:rPr kumimoji="0" lang="ru-RU" b="0"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сказать?</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8194" name="Rectangle 2"/>
          <p:cNvSpPr>
            <a:spLocks noChangeArrowheads="1"/>
          </p:cNvSpPr>
          <p:nvPr/>
        </p:nvSpPr>
        <p:spPr bwMode="auto">
          <a:xfrm>
            <a:off x="5143504" y="500042"/>
            <a:ext cx="3385542" cy="5755422"/>
          </a:xfrm>
          <a:prstGeom prst="rect">
            <a:avLst/>
          </a:prstGeom>
          <a:noFill/>
          <a:ln w="9525">
            <a:noFill/>
            <a:miter lim="800000"/>
            <a:headEnd/>
            <a:tailEnd/>
          </a:ln>
          <a:effectLst/>
        </p:spPr>
        <p:txBody>
          <a:bodyPr vert="vert270"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Дидактическая игра:</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 «Отгадай число»</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
            </a:r>
            <a:br>
              <a:rPr kumimoji="0" lang="ru-RU" sz="1600" b="0"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br>
            <a:r>
              <a:rPr kumimoji="0" lang="ru-RU" sz="1600"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Цель</a:t>
            </a:r>
            <a:r>
              <a:rPr kumimoji="0" lang="ru-RU" sz="1600" b="0"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 способствовать подготовке детей к элементарным математическим действиям сложения и вычитания; помочь закрепить навыки определения предыдущего и последующего числа в пределах первого десятка.</a:t>
            </a:r>
            <a:br>
              <a:rPr kumimoji="0" lang="ru-RU" sz="1600" b="0"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br>
            <a:r>
              <a:rPr kumimoji="0" lang="ru-RU" sz="1600"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Содержание:</a:t>
            </a:r>
            <a:r>
              <a:rPr kumimoji="0" lang="ru-RU" sz="1600" b="0"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 спросить, например, какое число больше трех, но меньше пяти; какое число меньше трех, но больше единицы и т.д. Задумать, например, число в пределах десяти и попросить ребенка отгадать его. Ребенок называет разные числа, а воспитатель говорит больше или меньше задуманного названное число. Затем можно поменяться с ребенком ролями.</a:t>
            </a:r>
            <a:endParaRPr kumimoji="0" lang="ru-RU" sz="2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 name="Picture 2"/>
          <p:cNvPicPr>
            <a:picLocks noChangeAspect="1" noChangeArrowheads="1"/>
          </p:cNvPicPr>
          <p:nvPr/>
        </p:nvPicPr>
        <p:blipFill>
          <a:blip r:embed="rId2"/>
          <a:srcRect/>
          <a:stretch>
            <a:fillRect/>
          </a:stretch>
        </p:blipFill>
        <p:spPr bwMode="auto">
          <a:xfrm>
            <a:off x="0" y="-2"/>
            <a:ext cx="4572000" cy="6858002"/>
          </a:xfrm>
          <a:prstGeom prst="rect">
            <a:avLst/>
          </a:prstGeom>
          <a:noFill/>
          <a:ln w="9525" algn="in">
            <a:noFill/>
            <a:miter lim="800000"/>
            <a:headEnd/>
            <a:tailEnd/>
          </a:ln>
          <a:effectLst/>
        </p:spPr>
      </p:pic>
      <p:pic>
        <p:nvPicPr>
          <p:cNvPr id="4" name="Picture 2"/>
          <p:cNvPicPr>
            <a:picLocks noChangeAspect="1" noChangeArrowheads="1"/>
          </p:cNvPicPr>
          <p:nvPr/>
        </p:nvPicPr>
        <p:blipFill>
          <a:blip r:embed="rId2"/>
          <a:srcRect/>
          <a:stretch>
            <a:fillRect/>
          </a:stretch>
        </p:blipFill>
        <p:spPr bwMode="auto">
          <a:xfrm>
            <a:off x="4572000" y="0"/>
            <a:ext cx="4572000" cy="6858002"/>
          </a:xfrm>
          <a:prstGeom prst="rect">
            <a:avLst/>
          </a:prstGeom>
          <a:noFill/>
          <a:ln w="9525" algn="in">
            <a:noFill/>
            <a:miter lim="800000"/>
            <a:headEnd/>
            <a:tailEnd/>
          </a:ln>
          <a:effectLst/>
        </p:spPr>
      </p:pic>
      <p:sp>
        <p:nvSpPr>
          <p:cNvPr id="7169" name="Rectangle 1"/>
          <p:cNvSpPr>
            <a:spLocks noChangeArrowheads="1"/>
          </p:cNvSpPr>
          <p:nvPr/>
        </p:nvSpPr>
        <p:spPr bwMode="auto">
          <a:xfrm>
            <a:off x="714348" y="500042"/>
            <a:ext cx="3231654" cy="5857916"/>
          </a:xfrm>
          <a:prstGeom prst="rect">
            <a:avLst/>
          </a:prstGeom>
          <a:noFill/>
          <a:ln w="9525">
            <a:noFill/>
            <a:miter lim="800000"/>
            <a:headEnd/>
            <a:tailEnd/>
          </a:ln>
          <a:effectLst/>
        </p:spPr>
        <p:txBody>
          <a:bodyPr vert="vert270"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Дидактическая игра:</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 «Счетная мозаика»</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
            </a:r>
            <a:br>
              <a:rPr kumimoji="0" lang="ru-RU" b="0"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br>
            <a:r>
              <a:rPr kumimoji="0" lang="ru-RU"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Цель:</a:t>
            </a:r>
            <a:r>
              <a:rPr kumimoji="0" lang="ru-RU" b="0"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 познакомить с цифрами; учить устанавливать соответствие количества с цифрой.</a:t>
            </a:r>
            <a:endParaRPr lang="ru-RU" dirty="0" smtClean="0">
              <a:solidFill>
                <a:srgbClr val="7030A0"/>
              </a:solidFill>
              <a:latin typeface="Times New Roman" pitchFamily="18" charset="0"/>
              <a:ea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Оборудование:</a:t>
            </a:r>
            <a:r>
              <a:rPr kumimoji="0" lang="ru-RU" b="0"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 счетные палочки.</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
            </a:r>
            <a:br>
              <a:rPr kumimoji="0" lang="ru-RU" b="0"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br>
            <a:r>
              <a:rPr kumimoji="0" lang="ru-RU"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Содержание:</a:t>
            </a:r>
            <a:r>
              <a:rPr kumimoji="0" lang="ru-RU" b="0"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 вместе с ребенком составлять цифры или буквы с помощью счетных палочек. Предложить ребенку рядом с поставленной цифрой поместить соответствующее ей количество счетных палочек.</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7170" name="Rectangle 2"/>
          <p:cNvSpPr>
            <a:spLocks noChangeArrowheads="1"/>
          </p:cNvSpPr>
          <p:nvPr/>
        </p:nvSpPr>
        <p:spPr bwMode="auto">
          <a:xfrm>
            <a:off x="5214942" y="500042"/>
            <a:ext cx="3385542" cy="5755422"/>
          </a:xfrm>
          <a:prstGeom prst="rect">
            <a:avLst/>
          </a:prstGeom>
          <a:noFill/>
          <a:ln w="9525">
            <a:noFill/>
            <a:miter lim="800000"/>
            <a:headEnd/>
            <a:tailEnd/>
          </a:ln>
          <a:effectLst/>
        </p:spPr>
        <p:txBody>
          <a:bodyPr vert="vert270"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Дидактическая игра: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«Читаем и считаем»</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
            </a:r>
            <a:br>
              <a:rPr kumimoji="0" lang="ru-RU" sz="1600" b="0"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br>
            <a:r>
              <a:rPr kumimoji="0" lang="ru-RU" sz="1600"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Цель:</a:t>
            </a:r>
            <a:r>
              <a:rPr kumimoji="0" lang="ru-RU" sz="1600" b="0"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 помочь усвоить понятия «много», «мало», «один», «несколько», «больше», «меньше», «поровну», «столько», «сколько»;  умение сравнивать предметы по величине.</a:t>
            </a:r>
            <a:br>
              <a:rPr kumimoji="0" lang="ru-RU" sz="1600" b="0"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br>
            <a:r>
              <a:rPr kumimoji="0" lang="ru-RU" sz="1600"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Оборудование:</a:t>
            </a:r>
            <a:r>
              <a:rPr kumimoji="0" lang="ru-RU" sz="1600" b="0"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  счетные палочки.</a:t>
            </a:r>
            <a:br>
              <a:rPr kumimoji="0" lang="ru-RU" sz="1600" b="0"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br>
            <a:r>
              <a:rPr kumimoji="0" lang="ru-RU" sz="1600" b="1"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Содержание:</a:t>
            </a:r>
            <a:r>
              <a:rPr kumimoji="0" lang="ru-RU" sz="1600" b="0" i="0" u="none" strike="noStrike" cap="none" normalizeH="0" baseline="0" dirty="0" smtClean="0">
                <a:ln>
                  <a:noFill/>
                </a:ln>
                <a:solidFill>
                  <a:srgbClr val="7030A0"/>
                </a:solidFill>
                <a:effectLst/>
                <a:latin typeface="Times New Roman" pitchFamily="18" charset="0"/>
                <a:ea typeface="Times New Roman" pitchFamily="18" charset="0"/>
                <a:cs typeface="Times New Roman" pitchFamily="18" charset="0"/>
              </a:rPr>
              <a:t> читая ребенку книжку, попросить его отложить столько счетных палочек, сколько, например, было зверей в сказке. После того как сосчитали, сколько в сказке зверей, спросить, кого было больше, кого – меньше, а кого – одинаково. Сравнить игрушки по величине: кто больше – зайка или мишка? Кто меньше? Кто такого же роста?</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 name="Рисунок 2" descr="http://images.clipartpanda.com/printable-school-borders-PrintableschoolEdges.gif"/>
          <p:cNvPicPr/>
          <p:nvPr/>
        </p:nvPicPr>
        <p:blipFill>
          <a:blip r:embed="rId2"/>
          <a:srcRect l="4538" t="2850" r="5042" b="6197"/>
          <a:stretch>
            <a:fillRect/>
          </a:stretch>
        </p:blipFill>
        <p:spPr bwMode="auto">
          <a:xfrm>
            <a:off x="0" y="0"/>
            <a:ext cx="4571999" cy="6858000"/>
          </a:xfrm>
          <a:prstGeom prst="rect">
            <a:avLst/>
          </a:prstGeom>
          <a:noFill/>
          <a:ln w="9525">
            <a:noFill/>
            <a:miter lim="800000"/>
            <a:headEnd/>
            <a:tailEnd/>
          </a:ln>
        </p:spPr>
      </p:pic>
      <p:pic>
        <p:nvPicPr>
          <p:cNvPr id="4" name="Рисунок 3" descr="http://images.clipartpanda.com/printable-school-borders-PrintableschoolEdges.gif"/>
          <p:cNvPicPr/>
          <p:nvPr/>
        </p:nvPicPr>
        <p:blipFill>
          <a:blip r:embed="rId2"/>
          <a:srcRect l="4538" t="2850" r="5042" b="6197"/>
          <a:stretch>
            <a:fillRect/>
          </a:stretch>
        </p:blipFill>
        <p:spPr bwMode="auto">
          <a:xfrm>
            <a:off x="4572000" y="0"/>
            <a:ext cx="4572000" cy="6858000"/>
          </a:xfrm>
          <a:prstGeom prst="rect">
            <a:avLst/>
          </a:prstGeom>
          <a:noFill/>
          <a:ln w="9525">
            <a:noFill/>
            <a:miter lim="800000"/>
            <a:headEnd/>
            <a:tailEnd/>
          </a:ln>
        </p:spPr>
      </p:pic>
      <p:sp>
        <p:nvSpPr>
          <p:cNvPr id="6145" name="Rectangle 1"/>
          <p:cNvSpPr>
            <a:spLocks noChangeArrowheads="1"/>
          </p:cNvSpPr>
          <p:nvPr/>
        </p:nvSpPr>
        <p:spPr bwMode="auto">
          <a:xfrm>
            <a:off x="428596" y="553996"/>
            <a:ext cx="2677656" cy="5946837"/>
          </a:xfrm>
          <a:prstGeom prst="rect">
            <a:avLst/>
          </a:prstGeom>
          <a:noFill/>
          <a:ln w="9525">
            <a:noFill/>
            <a:miter lim="800000"/>
            <a:headEnd/>
            <a:tailEnd/>
          </a:ln>
          <a:effectLst/>
        </p:spPr>
        <p:txBody>
          <a:bodyPr vert="vert270"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5400" b="1" i="1" u="none" strike="noStrike" cap="none" normalizeH="0" baseline="0" dirty="0" smtClean="0">
              <a:ln>
                <a:noFill/>
              </a:ln>
              <a:solidFill>
                <a:schemeClr val="accent3">
                  <a:lumMod val="50000"/>
                </a:schemeClr>
              </a:solidFill>
              <a:effectLst/>
              <a:latin typeface="Times New Roman" pitchFamily="18" charset="0"/>
              <a:ea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5400" b="1" i="1" u="none" strike="noStrike" cap="none" normalizeH="0" baseline="0" dirty="0" smtClean="0">
                <a:ln>
                  <a:noFill/>
                </a:ln>
                <a:solidFill>
                  <a:schemeClr val="accent3">
                    <a:lumMod val="50000"/>
                  </a:schemeClr>
                </a:solidFill>
                <a:effectLst/>
                <a:latin typeface="Times New Roman" pitchFamily="18" charset="0"/>
                <a:ea typeface="Times New Roman" pitchFamily="18" charset="0"/>
                <a:cs typeface="Times New Roman" pitchFamily="18" charset="0"/>
              </a:rPr>
              <a:t>Геометрическая</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5400" b="1" i="1" u="none" strike="noStrike" cap="none" normalizeH="0" baseline="0" dirty="0" smtClean="0">
                <a:ln>
                  <a:noFill/>
                </a:ln>
                <a:solidFill>
                  <a:schemeClr val="accent3">
                    <a:lumMod val="50000"/>
                  </a:schemeClr>
                </a:solidFill>
                <a:effectLst/>
                <a:latin typeface="Times New Roman" pitchFamily="18" charset="0"/>
                <a:ea typeface="Times New Roman" pitchFamily="18" charset="0"/>
                <a:cs typeface="Times New Roman" pitchFamily="18" charset="0"/>
              </a:rPr>
              <a:t> форма.</a:t>
            </a:r>
            <a:endParaRPr kumimoji="0" lang="ru-RU" sz="7200" b="0" i="0" u="none" strike="noStrike" cap="none" normalizeH="0" baseline="0" dirty="0" smtClean="0">
              <a:ln>
                <a:noFill/>
              </a:ln>
              <a:solidFill>
                <a:schemeClr val="accent3">
                  <a:lumMod val="50000"/>
                </a:schemeClr>
              </a:solidFill>
              <a:effectLst/>
              <a:latin typeface="Times New Roman" pitchFamily="18" charset="0"/>
              <a:cs typeface="Times New Roman" pitchFamily="18" charset="0"/>
            </a:endParaRPr>
          </a:p>
        </p:txBody>
      </p:sp>
      <p:sp>
        <p:nvSpPr>
          <p:cNvPr id="6146" name="Rectangle 2"/>
          <p:cNvSpPr>
            <a:spLocks noChangeArrowheads="1"/>
          </p:cNvSpPr>
          <p:nvPr/>
        </p:nvSpPr>
        <p:spPr bwMode="auto">
          <a:xfrm>
            <a:off x="5000628" y="428604"/>
            <a:ext cx="3724096" cy="6001643"/>
          </a:xfrm>
          <a:prstGeom prst="rect">
            <a:avLst/>
          </a:prstGeom>
          <a:noFill/>
          <a:ln w="9525">
            <a:noFill/>
            <a:miter lim="800000"/>
            <a:headEnd/>
            <a:tailEnd/>
          </a:ln>
          <a:effectLst/>
        </p:spPr>
        <p:txBody>
          <a:bodyPr vert="vert270"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Дидактическая игра: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«Подбери по форме»</a:t>
            </a:r>
            <a:r>
              <a:rPr kumimoji="0" lang="ru-RU" sz="1600" b="0" i="0" u="none" strike="noStrike" cap="none" normalizeH="0" baseline="0" dirty="0" smtClean="0">
                <a:ln>
                  <a:noFill/>
                </a:ln>
                <a:solidFill>
                  <a:srgbClr val="4F6228"/>
                </a:solidFill>
                <a:effectLst/>
                <a:latin typeface="Times New Roman" pitchFamily="18" charset="0"/>
                <a:ea typeface="Times New Roman" pitchFamily="18" charset="0"/>
                <a:cs typeface="Times New Roman" pitchFamily="18" charset="0"/>
              </a:rPr>
              <a:t/>
            </a:r>
            <a:br>
              <a:rPr kumimoji="0" lang="ru-RU" sz="1600" b="0" i="0" u="none" strike="noStrike" cap="none" normalizeH="0" baseline="0" dirty="0" smtClean="0">
                <a:ln>
                  <a:noFill/>
                </a:ln>
                <a:solidFill>
                  <a:srgbClr val="4F6228"/>
                </a:solidFill>
                <a:effectLst/>
                <a:latin typeface="Times New Roman" pitchFamily="18" charset="0"/>
                <a:ea typeface="Times New Roman" pitchFamily="18" charset="0"/>
                <a:cs typeface="Times New Roman" pitchFamily="18" charset="0"/>
              </a:rPr>
            </a:br>
            <a:r>
              <a:rPr kumimoji="0" lang="ru-RU" sz="1400" b="1" i="0" u="none" strike="noStrike" cap="none" normalizeH="0" baseline="0" dirty="0" smtClean="0">
                <a:ln>
                  <a:noFill/>
                </a:ln>
                <a:solidFill>
                  <a:srgbClr val="4F6228"/>
                </a:solidFill>
                <a:effectLst/>
                <a:latin typeface="Times New Roman" pitchFamily="18" charset="0"/>
                <a:ea typeface="Times New Roman" pitchFamily="18" charset="0"/>
                <a:cs typeface="Times New Roman" pitchFamily="18" charset="0"/>
              </a:rPr>
              <a:t>Цель:</a:t>
            </a:r>
            <a:r>
              <a:rPr kumimoji="0" lang="ru-RU" sz="1400" b="0" i="0" u="none" strike="noStrike" cap="none" normalizeH="0" baseline="0" dirty="0" smtClean="0">
                <a:ln>
                  <a:noFill/>
                </a:ln>
                <a:solidFill>
                  <a:srgbClr val="4F6228"/>
                </a:solidFill>
                <a:effectLst/>
                <a:latin typeface="Times New Roman" pitchFamily="18" charset="0"/>
                <a:ea typeface="Times New Roman" pitchFamily="18" charset="0"/>
                <a:cs typeface="Times New Roman" pitchFamily="18" charset="0"/>
              </a:rPr>
              <a:t> учить детей выделять форму предмета, отвлекаясь от других его признаков.</a:t>
            </a:r>
            <a:br>
              <a:rPr kumimoji="0" lang="ru-RU" sz="1400" b="0" i="0" u="none" strike="noStrike" cap="none" normalizeH="0" baseline="0" dirty="0" smtClean="0">
                <a:ln>
                  <a:noFill/>
                </a:ln>
                <a:solidFill>
                  <a:srgbClr val="4F6228"/>
                </a:solidFill>
                <a:effectLst/>
                <a:latin typeface="Times New Roman" pitchFamily="18" charset="0"/>
                <a:ea typeface="Times New Roman" pitchFamily="18" charset="0"/>
                <a:cs typeface="Times New Roman" pitchFamily="18" charset="0"/>
              </a:rPr>
            </a:br>
            <a:r>
              <a:rPr kumimoji="0" lang="ru-RU" sz="1400" b="1" i="0" u="none" strike="noStrike" cap="none" normalizeH="0" baseline="0" dirty="0" smtClean="0">
                <a:ln>
                  <a:noFill/>
                </a:ln>
                <a:solidFill>
                  <a:srgbClr val="4F6228"/>
                </a:solidFill>
                <a:effectLst/>
                <a:latin typeface="Times New Roman" pitchFamily="18" charset="0"/>
                <a:ea typeface="Times New Roman" pitchFamily="18" charset="0"/>
                <a:cs typeface="Times New Roman" pitchFamily="18" charset="0"/>
              </a:rPr>
              <a:t>Оборудование</a:t>
            </a:r>
            <a:r>
              <a:rPr kumimoji="0" lang="ru-RU" sz="1400" b="0" i="0" u="none" strike="noStrike" cap="none" normalizeH="0" baseline="0" dirty="0" smtClean="0">
                <a:ln>
                  <a:noFill/>
                </a:ln>
                <a:solidFill>
                  <a:srgbClr val="4F6228"/>
                </a:solidFill>
                <a:effectLst/>
                <a:latin typeface="Times New Roman" pitchFamily="18" charset="0"/>
                <a:ea typeface="Times New Roman" pitchFamily="18" charset="0"/>
                <a:cs typeface="Times New Roman" pitchFamily="18" charset="0"/>
              </a:rPr>
              <a:t>: по одной крупной фигуре каждой из пяти геометрических форм, карточки с контурами геометрических фигур по две фигуры каждой формы двух величин разного цвета (большая фигура совпадает с контурным изображением на карточке).</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4F6228"/>
                </a:solidFill>
                <a:effectLst/>
                <a:latin typeface="Times New Roman" pitchFamily="18" charset="0"/>
                <a:ea typeface="Times New Roman" pitchFamily="18" charset="0"/>
                <a:cs typeface="Times New Roman" pitchFamily="18" charset="0"/>
              </a:rPr>
              <a:t/>
            </a:r>
            <a:br>
              <a:rPr kumimoji="0" lang="ru-RU" sz="1400" b="0" i="0" u="none" strike="noStrike" cap="none" normalizeH="0" baseline="0" dirty="0" smtClean="0">
                <a:ln>
                  <a:noFill/>
                </a:ln>
                <a:solidFill>
                  <a:srgbClr val="4F6228"/>
                </a:solidFill>
                <a:effectLst/>
                <a:latin typeface="Times New Roman" pitchFamily="18" charset="0"/>
                <a:ea typeface="Times New Roman" pitchFamily="18" charset="0"/>
                <a:cs typeface="Times New Roman" pitchFamily="18" charset="0"/>
              </a:rPr>
            </a:br>
            <a:r>
              <a:rPr kumimoji="0" lang="ru-RU" sz="1400" b="1" i="0" u="none" strike="noStrike" cap="none" normalizeH="0" baseline="0" dirty="0" smtClean="0">
                <a:ln>
                  <a:noFill/>
                </a:ln>
                <a:solidFill>
                  <a:srgbClr val="4F6228"/>
                </a:solidFill>
                <a:effectLst/>
                <a:latin typeface="Times New Roman" pitchFamily="18" charset="0"/>
                <a:ea typeface="Times New Roman" pitchFamily="18" charset="0"/>
                <a:cs typeface="Times New Roman" pitchFamily="18" charset="0"/>
              </a:rPr>
              <a:t>Содержание:</a:t>
            </a:r>
            <a:r>
              <a:rPr kumimoji="0" lang="ru-RU" sz="1400" b="0" i="0" u="none" strike="noStrike" cap="none" normalizeH="0" baseline="0" dirty="0" smtClean="0">
                <a:ln>
                  <a:noFill/>
                </a:ln>
                <a:solidFill>
                  <a:srgbClr val="4F6228"/>
                </a:solidFill>
                <a:effectLst/>
                <a:latin typeface="Times New Roman" pitchFamily="18" charset="0"/>
                <a:ea typeface="Times New Roman" pitchFamily="18" charset="0"/>
                <a:cs typeface="Times New Roman" pitchFamily="18" charset="0"/>
              </a:rPr>
              <a:t> детям раздаются фигуры и карточки. Воспитатель: «Мы сейчас будем играть в игру «Подбери по форме». Для этого нам надо вспомнить названия разных форм. Какой формы эта фигура? (далее этот вопрос повторяется с показом других фигур). Вы должны разложить фигуры по форме, не обращая внимания на  цвет». Детям, неправильно разложившим фигуры, педагог предлагает обвести пальцем контур фигуры, найти и исправить </a:t>
            </a:r>
            <a:r>
              <a:rPr kumimoji="0" lang="ru-RU" sz="1600" b="0" i="0" u="none" strike="noStrike" cap="none" normalizeH="0" baseline="0" dirty="0" smtClean="0">
                <a:ln>
                  <a:noFill/>
                </a:ln>
                <a:solidFill>
                  <a:srgbClr val="4F6228"/>
                </a:solidFill>
                <a:effectLst/>
                <a:latin typeface="Times New Roman" pitchFamily="18" charset="0"/>
                <a:ea typeface="Times New Roman" pitchFamily="18" charset="0"/>
                <a:cs typeface="Times New Roman" pitchFamily="18" charset="0"/>
              </a:rPr>
              <a:t>ошибку.</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 name="Рисунок 2" descr="http://images.clipartpanda.com/printable-school-borders-PrintableschoolEdges.gif"/>
          <p:cNvPicPr/>
          <p:nvPr/>
        </p:nvPicPr>
        <p:blipFill>
          <a:blip r:embed="rId2"/>
          <a:srcRect l="4538" t="2850" r="5042" b="6197"/>
          <a:stretch>
            <a:fillRect/>
          </a:stretch>
        </p:blipFill>
        <p:spPr bwMode="auto">
          <a:xfrm>
            <a:off x="4572000" y="0"/>
            <a:ext cx="4572000" cy="6858000"/>
          </a:xfrm>
          <a:prstGeom prst="rect">
            <a:avLst/>
          </a:prstGeom>
          <a:noFill/>
          <a:ln w="9525">
            <a:noFill/>
            <a:miter lim="800000"/>
            <a:headEnd/>
            <a:tailEnd/>
          </a:ln>
        </p:spPr>
      </p:pic>
      <p:pic>
        <p:nvPicPr>
          <p:cNvPr id="4" name="Рисунок 3" descr="http://images.clipartpanda.com/printable-school-borders-PrintableschoolEdges.gif"/>
          <p:cNvPicPr/>
          <p:nvPr/>
        </p:nvPicPr>
        <p:blipFill>
          <a:blip r:embed="rId2"/>
          <a:srcRect l="4538" t="2850" r="5042" b="6197"/>
          <a:stretch>
            <a:fillRect/>
          </a:stretch>
        </p:blipFill>
        <p:spPr bwMode="auto">
          <a:xfrm>
            <a:off x="0" y="0"/>
            <a:ext cx="4572000" cy="6858000"/>
          </a:xfrm>
          <a:prstGeom prst="rect">
            <a:avLst/>
          </a:prstGeom>
          <a:noFill/>
          <a:ln w="9525">
            <a:noFill/>
            <a:miter lim="800000"/>
            <a:headEnd/>
            <a:tailEnd/>
          </a:ln>
        </p:spPr>
      </p:pic>
      <p:sp>
        <p:nvSpPr>
          <p:cNvPr id="5121" name="Rectangle 1"/>
          <p:cNvSpPr>
            <a:spLocks noChangeArrowheads="1"/>
          </p:cNvSpPr>
          <p:nvPr/>
        </p:nvSpPr>
        <p:spPr bwMode="auto">
          <a:xfrm>
            <a:off x="357158" y="500042"/>
            <a:ext cx="3631763" cy="5929354"/>
          </a:xfrm>
          <a:prstGeom prst="rect">
            <a:avLst/>
          </a:prstGeom>
          <a:noFill/>
          <a:ln w="9525">
            <a:noFill/>
            <a:miter lim="800000"/>
            <a:headEnd/>
            <a:tailEnd/>
          </a:ln>
          <a:effectLst/>
        </p:spPr>
        <p:txBody>
          <a:bodyPr vert="vert270"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Дидактическая игра:</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 </a:t>
            </a:r>
            <a:r>
              <a:rPr lang="ru-RU" sz="1600" b="1" dirty="0" smtClean="0">
                <a:solidFill>
                  <a:srgbClr val="FF0000"/>
                </a:solidFill>
                <a:latin typeface="Times New Roman" pitchFamily="18" charset="0"/>
                <a:ea typeface="Times New Roman" pitchFamily="18" charset="0"/>
                <a:cs typeface="Times New Roman" pitchFamily="18" charset="0"/>
              </a:rPr>
              <a:t>«</a:t>
            </a:r>
            <a:r>
              <a:rPr kumimoji="0" lang="ru-RU" sz="1600" b="1"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Лото»</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rgbClr val="4F6228"/>
                </a:solidFill>
                <a:effectLst/>
                <a:latin typeface="Times New Roman" pitchFamily="18" charset="0"/>
                <a:ea typeface="Times New Roman" pitchFamily="18" charset="0"/>
                <a:cs typeface="Times New Roman" pitchFamily="18" charset="0"/>
              </a:rPr>
              <a:t/>
            </a:r>
            <a:br>
              <a:rPr kumimoji="0" lang="ru-RU" sz="1600" b="0" i="0" u="none" strike="noStrike" cap="none" normalizeH="0" baseline="0" dirty="0" smtClean="0">
                <a:ln>
                  <a:noFill/>
                </a:ln>
                <a:solidFill>
                  <a:srgbClr val="4F6228"/>
                </a:solidFill>
                <a:effectLst/>
                <a:latin typeface="Times New Roman" pitchFamily="18" charset="0"/>
                <a:ea typeface="Times New Roman" pitchFamily="18" charset="0"/>
                <a:cs typeface="Times New Roman" pitchFamily="18" charset="0"/>
              </a:rPr>
            </a:br>
            <a:r>
              <a:rPr kumimoji="0" lang="ru-RU" sz="1600" b="1" i="0" u="none" strike="noStrike" cap="none" normalizeH="0" baseline="0" dirty="0" smtClean="0">
                <a:ln>
                  <a:noFill/>
                </a:ln>
                <a:solidFill>
                  <a:srgbClr val="4F6228"/>
                </a:solidFill>
                <a:effectLst/>
                <a:latin typeface="Times New Roman" pitchFamily="18" charset="0"/>
                <a:ea typeface="Times New Roman" pitchFamily="18" charset="0"/>
                <a:cs typeface="Times New Roman" pitchFamily="18" charset="0"/>
              </a:rPr>
              <a:t>Цель:</a:t>
            </a:r>
            <a:r>
              <a:rPr kumimoji="0" lang="ru-RU" sz="1600" b="0" i="0" u="none" strike="noStrike" cap="none" normalizeH="0" baseline="0" dirty="0" smtClean="0">
                <a:ln>
                  <a:noFill/>
                </a:ln>
                <a:solidFill>
                  <a:srgbClr val="4F6228"/>
                </a:solidFill>
                <a:effectLst/>
                <a:latin typeface="Times New Roman" pitchFamily="18" charset="0"/>
                <a:ea typeface="Times New Roman" pitchFamily="18" charset="0"/>
                <a:cs typeface="Times New Roman" pitchFamily="18" charset="0"/>
              </a:rPr>
              <a:t> освоение умений выделять различные формы.</a:t>
            </a:r>
            <a:br>
              <a:rPr kumimoji="0" lang="ru-RU" sz="1600" b="0" i="0" u="none" strike="noStrike" cap="none" normalizeH="0" baseline="0" dirty="0" smtClean="0">
                <a:ln>
                  <a:noFill/>
                </a:ln>
                <a:solidFill>
                  <a:srgbClr val="4F6228"/>
                </a:solidFill>
                <a:effectLst/>
                <a:latin typeface="Times New Roman" pitchFamily="18" charset="0"/>
                <a:ea typeface="Times New Roman" pitchFamily="18" charset="0"/>
                <a:cs typeface="Times New Roman" pitchFamily="18" charset="0"/>
              </a:rPr>
            </a:br>
            <a:r>
              <a:rPr kumimoji="0" lang="ru-RU" sz="1600" b="1" i="0" u="none" strike="noStrike" cap="none" normalizeH="0" baseline="0" dirty="0" smtClean="0">
                <a:ln>
                  <a:noFill/>
                </a:ln>
                <a:solidFill>
                  <a:srgbClr val="4F6228"/>
                </a:solidFill>
                <a:effectLst/>
                <a:latin typeface="Times New Roman" pitchFamily="18" charset="0"/>
                <a:ea typeface="Times New Roman" pitchFamily="18" charset="0"/>
                <a:cs typeface="Times New Roman" pitchFamily="18" charset="0"/>
              </a:rPr>
              <a:t>Оборудование:</a:t>
            </a:r>
            <a:r>
              <a:rPr kumimoji="0" lang="ru-RU" sz="1600" b="0" i="0" u="none" strike="noStrike" cap="none" normalizeH="0" baseline="0" dirty="0" smtClean="0">
                <a:ln>
                  <a:noFill/>
                </a:ln>
                <a:solidFill>
                  <a:srgbClr val="4F6228"/>
                </a:solidFill>
                <a:effectLst/>
                <a:latin typeface="Times New Roman" pitchFamily="18" charset="0"/>
                <a:ea typeface="Times New Roman" pitchFamily="18" charset="0"/>
                <a:cs typeface="Times New Roman" pitchFamily="18" charset="0"/>
              </a:rPr>
              <a:t> карточки с изображением геометрических фигур.</a:t>
            </a:r>
            <a:br>
              <a:rPr kumimoji="0" lang="ru-RU" sz="1600" b="0" i="0" u="none" strike="noStrike" cap="none" normalizeH="0" baseline="0" dirty="0" smtClean="0">
                <a:ln>
                  <a:noFill/>
                </a:ln>
                <a:solidFill>
                  <a:srgbClr val="4F6228"/>
                </a:solidFill>
                <a:effectLst/>
                <a:latin typeface="Times New Roman" pitchFamily="18" charset="0"/>
                <a:ea typeface="Times New Roman" pitchFamily="18" charset="0"/>
                <a:cs typeface="Times New Roman" pitchFamily="18" charset="0"/>
              </a:rPr>
            </a:br>
            <a:endParaRPr kumimoji="0" lang="ru-RU" sz="1600" b="0" i="0" u="none" strike="noStrike" cap="none" normalizeH="0" baseline="0" dirty="0" smtClean="0">
              <a:ln>
                <a:noFill/>
              </a:ln>
              <a:solidFill>
                <a:srgbClr val="4F6228"/>
              </a:solidFill>
              <a:effectLst/>
              <a:latin typeface="Times New Roman" pitchFamily="18" charset="0"/>
              <a:ea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4F6228"/>
                </a:solidFill>
                <a:effectLst/>
                <a:latin typeface="Times New Roman" pitchFamily="18" charset="0"/>
                <a:ea typeface="Times New Roman" pitchFamily="18" charset="0"/>
                <a:cs typeface="Times New Roman" pitchFamily="18" charset="0"/>
              </a:rPr>
              <a:t>Содержание:</a:t>
            </a:r>
            <a:r>
              <a:rPr kumimoji="0" lang="ru-RU" sz="1600" b="0" i="0" u="none" strike="noStrike" cap="none" normalizeH="0" baseline="0" dirty="0" smtClean="0">
                <a:ln>
                  <a:noFill/>
                </a:ln>
                <a:solidFill>
                  <a:srgbClr val="4F6228"/>
                </a:solidFill>
                <a:effectLst/>
                <a:latin typeface="Times New Roman" pitchFamily="18" charset="0"/>
                <a:ea typeface="Times New Roman" pitchFamily="18" charset="0"/>
                <a:cs typeface="Times New Roman" pitchFamily="18" charset="0"/>
              </a:rPr>
              <a:t> детям раздают карточки, на которых в ряд изображены 3 геометрические фигуры разного цвета и формы. Карточки отличаются расположением геометрических фигур, сочетанием их по цвету. Детям по одной предъявляются соответствующие геометрические фигуры. Ребенок, на карточке которого имеется предъявленная фигура, берет ее и накладывает на свою карточку так, чтобы фигура совпала, с нарисованной. Дети говорят, в каком порядке расположены фигуры.</a:t>
            </a: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5122" name="Rectangle 2"/>
          <p:cNvSpPr>
            <a:spLocks noChangeArrowheads="1"/>
          </p:cNvSpPr>
          <p:nvPr/>
        </p:nvSpPr>
        <p:spPr bwMode="auto">
          <a:xfrm>
            <a:off x="4929190" y="500042"/>
            <a:ext cx="3631763" cy="5929354"/>
          </a:xfrm>
          <a:prstGeom prst="rect">
            <a:avLst/>
          </a:prstGeom>
          <a:noFill/>
          <a:ln w="9525">
            <a:noFill/>
            <a:miter lim="800000"/>
            <a:headEnd/>
            <a:tailEnd/>
          </a:ln>
          <a:effectLst/>
        </p:spPr>
        <p:txBody>
          <a:bodyPr vert="vert270"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Дидактическая игра: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«Найди свой домик»</a:t>
            </a:r>
            <a:r>
              <a:rPr kumimoji="0" lang="ru-RU" sz="1400" b="0" i="0" u="none" strike="noStrike" cap="none" normalizeH="0" baseline="0" dirty="0" smtClean="0">
                <a:ln>
                  <a:noFill/>
                </a:ln>
                <a:solidFill>
                  <a:srgbClr val="4F6228"/>
                </a:solidFill>
                <a:effectLst/>
                <a:latin typeface="Times New Roman" pitchFamily="18" charset="0"/>
                <a:ea typeface="Times New Roman" pitchFamily="18" charset="0"/>
                <a:cs typeface="Times New Roman" pitchFamily="18" charset="0"/>
              </a:rPr>
              <a:t/>
            </a:r>
            <a:br>
              <a:rPr kumimoji="0" lang="ru-RU" sz="1400" b="0" i="0" u="none" strike="noStrike" cap="none" normalizeH="0" baseline="0" dirty="0" smtClean="0">
                <a:ln>
                  <a:noFill/>
                </a:ln>
                <a:solidFill>
                  <a:srgbClr val="4F6228"/>
                </a:solidFill>
                <a:effectLst/>
                <a:latin typeface="Times New Roman" pitchFamily="18" charset="0"/>
                <a:ea typeface="Times New Roman" pitchFamily="18" charset="0"/>
                <a:cs typeface="Times New Roman" pitchFamily="18" charset="0"/>
              </a:rPr>
            </a:br>
            <a:r>
              <a:rPr kumimoji="0" lang="ru-RU" sz="1400" b="1" i="0" u="none" strike="noStrike" cap="none" normalizeH="0" baseline="0" dirty="0" smtClean="0">
                <a:ln>
                  <a:noFill/>
                </a:ln>
                <a:solidFill>
                  <a:srgbClr val="4F6228"/>
                </a:solidFill>
                <a:effectLst/>
                <a:latin typeface="Times New Roman" pitchFamily="18" charset="0"/>
                <a:ea typeface="Times New Roman" pitchFamily="18" charset="0"/>
                <a:cs typeface="Times New Roman" pitchFamily="18" charset="0"/>
              </a:rPr>
              <a:t>Цель: </a:t>
            </a:r>
            <a:r>
              <a:rPr kumimoji="0" lang="ru-RU" sz="1400" b="0" i="0" u="none" strike="noStrike" cap="none" normalizeH="0" baseline="0" dirty="0" smtClean="0">
                <a:ln>
                  <a:noFill/>
                </a:ln>
                <a:solidFill>
                  <a:srgbClr val="4F6228"/>
                </a:solidFill>
                <a:effectLst/>
                <a:latin typeface="Times New Roman" pitchFamily="18" charset="0"/>
                <a:ea typeface="Times New Roman" pitchFamily="18" charset="0"/>
                <a:cs typeface="Times New Roman" pitchFamily="18" charset="0"/>
              </a:rPr>
              <a:t>закреплять умение различать и называть круг и квадрат.</a:t>
            </a:r>
            <a:br>
              <a:rPr kumimoji="0" lang="ru-RU" sz="1400" b="0" i="0" u="none" strike="noStrike" cap="none" normalizeH="0" baseline="0" dirty="0" smtClean="0">
                <a:ln>
                  <a:noFill/>
                </a:ln>
                <a:solidFill>
                  <a:srgbClr val="4F6228"/>
                </a:solidFill>
                <a:effectLst/>
                <a:latin typeface="Times New Roman" pitchFamily="18" charset="0"/>
                <a:ea typeface="Times New Roman" pitchFamily="18" charset="0"/>
                <a:cs typeface="Times New Roman" pitchFamily="18" charset="0"/>
              </a:rPr>
            </a:br>
            <a:r>
              <a:rPr kumimoji="0" lang="ru-RU" sz="1400" b="1" i="0" u="none" strike="noStrike" cap="none" normalizeH="0" baseline="0" dirty="0" smtClean="0">
                <a:ln>
                  <a:noFill/>
                </a:ln>
                <a:solidFill>
                  <a:srgbClr val="4F6228"/>
                </a:solidFill>
                <a:effectLst/>
                <a:latin typeface="Times New Roman" pitchFamily="18" charset="0"/>
                <a:ea typeface="Times New Roman" pitchFamily="18" charset="0"/>
                <a:cs typeface="Times New Roman" pitchFamily="18" charset="0"/>
              </a:rPr>
              <a:t>Оборудование:</a:t>
            </a:r>
            <a:r>
              <a:rPr kumimoji="0" lang="ru-RU" sz="1400" b="0" i="0" u="none" strike="noStrike" cap="none" normalizeH="0" baseline="0" dirty="0" smtClean="0">
                <a:ln>
                  <a:noFill/>
                </a:ln>
                <a:solidFill>
                  <a:srgbClr val="4F6228"/>
                </a:solidFill>
                <a:effectLst/>
                <a:latin typeface="Times New Roman" pitchFamily="18" charset="0"/>
                <a:ea typeface="Times New Roman" pitchFamily="18" charset="0"/>
                <a:cs typeface="Times New Roman" pitchFamily="18" charset="0"/>
              </a:rPr>
              <a:t> круг, квадрат, 2 обруча, круги и квадраты по количеству детей, бубен.</a:t>
            </a:r>
            <a:br>
              <a:rPr kumimoji="0" lang="ru-RU" sz="1400" b="0" i="0" u="none" strike="noStrike" cap="none" normalizeH="0" baseline="0" dirty="0" smtClean="0">
                <a:ln>
                  <a:noFill/>
                </a:ln>
                <a:solidFill>
                  <a:srgbClr val="4F6228"/>
                </a:solidFill>
                <a:effectLst/>
                <a:latin typeface="Times New Roman" pitchFamily="18" charset="0"/>
                <a:ea typeface="Times New Roman" pitchFamily="18" charset="0"/>
                <a:cs typeface="Times New Roman" pitchFamily="18" charset="0"/>
              </a:rPr>
            </a:br>
            <a:r>
              <a:rPr kumimoji="0" lang="ru-RU" sz="1400" b="1" i="0" u="none" strike="noStrike" cap="none" normalizeH="0" baseline="0" dirty="0" smtClean="0">
                <a:ln>
                  <a:noFill/>
                </a:ln>
                <a:solidFill>
                  <a:srgbClr val="4F6228"/>
                </a:solidFill>
                <a:effectLst/>
                <a:latin typeface="Times New Roman" pitchFamily="18" charset="0"/>
                <a:ea typeface="Times New Roman" pitchFamily="18" charset="0"/>
                <a:cs typeface="Times New Roman" pitchFamily="18" charset="0"/>
              </a:rPr>
              <a:t>Содержание:</a:t>
            </a:r>
            <a:r>
              <a:rPr kumimoji="0" lang="ru-RU" sz="1400" b="0" i="0" u="none" strike="noStrike" cap="none" normalizeH="0" baseline="0" dirty="0" smtClean="0">
                <a:ln>
                  <a:noFill/>
                </a:ln>
                <a:solidFill>
                  <a:srgbClr val="4F6228"/>
                </a:solidFill>
                <a:effectLst/>
                <a:latin typeface="Times New Roman" pitchFamily="18" charset="0"/>
                <a:ea typeface="Times New Roman" pitchFamily="18" charset="0"/>
                <a:cs typeface="Times New Roman" pitchFamily="18" charset="0"/>
              </a:rPr>
              <a:t> воспитатель кладет на пол два обруча на большом расстоянии друг от друга. Внутри первого обруча он помещает вырезанный из картона квадрат, внутри второго – круг. Детей надо разделить на две группы: у одних в руках квадрат, а у других – круг. Затем воспитатель объясняет правила игры, которые заключаются в том, что ребята бегают по комнате, а когда он ударит в бубен, должны найти свои домики. Те, у кого круг, бегут к обручу, где лежит круг, а те, у кого квадрат, - к обручу с квадратом.</a:t>
            </a:r>
            <a:br>
              <a:rPr kumimoji="0" lang="ru-RU" sz="1400" b="0" i="0" u="none" strike="noStrike" cap="none" normalizeH="0" baseline="0" dirty="0" smtClean="0">
                <a:ln>
                  <a:noFill/>
                </a:ln>
                <a:solidFill>
                  <a:srgbClr val="4F6228"/>
                </a:solidFill>
                <a:effectLst/>
                <a:latin typeface="Times New Roman" pitchFamily="18" charset="0"/>
                <a:ea typeface="Times New Roman" pitchFamily="18" charset="0"/>
                <a:cs typeface="Times New Roman" pitchFamily="18" charset="0"/>
              </a:rPr>
            </a:br>
            <a:r>
              <a:rPr kumimoji="0" lang="ru-RU" sz="1400" b="0" i="0" u="none" strike="noStrike" cap="none" normalizeH="0" baseline="0" dirty="0" smtClean="0">
                <a:ln>
                  <a:noFill/>
                </a:ln>
                <a:solidFill>
                  <a:srgbClr val="4F6228"/>
                </a:solidFill>
                <a:effectLst/>
                <a:latin typeface="Times New Roman" pitchFamily="18" charset="0"/>
                <a:ea typeface="Times New Roman" pitchFamily="18" charset="0"/>
                <a:cs typeface="Times New Roman" pitchFamily="18" charset="0"/>
              </a:rPr>
              <a:t>Когда дети разбегутся по местам, воспитатель проверяет, какие фигуры у детей, правильно ли они выбрали домик, уточняет, как называются фигуры и сколько их. При повторном проведении игры надо поменять местами фигуры, лежащие внутри обручей.</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 name="Рисунок 2" descr="http://images.clipartpanda.com/printable-school-borders-PrintableschoolEdges.gif"/>
          <p:cNvPicPr/>
          <p:nvPr/>
        </p:nvPicPr>
        <p:blipFill>
          <a:blip r:embed="rId2"/>
          <a:srcRect l="4538" t="2850" r="5042" b="6197"/>
          <a:stretch>
            <a:fillRect/>
          </a:stretch>
        </p:blipFill>
        <p:spPr bwMode="auto">
          <a:xfrm>
            <a:off x="4572000" y="0"/>
            <a:ext cx="4572000" cy="6858000"/>
          </a:xfrm>
          <a:prstGeom prst="rect">
            <a:avLst/>
          </a:prstGeom>
          <a:noFill/>
          <a:ln w="9525">
            <a:noFill/>
            <a:miter lim="800000"/>
            <a:headEnd/>
            <a:tailEnd/>
          </a:ln>
        </p:spPr>
      </p:pic>
      <p:pic>
        <p:nvPicPr>
          <p:cNvPr id="4" name="Рисунок 3" descr="http://images.clipartpanda.com/printable-school-borders-PrintableschoolEdges.gif"/>
          <p:cNvPicPr/>
          <p:nvPr/>
        </p:nvPicPr>
        <p:blipFill>
          <a:blip r:embed="rId2"/>
          <a:srcRect l="4538" t="2850" r="5042" b="6197"/>
          <a:stretch>
            <a:fillRect/>
          </a:stretch>
        </p:blipFill>
        <p:spPr bwMode="auto">
          <a:xfrm>
            <a:off x="0" y="0"/>
            <a:ext cx="4572000" cy="6858000"/>
          </a:xfrm>
          <a:prstGeom prst="rect">
            <a:avLst/>
          </a:prstGeom>
          <a:noFill/>
          <a:ln w="9525">
            <a:noFill/>
            <a:miter lim="800000"/>
            <a:headEnd/>
            <a:tailEnd/>
          </a:ln>
        </p:spPr>
      </p:pic>
      <p:sp>
        <p:nvSpPr>
          <p:cNvPr id="4097" name="Rectangle 1"/>
          <p:cNvSpPr>
            <a:spLocks noChangeArrowheads="1"/>
          </p:cNvSpPr>
          <p:nvPr/>
        </p:nvSpPr>
        <p:spPr bwMode="auto">
          <a:xfrm>
            <a:off x="428596" y="428604"/>
            <a:ext cx="3631763" cy="6072230"/>
          </a:xfrm>
          <a:prstGeom prst="rect">
            <a:avLst/>
          </a:prstGeom>
          <a:noFill/>
          <a:ln w="9525">
            <a:noFill/>
            <a:miter lim="800000"/>
            <a:headEnd/>
            <a:tailEnd/>
          </a:ln>
          <a:effectLst/>
        </p:spPr>
        <p:txBody>
          <a:bodyPr vert="vert270"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Дидактическая игра:</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 «Отгадай»</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4F6228"/>
                </a:solidFill>
                <a:effectLst/>
                <a:latin typeface="Times New Roman" pitchFamily="18" charset="0"/>
                <a:ea typeface="Times New Roman" pitchFamily="18" charset="0"/>
                <a:cs typeface="Times New Roman" pitchFamily="18" charset="0"/>
              </a:rPr>
              <a:t/>
            </a:r>
            <a:br>
              <a:rPr kumimoji="0" lang="ru-RU" sz="1400" b="0" i="0" u="none" strike="noStrike" cap="none" normalizeH="0" baseline="0" dirty="0" smtClean="0">
                <a:ln>
                  <a:noFill/>
                </a:ln>
                <a:solidFill>
                  <a:srgbClr val="4F6228"/>
                </a:solidFill>
                <a:effectLst/>
                <a:latin typeface="Times New Roman" pitchFamily="18" charset="0"/>
                <a:ea typeface="Times New Roman" pitchFamily="18" charset="0"/>
                <a:cs typeface="Times New Roman" pitchFamily="18" charset="0"/>
              </a:rPr>
            </a:br>
            <a:r>
              <a:rPr kumimoji="0" lang="ru-RU" sz="1400" b="1" i="0" u="none" strike="noStrike" cap="none" normalizeH="0" baseline="0" dirty="0" smtClean="0">
                <a:ln>
                  <a:noFill/>
                </a:ln>
                <a:solidFill>
                  <a:srgbClr val="4F6228"/>
                </a:solidFill>
                <a:effectLst/>
                <a:latin typeface="Times New Roman" pitchFamily="18" charset="0"/>
                <a:ea typeface="Times New Roman" pitchFamily="18" charset="0"/>
                <a:cs typeface="Times New Roman" pitchFamily="18" charset="0"/>
              </a:rPr>
              <a:t>Цель:</a:t>
            </a:r>
            <a:r>
              <a:rPr kumimoji="0" lang="ru-RU" sz="1400" b="0" i="0" u="none" strike="noStrike" cap="none" normalizeH="0" baseline="0" dirty="0" smtClean="0">
                <a:ln>
                  <a:noFill/>
                </a:ln>
                <a:solidFill>
                  <a:srgbClr val="4F6228"/>
                </a:solidFill>
                <a:effectLst/>
                <a:latin typeface="Times New Roman" pitchFamily="18" charset="0"/>
                <a:ea typeface="Times New Roman" pitchFamily="18" charset="0"/>
                <a:cs typeface="Times New Roman" pitchFamily="18" charset="0"/>
              </a:rPr>
              <a:t> закреплять умение различать круг, квадрат и треугольник.</a:t>
            </a:r>
            <a:br>
              <a:rPr kumimoji="0" lang="ru-RU" sz="1400" b="0" i="0" u="none" strike="noStrike" cap="none" normalizeH="0" baseline="0" dirty="0" smtClean="0">
                <a:ln>
                  <a:noFill/>
                </a:ln>
                <a:solidFill>
                  <a:srgbClr val="4F6228"/>
                </a:solidFill>
                <a:effectLst/>
                <a:latin typeface="Times New Roman" pitchFamily="18" charset="0"/>
                <a:ea typeface="Times New Roman" pitchFamily="18" charset="0"/>
                <a:cs typeface="Times New Roman" pitchFamily="18" charset="0"/>
              </a:rPr>
            </a:br>
            <a:r>
              <a:rPr kumimoji="0" lang="ru-RU" sz="1400" b="1" i="0" u="none" strike="noStrike" cap="none" normalizeH="0" baseline="0" dirty="0" smtClean="0">
                <a:ln>
                  <a:noFill/>
                </a:ln>
                <a:solidFill>
                  <a:srgbClr val="4F6228"/>
                </a:solidFill>
                <a:effectLst/>
                <a:latin typeface="Times New Roman" pitchFamily="18" charset="0"/>
                <a:ea typeface="Times New Roman" pitchFamily="18" charset="0"/>
                <a:cs typeface="Times New Roman" pitchFamily="18" charset="0"/>
              </a:rPr>
              <a:t>Оборудование:</a:t>
            </a:r>
            <a:r>
              <a:rPr kumimoji="0" lang="ru-RU" sz="1400" b="0" i="0" u="none" strike="noStrike" cap="none" normalizeH="0" baseline="0" dirty="0" smtClean="0">
                <a:ln>
                  <a:noFill/>
                </a:ln>
                <a:solidFill>
                  <a:srgbClr val="4F6228"/>
                </a:solidFill>
                <a:effectLst/>
                <a:latin typeface="Times New Roman" pitchFamily="18" charset="0"/>
                <a:ea typeface="Times New Roman" pitchFamily="18" charset="0"/>
                <a:cs typeface="Times New Roman" pitchFamily="18" charset="0"/>
              </a:rPr>
              <a:t> мяч; круги, квадраты, треугольники разных цветов.</a:t>
            </a:r>
            <a:br>
              <a:rPr kumimoji="0" lang="ru-RU" sz="1400" b="0" i="0" u="none" strike="noStrike" cap="none" normalizeH="0" baseline="0" dirty="0" smtClean="0">
                <a:ln>
                  <a:noFill/>
                </a:ln>
                <a:solidFill>
                  <a:srgbClr val="4F6228"/>
                </a:solidFill>
                <a:effectLst/>
                <a:latin typeface="Times New Roman" pitchFamily="18" charset="0"/>
                <a:ea typeface="Times New Roman" pitchFamily="18" charset="0"/>
                <a:cs typeface="Times New Roman" pitchFamily="18" charset="0"/>
              </a:rPr>
            </a:br>
            <a:endParaRPr kumimoji="0" lang="ru-RU" sz="1400" b="0" i="0" u="none" strike="noStrike" cap="none" normalizeH="0" baseline="0" dirty="0" smtClean="0">
              <a:ln>
                <a:noFill/>
              </a:ln>
              <a:solidFill>
                <a:srgbClr val="4F6228"/>
              </a:solidFill>
              <a:effectLst/>
              <a:latin typeface="Times New Roman" pitchFamily="18" charset="0"/>
              <a:ea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4F6228"/>
                </a:solidFill>
                <a:effectLst/>
                <a:latin typeface="Times New Roman" pitchFamily="18" charset="0"/>
                <a:ea typeface="Times New Roman" pitchFamily="18" charset="0"/>
                <a:cs typeface="Times New Roman" pitchFamily="18" charset="0"/>
              </a:rPr>
              <a:t>Содержание:</a:t>
            </a:r>
            <a:r>
              <a:rPr kumimoji="0" lang="ru-RU" sz="1400" b="0" i="0" u="none" strike="noStrike" cap="none" normalizeH="0" baseline="0" dirty="0" smtClean="0">
                <a:ln>
                  <a:noFill/>
                </a:ln>
                <a:solidFill>
                  <a:srgbClr val="4F6228"/>
                </a:solidFill>
                <a:effectLst/>
                <a:latin typeface="Times New Roman" pitchFamily="18" charset="0"/>
                <a:ea typeface="Times New Roman" pitchFamily="18" charset="0"/>
                <a:cs typeface="Times New Roman" pitchFamily="18" charset="0"/>
              </a:rPr>
              <a:t> дети становятся в круг, в центре которого находится воспитатель с мячом. Он говорит, что сейчас все будут придумывать, на что похож тот предмет, который будет показан. Вначале воспитатель показывает желтый круг и кладет его в центр. Затем предлагает подумать и сказать, на что этот круг похож. Отвечает тот ребенок, которому воспитатель покатит мяч. Ребенок, поймавший мяч, говорит, на что похож круг. Например, на блин, на солнце, на тарелку и т.д.  Далее педагог показывает большой красный круг. Дети фантазируют: яблоко, помидор и т.д. В игре принимают участие все. Для того чтобы детям был более понятен смысл игры «Отгадай», покажите им иллюстрации. Так, красный круг – помидор, желтый круг – мяч.</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098" name="Rectangle 2"/>
          <p:cNvSpPr>
            <a:spLocks noChangeArrowheads="1"/>
          </p:cNvSpPr>
          <p:nvPr/>
        </p:nvSpPr>
        <p:spPr bwMode="auto">
          <a:xfrm>
            <a:off x="5000628" y="428604"/>
            <a:ext cx="3631763" cy="6000792"/>
          </a:xfrm>
          <a:prstGeom prst="rect">
            <a:avLst/>
          </a:prstGeom>
          <a:noFill/>
          <a:ln w="9525">
            <a:noFill/>
            <a:miter lim="800000"/>
            <a:headEnd/>
            <a:tailEnd/>
          </a:ln>
          <a:effectLst/>
        </p:spPr>
        <p:txBody>
          <a:bodyPr vert="vert270"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1"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Дидактическая игра:</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1"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«Найди предмет»</a:t>
            </a:r>
          </a:p>
          <a:p>
            <a:pPr marL="0" marR="0" lvl="0" indent="0" algn="just" defTabSz="914400" rtl="0" eaLnBrk="1" fontAlgn="base" latinLnBrk="0" hangingPunct="1">
              <a:lnSpc>
                <a:spcPct val="100000"/>
              </a:lnSpc>
              <a:spcBef>
                <a:spcPct val="0"/>
              </a:spcBef>
              <a:spcAft>
                <a:spcPct val="0"/>
              </a:spcAft>
              <a:buClrTx/>
              <a:buSzTx/>
              <a:buFontTx/>
              <a:buNone/>
              <a:tabLst/>
            </a:pPr>
            <a:endParaRPr kumimoji="0" lang="ru-RU" sz="1400" b="0" i="0"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400" b="1" u="none" strike="noStrike" cap="none" normalizeH="0" baseline="0" dirty="0" smtClean="0">
                <a:ln>
                  <a:noFill/>
                </a:ln>
                <a:solidFill>
                  <a:schemeClr val="accent3">
                    <a:lumMod val="50000"/>
                  </a:schemeClr>
                </a:solidFill>
                <a:effectLst/>
                <a:latin typeface="Times New Roman" pitchFamily="18" charset="0"/>
                <a:ea typeface="Times New Roman" pitchFamily="18" charset="0"/>
                <a:cs typeface="Times New Roman" pitchFamily="18" charset="0"/>
              </a:rPr>
              <a:t>Цель:</a:t>
            </a:r>
            <a:r>
              <a:rPr kumimoji="0" lang="ru-RU" sz="1400" b="0" i="0" u="none" strike="noStrike" cap="none" normalizeH="0" baseline="0" dirty="0" smtClean="0">
                <a:ln>
                  <a:noFill/>
                </a:ln>
                <a:solidFill>
                  <a:schemeClr val="accent3">
                    <a:lumMod val="50000"/>
                  </a:schemeClr>
                </a:solidFill>
                <a:effectLst/>
                <a:latin typeface="Times New Roman" pitchFamily="18" charset="0"/>
                <a:ea typeface="Times New Roman" pitchFamily="18" charset="0"/>
                <a:cs typeface="Times New Roman" pitchFamily="18" charset="0"/>
              </a:rPr>
              <a:t> учить сопоставлять формы предметов с геометрическими образцами.                                            </a:t>
            </a:r>
          </a:p>
          <a:p>
            <a:pPr marL="0" marR="0" lvl="0" indent="0" algn="ctr" defTabSz="914400" rtl="0" eaLnBrk="0" fontAlgn="base" latinLnBrk="0" hangingPunct="0">
              <a:lnSpc>
                <a:spcPct val="100000"/>
              </a:lnSpc>
              <a:spcBef>
                <a:spcPct val="0"/>
              </a:spcBef>
              <a:spcAft>
                <a:spcPct val="0"/>
              </a:spcAft>
              <a:buClrTx/>
              <a:buSzTx/>
              <a:buFontTx/>
              <a:buNone/>
              <a:tabLst/>
            </a:pPr>
            <a:r>
              <a:rPr lang="ru-RU" sz="1400" b="1" i="0" dirty="0" smtClean="0">
                <a:solidFill>
                  <a:schemeClr val="accent3">
                    <a:lumMod val="50000"/>
                  </a:schemeClr>
                </a:solidFill>
                <a:latin typeface="Times New Roman" pitchFamily="18" charset="0"/>
                <a:ea typeface="Times New Roman" pitchFamily="18" charset="0"/>
                <a:cs typeface="Times New Roman" pitchFamily="18" charset="0"/>
              </a:rPr>
              <a:t>Оборудование: </a:t>
            </a:r>
            <a:r>
              <a:rPr kumimoji="0" lang="ru-RU" sz="1400" b="0" i="0" u="none" strike="noStrike" cap="none" normalizeH="0" baseline="0" dirty="0" smtClean="0">
                <a:ln>
                  <a:noFill/>
                </a:ln>
                <a:solidFill>
                  <a:schemeClr val="accent3">
                    <a:lumMod val="50000"/>
                  </a:schemeClr>
                </a:solidFill>
                <a:effectLst/>
                <a:latin typeface="Times New Roman" pitchFamily="18" charset="0"/>
                <a:ea typeface="Times New Roman" pitchFamily="18" charset="0"/>
                <a:cs typeface="Times New Roman" pitchFamily="18" charset="0"/>
              </a:rPr>
              <a:t> </a:t>
            </a:r>
            <a:r>
              <a:rPr lang="ru-RU" sz="1400" dirty="0" smtClean="0">
                <a:solidFill>
                  <a:schemeClr val="accent3">
                    <a:lumMod val="50000"/>
                  </a:schemeClr>
                </a:solidFill>
                <a:latin typeface="Times New Roman" pitchFamily="18" charset="0"/>
                <a:ea typeface="Times New Roman" pitchFamily="18" charset="0"/>
                <a:cs typeface="Times New Roman" pitchFamily="18" charset="0"/>
              </a:rPr>
              <a:t>г</a:t>
            </a:r>
            <a:r>
              <a:rPr kumimoji="0" lang="ru-RU" sz="1400" b="0" i="0" u="none" strike="noStrike" cap="none" normalizeH="0" baseline="0" dirty="0" smtClean="0">
                <a:ln>
                  <a:noFill/>
                </a:ln>
                <a:solidFill>
                  <a:schemeClr val="accent3">
                    <a:lumMod val="50000"/>
                  </a:schemeClr>
                </a:solidFill>
                <a:effectLst/>
                <a:latin typeface="Times New Roman" pitchFamily="18" charset="0"/>
                <a:ea typeface="Times New Roman" pitchFamily="18" charset="0"/>
                <a:cs typeface="Times New Roman" pitchFamily="18" charset="0"/>
              </a:rPr>
              <a:t>еометрические фигуры (круг, квадрат, треугольник, прямоугольник, овал).   </a:t>
            </a: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accent3">
                    <a:lumMod val="50000"/>
                  </a:schemeClr>
                </a:solidFill>
                <a:effectLst/>
                <a:latin typeface="Times New Roman" pitchFamily="18" charset="0"/>
                <a:ea typeface="Times New Roman" pitchFamily="18" charset="0"/>
                <a:cs typeface="Times New Roman" pitchFamily="18" charset="0"/>
              </a:rPr>
              <a:t>                                   </a:t>
            </a:r>
          </a:p>
          <a:p>
            <a:pPr marL="0" marR="0" lvl="0" indent="0" algn="ctr" defTabSz="914400" rtl="0" eaLnBrk="0" fontAlgn="base" latinLnBrk="0" hangingPunct="0">
              <a:lnSpc>
                <a:spcPct val="100000"/>
              </a:lnSpc>
              <a:spcBef>
                <a:spcPct val="0"/>
              </a:spcBef>
              <a:spcAft>
                <a:spcPct val="0"/>
              </a:spcAft>
              <a:buClrTx/>
              <a:buSzTx/>
              <a:buFontTx/>
              <a:buNone/>
              <a:tabLst/>
            </a:pPr>
            <a:r>
              <a:rPr lang="ru-RU" sz="1400" b="1" dirty="0" smtClean="0">
                <a:solidFill>
                  <a:schemeClr val="accent3">
                    <a:lumMod val="50000"/>
                  </a:schemeClr>
                </a:solidFill>
                <a:latin typeface="Times New Roman" pitchFamily="18" charset="0"/>
                <a:ea typeface="Times New Roman" pitchFamily="18" charset="0"/>
                <a:cs typeface="Times New Roman" pitchFamily="18" charset="0"/>
              </a:rPr>
              <a:t>Содержание: </a:t>
            </a:r>
            <a:r>
              <a:rPr lang="ru-RU" sz="1400" dirty="0" smtClean="0">
                <a:solidFill>
                  <a:schemeClr val="accent3">
                    <a:lumMod val="50000"/>
                  </a:schemeClr>
                </a:solidFill>
                <a:latin typeface="Times New Roman" pitchFamily="18" charset="0"/>
                <a:ea typeface="Times New Roman" pitchFamily="18" charset="0"/>
                <a:cs typeface="Times New Roman" pitchFamily="18" charset="0"/>
              </a:rPr>
              <a:t>д</a:t>
            </a:r>
            <a:r>
              <a:rPr kumimoji="0" lang="ru-RU" sz="1400" b="0" i="0" u="none" strike="noStrike" cap="none" normalizeH="0" baseline="0" dirty="0" smtClean="0">
                <a:ln>
                  <a:noFill/>
                </a:ln>
                <a:solidFill>
                  <a:schemeClr val="accent3">
                    <a:lumMod val="50000"/>
                  </a:schemeClr>
                </a:solidFill>
                <a:effectLst/>
                <a:latin typeface="Times New Roman" pitchFamily="18" charset="0"/>
                <a:ea typeface="Times New Roman" pitchFamily="18" charset="0"/>
                <a:cs typeface="Times New Roman" pitchFamily="18" charset="0"/>
              </a:rPr>
              <a:t>ети стоят полукругом. В центре расположены два столика: на одном - геометрические формы, на втором - предметы. Педагог рассказывает правила игры: «Мы будем играть так: к кому подкатится обруч, тот подойдет к столу и найдет предмет такой же формы, какую я покажу. Ребенок, к которому подкатился обруч, выходит, педагог показывает круг и предлагает найти предмет такой же формы. Найденный предмет высоко поднимается, если он выбран правильно, дети хлопают в ладоши. Затем взрослый катит обруч к следующему ребенку и предлагает другую форму. Игра продолжается, пока все предметы не подойдут   подобраны</a:t>
            </a:r>
            <a:r>
              <a:rPr kumimoji="0" lang="ru-RU" sz="1400" b="0" i="0" u="none" strike="noStrike" cap="none" normalizeH="0" dirty="0" smtClean="0">
                <a:ln>
                  <a:noFill/>
                </a:ln>
                <a:solidFill>
                  <a:schemeClr val="accent3">
                    <a:lumMod val="50000"/>
                  </a:schemeClr>
                </a:solidFill>
                <a:effectLst/>
                <a:latin typeface="Times New Roman" pitchFamily="18" charset="0"/>
                <a:ea typeface="Times New Roman" pitchFamily="18" charset="0"/>
                <a:cs typeface="Times New Roman" pitchFamily="18" charset="0"/>
              </a:rPr>
              <a:t> </a:t>
            </a:r>
            <a:r>
              <a:rPr kumimoji="0" lang="ru-RU" sz="1400" b="0" i="0" u="none" strike="noStrike" cap="none" normalizeH="0" baseline="0" dirty="0" smtClean="0">
                <a:ln>
                  <a:noFill/>
                </a:ln>
                <a:solidFill>
                  <a:schemeClr val="accent3">
                    <a:lumMod val="50000"/>
                  </a:schemeClr>
                </a:solidFill>
                <a:effectLst/>
                <a:latin typeface="Times New Roman" pitchFamily="18" charset="0"/>
                <a:ea typeface="Times New Roman" pitchFamily="18" charset="0"/>
                <a:cs typeface="Times New Roman" pitchFamily="18" charset="0"/>
              </a:rPr>
              <a:t>   </a:t>
            </a:r>
            <a:r>
              <a:rPr lang="ru-RU" sz="1400" dirty="0" smtClean="0">
                <a:solidFill>
                  <a:schemeClr val="accent3">
                    <a:lumMod val="50000"/>
                  </a:schemeClr>
                </a:solidFill>
                <a:latin typeface="Times New Roman" pitchFamily="18" charset="0"/>
                <a:ea typeface="Times New Roman" pitchFamily="18" charset="0"/>
                <a:cs typeface="Times New Roman" pitchFamily="18" charset="0"/>
              </a:rPr>
              <a:t>к</a:t>
            </a:r>
            <a:r>
              <a:rPr kumimoji="0" lang="ru-RU" sz="1400" b="0" i="0" u="none" strike="noStrike" cap="none" normalizeH="0" baseline="0" dirty="0" smtClean="0">
                <a:ln>
                  <a:noFill/>
                </a:ln>
                <a:solidFill>
                  <a:schemeClr val="accent3">
                    <a:lumMod val="50000"/>
                  </a:schemeClr>
                </a:solidFill>
                <a:effectLst/>
                <a:latin typeface="Times New Roman" pitchFamily="18" charset="0"/>
                <a:ea typeface="Times New Roman" pitchFamily="18" charset="0"/>
                <a:cs typeface="Times New Roman" pitchFamily="18" charset="0"/>
              </a:rPr>
              <a:t>  образцам.</a:t>
            </a:r>
            <a:endParaRPr kumimoji="0" lang="ru-RU" sz="1400" b="0" i="0" u="none" strike="noStrike" cap="none" normalizeH="0" baseline="0" dirty="0" smtClean="0">
              <a:ln>
                <a:noFill/>
              </a:ln>
              <a:solidFill>
                <a:schemeClr val="accent3">
                  <a:lumMod val="50000"/>
                </a:schemeClr>
              </a:solidFill>
              <a:effectLst/>
              <a:latin typeface="Times New Roman" pitchFamily="18" charset="0"/>
              <a:cs typeface="Times New Roman"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 name="Рисунок 2" descr="http://www.clipartbest.com/cliparts/niB/Bjk/niBBjk96T.gif"/>
          <p:cNvPicPr/>
          <p:nvPr/>
        </p:nvPicPr>
        <p:blipFill>
          <a:blip r:embed="rId2"/>
          <a:srcRect l="2362" t="2510" r="3167" b="2896"/>
          <a:stretch>
            <a:fillRect/>
          </a:stretch>
        </p:blipFill>
        <p:spPr bwMode="auto">
          <a:xfrm>
            <a:off x="0" y="0"/>
            <a:ext cx="4572000" cy="6858000"/>
          </a:xfrm>
          <a:prstGeom prst="rect">
            <a:avLst/>
          </a:prstGeom>
          <a:noFill/>
          <a:ln w="9525">
            <a:noFill/>
            <a:miter lim="800000"/>
            <a:headEnd/>
            <a:tailEnd/>
          </a:ln>
        </p:spPr>
      </p:pic>
      <p:pic>
        <p:nvPicPr>
          <p:cNvPr id="4" name="Рисунок 3" descr="http://www.clipartbest.com/cliparts/niB/Bjk/niBBjk96T.gif"/>
          <p:cNvPicPr/>
          <p:nvPr/>
        </p:nvPicPr>
        <p:blipFill>
          <a:blip r:embed="rId2"/>
          <a:srcRect l="2362" t="2510" r="3167" b="2896"/>
          <a:stretch>
            <a:fillRect/>
          </a:stretch>
        </p:blipFill>
        <p:spPr bwMode="auto">
          <a:xfrm>
            <a:off x="4572000" y="0"/>
            <a:ext cx="4572000" cy="6858000"/>
          </a:xfrm>
          <a:prstGeom prst="rect">
            <a:avLst/>
          </a:prstGeom>
          <a:noFill/>
          <a:ln w="9525">
            <a:noFill/>
            <a:miter lim="800000"/>
            <a:headEnd/>
            <a:tailEnd/>
          </a:ln>
        </p:spPr>
      </p:pic>
      <p:sp>
        <p:nvSpPr>
          <p:cNvPr id="5" name="Прямоугольник 4"/>
          <p:cNvSpPr/>
          <p:nvPr/>
        </p:nvSpPr>
        <p:spPr>
          <a:xfrm>
            <a:off x="642911" y="928670"/>
            <a:ext cx="2031325" cy="5214974"/>
          </a:xfrm>
          <a:prstGeom prst="rect">
            <a:avLst/>
          </a:prstGeom>
        </p:spPr>
        <p:txBody>
          <a:bodyPr vert="vert270" wrap="square">
            <a:spAutoFit/>
          </a:bodyPr>
          <a:lstStyle/>
          <a:p>
            <a:pPr lvl="0" algn="ctr" fontAlgn="base">
              <a:spcBef>
                <a:spcPct val="0"/>
              </a:spcBef>
              <a:spcAft>
                <a:spcPct val="0"/>
              </a:spcAft>
            </a:pPr>
            <a:endParaRPr lang="ru-RU" sz="6000" b="1" i="1" dirty="0" smtClean="0">
              <a:solidFill>
                <a:srgbClr val="632423"/>
              </a:solidFill>
              <a:latin typeface="Times New Roman" pitchFamily="18" charset="0"/>
              <a:ea typeface="Times New Roman" pitchFamily="18" charset="0"/>
              <a:cs typeface="Times New Roman" pitchFamily="18" charset="0"/>
            </a:endParaRPr>
          </a:p>
          <a:p>
            <a:pPr lvl="0" algn="ctr" fontAlgn="base">
              <a:spcBef>
                <a:spcPct val="0"/>
              </a:spcBef>
              <a:spcAft>
                <a:spcPct val="0"/>
              </a:spcAft>
            </a:pPr>
            <a:r>
              <a:rPr lang="ru-RU" sz="6000" b="1" i="1" dirty="0" smtClean="0">
                <a:solidFill>
                  <a:srgbClr val="632423"/>
                </a:solidFill>
                <a:latin typeface="Times New Roman" pitchFamily="18" charset="0"/>
                <a:ea typeface="Times New Roman" pitchFamily="18" charset="0"/>
                <a:cs typeface="Times New Roman" pitchFamily="18" charset="0"/>
              </a:rPr>
              <a:t>Величины.</a:t>
            </a:r>
            <a:endParaRPr lang="ru-RU" sz="6000" dirty="0" smtClean="0">
              <a:solidFill>
                <a:srgbClr val="632423"/>
              </a:solidFill>
              <a:latin typeface="Times New Roman" pitchFamily="18" charset="0"/>
              <a:ea typeface="Times New Roman" pitchFamily="18" charset="0"/>
              <a:cs typeface="Times New Roman" pitchFamily="18" charset="0"/>
            </a:endParaRPr>
          </a:p>
        </p:txBody>
      </p:sp>
      <p:sp>
        <p:nvSpPr>
          <p:cNvPr id="23553" name="Rectangle 1"/>
          <p:cNvSpPr>
            <a:spLocks noChangeArrowheads="1"/>
          </p:cNvSpPr>
          <p:nvPr/>
        </p:nvSpPr>
        <p:spPr bwMode="auto">
          <a:xfrm>
            <a:off x="5115548" y="785794"/>
            <a:ext cx="3385542" cy="5093702"/>
          </a:xfrm>
          <a:prstGeom prst="rect">
            <a:avLst/>
          </a:prstGeom>
          <a:noFill/>
          <a:ln w="9525">
            <a:noFill/>
            <a:miter lim="800000"/>
            <a:headEnd/>
            <a:tailEnd/>
          </a:ln>
          <a:effectLst/>
        </p:spPr>
        <p:txBody>
          <a:bodyPr vert="vert270"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300" b="1" i="0" u="none" strike="noStrike" cap="none" normalizeH="0" baseline="0" dirty="0" smtClean="0">
                <a:ln>
                  <a:noFill/>
                </a:ln>
                <a:solidFill>
                  <a:srgbClr val="FF0000"/>
                </a:solidFill>
                <a:effectLst/>
                <a:latin typeface="Times New Roman" pitchFamily="18" charset="0"/>
                <a:cs typeface="Times New Roman" pitchFamily="18" charset="0"/>
              </a:rPr>
              <a:t>Дидактическая игра: </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300" b="1" i="0" u="none" strike="noStrike" cap="none" normalizeH="0" baseline="0" dirty="0" smtClean="0">
                <a:ln>
                  <a:noFill/>
                </a:ln>
                <a:solidFill>
                  <a:srgbClr val="FF0000"/>
                </a:solidFill>
                <a:effectLst/>
                <a:latin typeface="Times New Roman" pitchFamily="18" charset="0"/>
                <a:cs typeface="Times New Roman" pitchFamily="18" charset="0"/>
              </a:rPr>
              <a:t>«Сбор фруктов»</a:t>
            </a:r>
            <a:r>
              <a:rPr kumimoji="0" lang="ru-RU" sz="1300" b="0" i="0" u="none" strike="noStrike" cap="none" normalizeH="0" baseline="0" dirty="0" smtClean="0">
                <a:ln>
                  <a:noFill/>
                </a:ln>
                <a:solidFill>
                  <a:srgbClr val="632423"/>
                </a:solidFill>
                <a:effectLst/>
                <a:latin typeface="Times New Roman" pitchFamily="18" charset="0"/>
                <a:cs typeface="Times New Roman" pitchFamily="18" charset="0"/>
              </a:rPr>
              <a:t/>
            </a:r>
            <a:br>
              <a:rPr kumimoji="0" lang="ru-RU" sz="1300" b="0" i="0" u="none" strike="noStrike" cap="none" normalizeH="0" baseline="0" dirty="0" smtClean="0">
                <a:ln>
                  <a:noFill/>
                </a:ln>
                <a:solidFill>
                  <a:srgbClr val="632423"/>
                </a:solidFill>
                <a:effectLst/>
                <a:latin typeface="Times New Roman" pitchFamily="18" charset="0"/>
                <a:cs typeface="Times New Roman" pitchFamily="18" charset="0"/>
              </a:rPr>
            </a:br>
            <a:r>
              <a:rPr kumimoji="0" lang="ru-RU" sz="1300" b="1" i="0" u="none" strike="noStrike" cap="none" normalizeH="0" baseline="0" dirty="0" smtClean="0">
                <a:ln>
                  <a:noFill/>
                </a:ln>
                <a:solidFill>
                  <a:srgbClr val="632423"/>
                </a:solidFill>
                <a:effectLst/>
                <a:latin typeface="Times New Roman" pitchFamily="18" charset="0"/>
                <a:cs typeface="Times New Roman" pitchFamily="18" charset="0"/>
              </a:rPr>
              <a:t>Цель:</a:t>
            </a:r>
            <a:r>
              <a:rPr kumimoji="0" lang="ru-RU" sz="1300" b="0" i="0" u="none" strike="noStrike" cap="none" normalizeH="0" baseline="0" dirty="0" smtClean="0">
                <a:ln>
                  <a:noFill/>
                </a:ln>
                <a:solidFill>
                  <a:srgbClr val="632423"/>
                </a:solidFill>
                <a:effectLst/>
                <a:latin typeface="Times New Roman" pitchFamily="18" charset="0"/>
                <a:cs typeface="Times New Roman" pitchFamily="18" charset="0"/>
              </a:rPr>
              <a:t> развивать глазомер при выборе по образцу предметов определённой величины.</a:t>
            </a:r>
            <a:endParaRPr kumimoji="0" lang="ru-RU" sz="13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300" b="1" i="0" u="none" strike="noStrike" cap="none" normalizeH="0" baseline="0" dirty="0" smtClean="0">
                <a:ln>
                  <a:noFill/>
                </a:ln>
                <a:solidFill>
                  <a:srgbClr val="632423"/>
                </a:solidFill>
                <a:effectLst/>
                <a:latin typeface="Times New Roman" pitchFamily="18" charset="0"/>
                <a:cs typeface="Times New Roman" pitchFamily="18" charset="0"/>
              </a:rPr>
              <a:t>Оборудование:</a:t>
            </a:r>
            <a:r>
              <a:rPr kumimoji="0" lang="ru-RU" sz="1300" b="0" i="0" u="none" strike="noStrike" cap="none" normalizeH="0" baseline="0" dirty="0" smtClean="0">
                <a:ln>
                  <a:noFill/>
                </a:ln>
                <a:solidFill>
                  <a:srgbClr val="632423"/>
                </a:solidFill>
                <a:effectLst/>
                <a:latin typeface="Times New Roman" pitchFamily="18" charset="0"/>
                <a:cs typeface="Times New Roman" pitchFamily="18" charset="0"/>
              </a:rPr>
              <a:t> яблоки образцы (вырезанные из картона) трёх величин большие, поменьше, маленькие; три корзины большая, поменьше, маленькая; дерево с подвешенными картонными яблоками такой же величины, что и образцы (по 8-10 яблок были одной величины). Диаметр каждого яблока меньше предыдущего на 0, 5 см.</a:t>
            </a:r>
            <a:br>
              <a:rPr kumimoji="0" lang="ru-RU" sz="1300" b="0" i="0" u="none" strike="noStrike" cap="none" normalizeH="0" baseline="0" dirty="0" smtClean="0">
                <a:ln>
                  <a:noFill/>
                </a:ln>
                <a:solidFill>
                  <a:srgbClr val="632423"/>
                </a:solidFill>
                <a:effectLst/>
                <a:latin typeface="Times New Roman" pitchFamily="18" charset="0"/>
                <a:cs typeface="Times New Roman" pitchFamily="18" charset="0"/>
              </a:rPr>
            </a:br>
            <a:r>
              <a:rPr kumimoji="0" lang="ru-RU" sz="1300" b="1" i="0" u="none" strike="noStrike" cap="none" normalizeH="0" baseline="0" dirty="0" smtClean="0">
                <a:ln>
                  <a:noFill/>
                </a:ln>
                <a:solidFill>
                  <a:srgbClr val="632423"/>
                </a:solidFill>
                <a:effectLst/>
                <a:latin typeface="Times New Roman" pitchFamily="18" charset="0"/>
                <a:cs typeface="Times New Roman" pitchFamily="18" charset="0"/>
              </a:rPr>
              <a:t>Содержание:</a:t>
            </a:r>
            <a:r>
              <a:rPr kumimoji="0" lang="ru-RU" sz="1300" b="0" i="0" u="none" strike="noStrike" cap="none" normalizeH="0" baseline="0" dirty="0" smtClean="0">
                <a:ln>
                  <a:noFill/>
                </a:ln>
                <a:solidFill>
                  <a:srgbClr val="632423"/>
                </a:solidFill>
                <a:effectLst/>
                <a:latin typeface="Times New Roman" pitchFamily="18" charset="0"/>
                <a:cs typeface="Times New Roman" pitchFamily="18" charset="0"/>
              </a:rPr>
              <a:t> воспитатель показывает дерево с яблоками, корзины и говорит, что маленькие яблоки надо собрать в маленькую корзиночку, а большие -  в большую. Одновременно вызывает троих детей, каждому даёт по яблоку образцу и предлагает им сорвать по одному такому же яблоку с дерева. Если яблоки сорваны правильно, педагог просит положить их в соответствующие корзинки. Затем задание выполняет новая группа детей. Игру можно повторить несколько раз.</a:t>
            </a:r>
            <a:endParaRPr kumimoji="0" lang="ru-RU" sz="13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 name="Рисунок 2" descr="http://www.clipartbest.com/cliparts/niB/Bjk/niBBjk96T.gif"/>
          <p:cNvPicPr/>
          <p:nvPr/>
        </p:nvPicPr>
        <p:blipFill>
          <a:blip r:embed="rId2"/>
          <a:srcRect l="2362" t="2510" r="3167" b="2896"/>
          <a:stretch>
            <a:fillRect/>
          </a:stretch>
        </p:blipFill>
        <p:spPr bwMode="auto">
          <a:xfrm>
            <a:off x="0" y="0"/>
            <a:ext cx="4572000" cy="6858000"/>
          </a:xfrm>
          <a:prstGeom prst="rect">
            <a:avLst/>
          </a:prstGeom>
          <a:noFill/>
          <a:ln w="9525">
            <a:noFill/>
            <a:miter lim="800000"/>
            <a:headEnd/>
            <a:tailEnd/>
          </a:ln>
        </p:spPr>
      </p:pic>
      <p:pic>
        <p:nvPicPr>
          <p:cNvPr id="4" name="Рисунок 3" descr="http://www.clipartbest.com/cliparts/niB/Bjk/niBBjk96T.gif"/>
          <p:cNvPicPr/>
          <p:nvPr/>
        </p:nvPicPr>
        <p:blipFill>
          <a:blip r:embed="rId2"/>
          <a:srcRect l="2362" t="2510" r="3167" b="2896"/>
          <a:stretch>
            <a:fillRect/>
          </a:stretch>
        </p:blipFill>
        <p:spPr bwMode="auto">
          <a:xfrm>
            <a:off x="4572000" y="0"/>
            <a:ext cx="4572000" cy="6858000"/>
          </a:xfrm>
          <a:prstGeom prst="rect">
            <a:avLst/>
          </a:prstGeom>
          <a:noFill/>
          <a:ln w="9525">
            <a:noFill/>
            <a:miter lim="800000"/>
            <a:headEnd/>
            <a:tailEnd/>
          </a:ln>
        </p:spPr>
      </p:pic>
      <p:sp>
        <p:nvSpPr>
          <p:cNvPr id="2049" name="Rectangle 1"/>
          <p:cNvSpPr>
            <a:spLocks noChangeArrowheads="1"/>
          </p:cNvSpPr>
          <p:nvPr/>
        </p:nvSpPr>
        <p:spPr bwMode="auto">
          <a:xfrm>
            <a:off x="642910" y="785794"/>
            <a:ext cx="3357586" cy="67710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sz="1100" b="0" i="0" u="none" strike="noStrike" cap="none" normalizeH="0" baseline="0" dirty="0" smtClean="0">
                <a:ln>
                  <a:noFill/>
                </a:ln>
                <a:solidFill>
                  <a:srgbClr val="632423"/>
                </a:solidFill>
                <a:effectLst/>
                <a:latin typeface="Times New Roman" pitchFamily="18" charset="0"/>
                <a:ea typeface="Times New Roman" pitchFamily="18" charset="0"/>
                <a:cs typeface="Times New Roman" pitchFamily="18" charset="0"/>
              </a:rPr>
              <a:t/>
            </a:r>
            <a:br>
              <a:rPr kumimoji="0" lang="ru-RU" sz="1100" b="0" i="0" u="none" strike="noStrike" cap="none" normalizeH="0" baseline="0" dirty="0" smtClean="0">
                <a:ln>
                  <a:noFill/>
                </a:ln>
                <a:solidFill>
                  <a:srgbClr val="632423"/>
                </a:solidFill>
                <a:effectLst/>
                <a:latin typeface="Times New Roman" pitchFamily="18" charset="0"/>
                <a:ea typeface="Times New Roman" pitchFamily="18" charset="0"/>
                <a:cs typeface="Times New Roman" pitchFamily="18" charset="0"/>
              </a:rPr>
            </a:br>
            <a:r>
              <a:rPr kumimoji="0" lang="ru-RU" sz="1100" b="0" i="0" u="none" strike="noStrike" cap="none" normalizeH="0" baseline="0" dirty="0" smtClean="0">
                <a:ln>
                  <a:noFill/>
                </a:ln>
                <a:solidFill>
                  <a:srgbClr val="632423"/>
                </a:solidFill>
                <a:effectLst/>
                <a:latin typeface="Times New Roman" pitchFamily="18" charset="0"/>
                <a:ea typeface="Times New Roman" pitchFamily="18" charset="0"/>
                <a:cs typeface="Times New Roman" pitchFamily="18" charset="0"/>
              </a:rPr>
              <a:t/>
            </a:r>
            <a:br>
              <a:rPr kumimoji="0" lang="ru-RU" sz="1100" b="0" i="0" u="none" strike="noStrike" cap="none" normalizeH="0" baseline="0" dirty="0" smtClean="0">
                <a:ln>
                  <a:noFill/>
                </a:ln>
                <a:solidFill>
                  <a:srgbClr val="632423"/>
                </a:solidFill>
                <a:effectLst/>
                <a:latin typeface="Times New Roman" pitchFamily="18" charset="0"/>
                <a:ea typeface="Times New Roman" pitchFamily="18" charset="0"/>
                <a:cs typeface="Times New Roman" pitchFamily="18" charset="0"/>
              </a:rPr>
            </a:br>
            <a:endParaRPr kumimoji="0" lang="ru-RU" sz="16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6" name="Прямоугольник 5"/>
          <p:cNvSpPr/>
          <p:nvPr/>
        </p:nvSpPr>
        <p:spPr>
          <a:xfrm>
            <a:off x="4857752" y="285728"/>
            <a:ext cx="4000528" cy="614366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lvl="0" algn="ctr" fontAlgn="base">
              <a:spcBef>
                <a:spcPct val="0"/>
              </a:spcBef>
              <a:spcAft>
                <a:spcPct val="0"/>
              </a:spcAft>
            </a:pPr>
            <a:r>
              <a:rPr lang="ru-RU" sz="1300" b="1" dirty="0" smtClean="0">
                <a:solidFill>
                  <a:srgbClr val="FF0000"/>
                </a:solidFill>
                <a:latin typeface="Times New Roman" pitchFamily="18" charset="0"/>
                <a:ea typeface="Times New Roman" pitchFamily="18" charset="0"/>
                <a:cs typeface="Times New Roman" pitchFamily="18" charset="0"/>
              </a:rPr>
              <a:t>Дидактическая игра: "Раз, два, три - ищи!"</a:t>
            </a:r>
            <a:r>
              <a:rPr lang="ru-RU" sz="1300" dirty="0" smtClean="0">
                <a:solidFill>
                  <a:srgbClr val="632423"/>
                </a:solidFill>
                <a:latin typeface="Times New Roman" pitchFamily="18" charset="0"/>
                <a:ea typeface="Times New Roman" pitchFamily="18" charset="0"/>
                <a:cs typeface="Times New Roman" pitchFamily="18" charset="0"/>
              </a:rPr>
              <a:t/>
            </a:r>
            <a:br>
              <a:rPr lang="ru-RU" sz="1300" dirty="0" smtClean="0">
                <a:solidFill>
                  <a:srgbClr val="632423"/>
                </a:solidFill>
                <a:latin typeface="Times New Roman" pitchFamily="18" charset="0"/>
                <a:ea typeface="Times New Roman" pitchFamily="18" charset="0"/>
                <a:cs typeface="Times New Roman" pitchFamily="18" charset="0"/>
              </a:rPr>
            </a:br>
            <a:r>
              <a:rPr lang="ru-RU" sz="1300" b="1" dirty="0" smtClean="0">
                <a:solidFill>
                  <a:srgbClr val="632423"/>
                </a:solidFill>
                <a:latin typeface="Times New Roman" pitchFamily="18" charset="0"/>
                <a:ea typeface="Times New Roman" pitchFamily="18" charset="0"/>
                <a:cs typeface="Times New Roman" pitchFamily="18" charset="0"/>
              </a:rPr>
              <a:t>Цель:</a:t>
            </a:r>
            <a:r>
              <a:rPr lang="ru-RU" sz="1300" dirty="0" smtClean="0">
                <a:solidFill>
                  <a:srgbClr val="632423"/>
                </a:solidFill>
                <a:latin typeface="Times New Roman" pitchFamily="18" charset="0"/>
                <a:ea typeface="Times New Roman" pitchFamily="18" charset="0"/>
                <a:cs typeface="Times New Roman" pitchFamily="18" charset="0"/>
              </a:rPr>
              <a:t> научить детей строить образ предмета заданной величины и использовать его в игровых действиях.</a:t>
            </a:r>
            <a:br>
              <a:rPr lang="ru-RU" sz="1300" dirty="0" smtClean="0">
                <a:solidFill>
                  <a:srgbClr val="632423"/>
                </a:solidFill>
                <a:latin typeface="Times New Roman" pitchFamily="18" charset="0"/>
                <a:ea typeface="Times New Roman" pitchFamily="18" charset="0"/>
                <a:cs typeface="Times New Roman" pitchFamily="18" charset="0"/>
              </a:rPr>
            </a:br>
            <a:r>
              <a:rPr lang="ru-RU" sz="1300" b="1" dirty="0" smtClean="0">
                <a:solidFill>
                  <a:srgbClr val="632423"/>
                </a:solidFill>
                <a:latin typeface="Times New Roman" pitchFamily="18" charset="0"/>
                <a:ea typeface="Times New Roman" pitchFamily="18" charset="0"/>
                <a:cs typeface="Times New Roman" pitchFamily="18" charset="0"/>
              </a:rPr>
              <a:t>Оборудование:</a:t>
            </a:r>
            <a:r>
              <a:rPr lang="ru-RU" sz="1300" dirty="0" smtClean="0">
                <a:solidFill>
                  <a:srgbClr val="632423"/>
                </a:solidFill>
                <a:latin typeface="Times New Roman" pitchFamily="18" charset="0"/>
                <a:ea typeface="Times New Roman" pitchFamily="18" charset="0"/>
                <a:cs typeface="Times New Roman" pitchFamily="18" charset="0"/>
              </a:rPr>
              <a:t> одноцветные пирамидки (желтые и зеленые), с количеством колец не менее семи. 2-3 пирамидки каждого цвета.</a:t>
            </a:r>
            <a:br>
              <a:rPr lang="ru-RU" sz="1300" dirty="0" smtClean="0">
                <a:solidFill>
                  <a:srgbClr val="632423"/>
                </a:solidFill>
                <a:latin typeface="Times New Roman" pitchFamily="18" charset="0"/>
                <a:ea typeface="Times New Roman" pitchFamily="18" charset="0"/>
                <a:cs typeface="Times New Roman" pitchFamily="18" charset="0"/>
              </a:rPr>
            </a:br>
            <a:r>
              <a:rPr lang="ru-RU" sz="1300" b="1" dirty="0" smtClean="0">
                <a:solidFill>
                  <a:srgbClr val="632423"/>
                </a:solidFill>
                <a:latin typeface="Times New Roman" pitchFamily="18" charset="0"/>
                <a:ea typeface="Times New Roman" pitchFamily="18" charset="0"/>
                <a:cs typeface="Times New Roman" pitchFamily="18" charset="0"/>
              </a:rPr>
              <a:t>Содержание:</a:t>
            </a:r>
            <a:r>
              <a:rPr lang="ru-RU" sz="1300" dirty="0" smtClean="0">
                <a:solidFill>
                  <a:srgbClr val="632423"/>
                </a:solidFill>
                <a:latin typeface="Times New Roman" pitchFamily="18" charset="0"/>
                <a:ea typeface="Times New Roman" pitchFamily="18" charset="0"/>
                <a:cs typeface="Times New Roman" pitchFamily="18" charset="0"/>
              </a:rPr>
              <a:t> дети усаживаются на стульчики полукругом. В. раскладывает на 2-3 столах пирамидки, перемешивая колечки. Две пирамидки ставит на маленький столик перед детьми и разбирает одну из них. Затем вызывает детей и каждому ин них дает по колечку одного размера и просит найти пару к своему колечку. "Посмотрите внимательно на свои колечки и постарайтесь запомнить, какого они размера, чтобы не ошибиться. Какое у тебя колечко, большое или маленькое? Если ребенок затрудняется с ответом, В. предлагает подойти к собранной пирамидке и приложить свое колечко к колечку такой величины. Затем детям предлагает оставить свои колечки на стульчиках и отправиться на поиски других колечек такой же величины. Искать колечки нужно только после того, как все дети скажут такие слова» Раз, два, три-ищи!" Выбрав колечко, каждый ребенок возвращается на место и накладывает его на свой образец, который остался на стульчике. Если ребенок ошибся, ему разрешается исправить ошибку, заменив выбранное колечко на другое. Для разнообразия при повторении игры можно использовать как образец пирамидку другого цвета.</a:t>
            </a:r>
          </a:p>
        </p:txBody>
      </p:sp>
      <p:sp>
        <p:nvSpPr>
          <p:cNvPr id="7" name="Прямоугольник 6"/>
          <p:cNvSpPr/>
          <p:nvPr/>
        </p:nvSpPr>
        <p:spPr>
          <a:xfrm>
            <a:off x="357158" y="285728"/>
            <a:ext cx="3929090" cy="621510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2050" name="Rectangle 2"/>
          <p:cNvSpPr>
            <a:spLocks noChangeArrowheads="1"/>
          </p:cNvSpPr>
          <p:nvPr/>
        </p:nvSpPr>
        <p:spPr bwMode="auto">
          <a:xfrm>
            <a:off x="357158" y="285728"/>
            <a:ext cx="3847207" cy="6215106"/>
          </a:xfrm>
          <a:prstGeom prst="rect">
            <a:avLst/>
          </a:prstGeom>
          <a:noFill/>
          <a:ln w="9525">
            <a:noFill/>
            <a:miter lim="800000"/>
            <a:headEnd/>
            <a:tailEnd/>
          </a:ln>
          <a:effectLst/>
        </p:spPr>
        <p:txBody>
          <a:bodyPr vert="vert270"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Дидактическая игра:</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FF0000"/>
                </a:solidFill>
                <a:effectLst/>
                <a:latin typeface="Times New Roman" pitchFamily="18" charset="0"/>
                <a:ea typeface="Times New Roman" pitchFamily="18" charset="0"/>
                <a:cs typeface="Times New Roman" pitchFamily="18" charset="0"/>
              </a:rPr>
              <a:t> "Кто скорее свернет ленту"</a:t>
            </a:r>
            <a:r>
              <a:rPr kumimoji="0" lang="ru-RU" sz="1400" b="0" i="0" u="none" strike="noStrike" cap="none" normalizeH="0" baseline="0" dirty="0" smtClean="0">
                <a:ln>
                  <a:noFill/>
                </a:ln>
                <a:solidFill>
                  <a:srgbClr val="632423"/>
                </a:solidFill>
                <a:effectLst/>
                <a:latin typeface="Times New Roman" pitchFamily="18" charset="0"/>
                <a:ea typeface="Times New Roman" pitchFamily="18" charset="0"/>
                <a:cs typeface="Times New Roman" pitchFamily="18" charset="0"/>
              </a:rPr>
              <a:t/>
            </a:r>
            <a:br>
              <a:rPr kumimoji="0" lang="ru-RU" sz="1400" b="0" i="0" u="none" strike="noStrike" cap="none" normalizeH="0" baseline="0" dirty="0" smtClean="0">
                <a:ln>
                  <a:noFill/>
                </a:ln>
                <a:solidFill>
                  <a:srgbClr val="632423"/>
                </a:solidFill>
                <a:effectLst/>
                <a:latin typeface="Times New Roman" pitchFamily="18" charset="0"/>
                <a:ea typeface="Times New Roman" pitchFamily="18" charset="0"/>
                <a:cs typeface="Times New Roman" pitchFamily="18" charset="0"/>
              </a:rPr>
            </a:br>
            <a:r>
              <a:rPr kumimoji="0" lang="ru-RU" sz="1400" b="1" i="0" u="none" strike="noStrike" cap="none" normalizeH="0" baseline="0" dirty="0" smtClean="0">
                <a:ln>
                  <a:noFill/>
                </a:ln>
                <a:solidFill>
                  <a:srgbClr val="632423"/>
                </a:solidFill>
                <a:effectLst/>
                <a:latin typeface="Times New Roman" pitchFamily="18" charset="0"/>
                <a:ea typeface="Times New Roman" pitchFamily="18" charset="0"/>
                <a:cs typeface="Times New Roman" pitchFamily="18" charset="0"/>
              </a:rPr>
              <a:t>Цель</a:t>
            </a:r>
            <a:r>
              <a:rPr kumimoji="0" lang="ru-RU" sz="1400" b="0" i="0" u="none" strike="noStrike" cap="none" normalizeH="0" baseline="0" dirty="0" smtClean="0">
                <a:ln>
                  <a:noFill/>
                </a:ln>
                <a:solidFill>
                  <a:srgbClr val="632423"/>
                </a:solidFill>
                <a:effectLst/>
                <a:latin typeface="Times New Roman" pitchFamily="18" charset="0"/>
                <a:ea typeface="Times New Roman" pitchFamily="18" charset="0"/>
                <a:cs typeface="Times New Roman" pitchFamily="18" charset="0"/>
              </a:rPr>
              <a:t>: продолжать формировать отношение к величине как к значимому признаку, обратить внимание на длину, знакомить со словами "длинный", "короткий".</a:t>
            </a: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632423"/>
                </a:solidFill>
                <a:effectLst/>
                <a:latin typeface="Times New Roman" pitchFamily="18" charset="0"/>
                <a:ea typeface="Times New Roman" pitchFamily="18" charset="0"/>
                <a:cs typeface="Times New Roman" pitchFamily="18" charset="0"/>
              </a:rPr>
              <a:t/>
            </a:r>
            <a:br>
              <a:rPr kumimoji="0" lang="ru-RU" sz="1400" b="0" i="0" u="none" strike="noStrike" cap="none" normalizeH="0" baseline="0" dirty="0" smtClean="0">
                <a:ln>
                  <a:noFill/>
                </a:ln>
                <a:solidFill>
                  <a:srgbClr val="632423"/>
                </a:solidFill>
                <a:effectLst/>
                <a:latin typeface="Times New Roman" pitchFamily="18" charset="0"/>
                <a:ea typeface="Times New Roman" pitchFamily="18" charset="0"/>
                <a:cs typeface="Times New Roman" pitchFamily="18" charset="0"/>
              </a:rPr>
            </a:br>
            <a:r>
              <a:rPr kumimoji="0" lang="ru-RU" sz="1400" b="1" i="0" u="none" strike="noStrike" cap="none" normalizeH="0" baseline="0" dirty="0" smtClean="0">
                <a:ln>
                  <a:noFill/>
                </a:ln>
                <a:solidFill>
                  <a:srgbClr val="632423"/>
                </a:solidFill>
                <a:effectLst/>
                <a:latin typeface="Times New Roman" pitchFamily="18" charset="0"/>
                <a:ea typeface="Times New Roman" pitchFamily="18" charset="0"/>
                <a:cs typeface="Times New Roman" pitchFamily="18" charset="0"/>
              </a:rPr>
              <a:t>Содержание:  </a:t>
            </a:r>
            <a:r>
              <a:rPr kumimoji="0" lang="ru-RU" sz="1400" b="0" i="0" u="none" strike="noStrike" cap="none" normalizeH="0" baseline="0" dirty="0" smtClean="0">
                <a:ln>
                  <a:noFill/>
                </a:ln>
                <a:solidFill>
                  <a:srgbClr val="632423"/>
                </a:solidFill>
                <a:effectLst/>
                <a:latin typeface="Times New Roman" pitchFamily="18" charset="0"/>
                <a:ea typeface="Times New Roman" pitchFamily="18" charset="0"/>
                <a:cs typeface="Times New Roman" pitchFamily="18" charset="0"/>
              </a:rPr>
              <a:t>воспитатель предлагает детям научиться свертывать ленту и показывает как это надо сделать, дает каждому попробовать. Затем предлагает поиграть в игру "Кто скорее свернет ленту". Вызывает двоих детей, дает одному длинную, другому короткую ленту и просит всех посмотреть, кто первый свернет свою ленту. Естественно, побеждает тот, у кого лента короче. После этого педагог раскладывает ленты на столе так, чтобы разница их была хорошо видна детям, но ничего не говорит. Затем дети меняются лентами. Теперь выигрывает другой ребенок. Дети садятся на место, педагог вызывает детей и предлагает одному из них выбрать ленту. Спрашивает, почему он хочет эту ленту. После ответов детей называет ленты "короткая", «длинная" и обобщает действия детей: "Короткая лента свертывается быстро, а длинная медленно</a:t>
            </a:r>
            <a:r>
              <a:rPr kumimoji="0" lang="ru-RU" sz="1200" b="0" i="0" u="none" strike="noStrike" cap="none" normalizeH="0" baseline="0" dirty="0" smtClean="0">
                <a:ln>
                  <a:noFill/>
                </a:ln>
                <a:solidFill>
                  <a:srgbClr val="632423"/>
                </a:solidFill>
                <a:effectLst/>
                <a:latin typeface="Arial" pitchFamily="34" charset="0"/>
                <a:ea typeface="Times New Roman" pitchFamily="18" charset="0"/>
                <a:cs typeface="Arial" pitchFamily="34" charset="0"/>
              </a:rPr>
              <a:t>".</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151</TotalTime>
  <Words>678</Words>
  <Application>Microsoft Office PowerPoint</Application>
  <PresentationFormat>Экран (4:3)</PresentationFormat>
  <Paragraphs>121</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admin</dc:creator>
  <cp:lastModifiedBy>Женек</cp:lastModifiedBy>
  <cp:revision>17</cp:revision>
  <dcterms:created xsi:type="dcterms:W3CDTF">2019-03-15T11:15:33Z</dcterms:created>
  <dcterms:modified xsi:type="dcterms:W3CDTF">2019-04-10T05:30:56Z</dcterms:modified>
</cp:coreProperties>
</file>