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9" r:id="rId4"/>
    <p:sldId id="258" r:id="rId5"/>
    <p:sldId id="272" r:id="rId6"/>
    <p:sldId id="279" r:id="rId7"/>
    <p:sldId id="287" r:id="rId8"/>
    <p:sldId id="288" r:id="rId9"/>
    <p:sldId id="270" r:id="rId10"/>
    <p:sldId id="261" r:id="rId11"/>
    <p:sldId id="275" r:id="rId12"/>
    <p:sldId id="276" r:id="rId13"/>
    <p:sldId id="280" r:id="rId14"/>
    <p:sldId id="282" r:id="rId15"/>
    <p:sldId id="289" r:id="rId16"/>
    <p:sldId id="286" r:id="rId17"/>
    <p:sldId id="283" r:id="rId18"/>
    <p:sldId id="290" r:id="rId19"/>
    <p:sldId id="271" r:id="rId20"/>
    <p:sldId id="262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E320-23C6-447C-8D92-A53C3E3C5B0B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4977-09D8-4AFC-9B23-12A582D7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681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E320-23C6-447C-8D92-A53C3E3C5B0B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4977-09D8-4AFC-9B23-12A582D7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3027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E320-23C6-447C-8D92-A53C3E3C5B0B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4977-09D8-4AFC-9B23-12A582D7EC4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482341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E320-23C6-447C-8D92-A53C3E3C5B0B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4977-09D8-4AFC-9B23-12A582D7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87557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E320-23C6-447C-8D92-A53C3E3C5B0B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4977-09D8-4AFC-9B23-12A582D7EC4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910769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E320-23C6-447C-8D92-A53C3E3C5B0B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4977-09D8-4AFC-9B23-12A582D7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3022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E320-23C6-447C-8D92-A53C3E3C5B0B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4977-09D8-4AFC-9B23-12A582D7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9910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E320-23C6-447C-8D92-A53C3E3C5B0B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4977-09D8-4AFC-9B23-12A582D7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939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E320-23C6-447C-8D92-A53C3E3C5B0B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4977-09D8-4AFC-9B23-12A582D7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3139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E320-23C6-447C-8D92-A53C3E3C5B0B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4977-09D8-4AFC-9B23-12A582D7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53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E320-23C6-447C-8D92-A53C3E3C5B0B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4977-09D8-4AFC-9B23-12A582D7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285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E320-23C6-447C-8D92-A53C3E3C5B0B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4977-09D8-4AFC-9B23-12A582D7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225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E320-23C6-447C-8D92-A53C3E3C5B0B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4977-09D8-4AFC-9B23-12A582D7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705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E320-23C6-447C-8D92-A53C3E3C5B0B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4977-09D8-4AFC-9B23-12A582D7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683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E320-23C6-447C-8D92-A53C3E3C5B0B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4977-09D8-4AFC-9B23-12A582D7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399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5E320-23C6-447C-8D92-A53C3E3C5B0B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514977-09D8-4AFC-9B23-12A582D7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269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E5E320-23C6-447C-8D92-A53C3E3C5B0B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E514977-09D8-4AFC-9B23-12A582D7E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717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  <p:sldLayoutId id="2147483900" r:id="rId12"/>
    <p:sldLayoutId id="2147483901" r:id="rId13"/>
    <p:sldLayoutId id="2147483902" r:id="rId14"/>
    <p:sldLayoutId id="2147483903" r:id="rId15"/>
    <p:sldLayoutId id="214748390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49192" y="2163381"/>
            <a:ext cx="7766936" cy="1646302"/>
          </a:xfrm>
        </p:spPr>
        <p:txBody>
          <a:bodyPr/>
          <a:lstStyle/>
          <a:p>
            <a:pPr algn="ctr"/>
            <a:r>
              <a:rPr lang="ru-RU" sz="4800" b="1" dirty="0" smtClean="0"/>
              <a:t>Использование русского фольклора</a:t>
            </a:r>
            <a:br>
              <a:rPr lang="ru-RU" sz="4800" b="1" dirty="0" smtClean="0"/>
            </a:br>
            <a:r>
              <a:rPr lang="ru-RU" sz="4800" b="1" dirty="0" smtClean="0"/>
              <a:t>в работе учителя-логопеда с детьми ОНР</a:t>
            </a:r>
            <a:endParaRPr lang="ru-RU" sz="48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26242" y="5547124"/>
            <a:ext cx="7766936" cy="1096899"/>
          </a:xfrm>
        </p:spPr>
        <p:txBody>
          <a:bodyPr/>
          <a:lstStyle/>
          <a:p>
            <a:r>
              <a:rPr lang="ru-RU" dirty="0" smtClean="0"/>
              <a:t>Учитель-логопед Мосияш Е.А.</a:t>
            </a:r>
          </a:p>
          <a:p>
            <a:r>
              <a:rPr lang="ru-RU" dirty="0" smtClean="0"/>
              <a:t>МАДОУ МО СГО Детский сад №3 «Золотая рыбка»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0038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09" y="1429517"/>
            <a:ext cx="4805028" cy="480502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90946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/>
              <a:t>Русские народные сказки:</a:t>
            </a:r>
            <a:br>
              <a:rPr lang="ru-RU" b="1" dirty="0" smtClean="0"/>
            </a:br>
            <a:r>
              <a:rPr lang="ru-RU" b="1" dirty="0" smtClean="0"/>
              <a:t>на свистящие </a:t>
            </a:r>
            <a:r>
              <a:rPr lang="ru-RU" b="1" dirty="0"/>
              <a:t>и шипящие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955" y="1764141"/>
            <a:ext cx="4440193" cy="4098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23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675" y="1391372"/>
            <a:ext cx="3588327" cy="478443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07819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/>
              <a:t>Русские народные сказки:</a:t>
            </a:r>
            <a:br>
              <a:rPr lang="ru-RU" b="1" dirty="0" smtClean="0"/>
            </a:br>
            <a:r>
              <a:rPr lang="ru-RU" b="1" dirty="0" smtClean="0"/>
              <a:t>на свистящие </a:t>
            </a:r>
            <a:r>
              <a:rPr lang="ru-RU" b="1" dirty="0"/>
              <a:t>и шипящие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528619"/>
            <a:ext cx="4689824" cy="4647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47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07819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/>
              <a:t>Русские народные сказки:</a:t>
            </a:r>
            <a:br>
              <a:rPr lang="ru-RU" b="1" dirty="0" smtClean="0"/>
            </a:br>
            <a:r>
              <a:rPr lang="ru-RU" b="1" dirty="0" smtClean="0"/>
              <a:t>на свистящие </a:t>
            </a:r>
            <a:r>
              <a:rPr lang="ru-RU" b="1" dirty="0"/>
              <a:t>и шипящие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3948" y="1528619"/>
            <a:ext cx="3497305" cy="48096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81" y="1528619"/>
            <a:ext cx="4118920" cy="4829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67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07819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/>
              <a:t>Русские народные сказки:</a:t>
            </a:r>
            <a:br>
              <a:rPr lang="ru-RU" b="1" dirty="0" smtClean="0"/>
            </a:br>
            <a:r>
              <a:rPr lang="ru-RU" b="1" dirty="0"/>
              <a:t> </a:t>
            </a:r>
            <a:r>
              <a:rPr lang="ru-RU" b="1" dirty="0" smtClean="0"/>
              <a:t>звуки [к] [г]</a:t>
            </a:r>
            <a:endParaRPr lang="ru-RU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668" y="1528619"/>
            <a:ext cx="3810000" cy="51625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863" y="2204894"/>
            <a:ext cx="2667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32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916" y="193963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Потешки</a:t>
            </a:r>
            <a:r>
              <a:rPr lang="ru-RU" sz="4000" b="1" dirty="0"/>
              <a:t>, пословицы, </a:t>
            </a:r>
            <a:r>
              <a:rPr lang="ru-RU" sz="4000" b="1" dirty="0" smtClean="0"/>
              <a:t>поговорки:</a:t>
            </a:r>
            <a:br>
              <a:rPr lang="ru-RU" sz="4000" b="1" dirty="0" smtClean="0"/>
            </a:br>
            <a:r>
              <a:rPr lang="ru-RU" sz="4000" b="1" dirty="0"/>
              <a:t>звуки </a:t>
            </a:r>
            <a:r>
              <a:rPr lang="ru-RU" sz="4000" b="1" dirty="0" smtClean="0"/>
              <a:t>[л] [л']</a:t>
            </a:r>
            <a:br>
              <a:rPr lang="ru-RU" sz="4000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6608" y="1015999"/>
            <a:ext cx="8596668" cy="388077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2800" dirty="0" smtClean="0"/>
          </a:p>
          <a:p>
            <a:pPr algn="just"/>
            <a:r>
              <a:rPr lang="ru-RU" sz="2400" dirty="0" smtClean="0"/>
              <a:t>Ночь прошла, темноту увела. Замолчал сверчок, запел петушок. Полежал немножко, распахнул окошко: - Здравствуй, солнышко-колоколнышко!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000" y="2948909"/>
            <a:ext cx="4762500" cy="389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50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916" y="193963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Потешки</a:t>
            </a:r>
            <a:r>
              <a:rPr lang="ru-RU" sz="4000" b="1" dirty="0"/>
              <a:t>, пословицы, </a:t>
            </a:r>
            <a:r>
              <a:rPr lang="ru-RU" sz="4000" b="1" dirty="0" smtClean="0"/>
              <a:t>поговорки:</a:t>
            </a:r>
            <a:br>
              <a:rPr lang="ru-RU" sz="4000" b="1" dirty="0" smtClean="0"/>
            </a:br>
            <a:r>
              <a:rPr lang="ru-RU" sz="4000" b="1" dirty="0"/>
              <a:t>звуки </a:t>
            </a:r>
            <a:r>
              <a:rPr lang="ru-RU" sz="4000" b="1" dirty="0" smtClean="0"/>
              <a:t>[л] [л']</a:t>
            </a:r>
            <a:br>
              <a:rPr lang="ru-RU" sz="4000" b="1" dirty="0" smtClean="0"/>
            </a:b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297" y="1891145"/>
            <a:ext cx="4876800" cy="3733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16" y="1414358"/>
            <a:ext cx="3866956" cy="5291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14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2752" y="692727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Потешки</a:t>
            </a:r>
            <a:r>
              <a:rPr lang="ru-RU" sz="4000" b="1" dirty="0"/>
              <a:t>, пословицы, </a:t>
            </a:r>
            <a:r>
              <a:rPr lang="ru-RU" sz="4000" b="1" dirty="0" smtClean="0"/>
              <a:t>поговорки:</a:t>
            </a:r>
            <a:br>
              <a:rPr lang="ru-RU" sz="4000" b="1" dirty="0" smtClean="0"/>
            </a:br>
            <a:r>
              <a:rPr lang="ru-RU" sz="4000" b="1" dirty="0"/>
              <a:t>звуки </a:t>
            </a:r>
            <a:r>
              <a:rPr lang="ru-RU" sz="4000" b="1" dirty="0" smtClean="0"/>
              <a:t>[л] [л']</a:t>
            </a:r>
            <a:br>
              <a:rPr lang="ru-RU" sz="4000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7553" y="2235199"/>
            <a:ext cx="8596668" cy="388077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2800" dirty="0" smtClean="0"/>
          </a:p>
          <a:p>
            <a:pPr algn="just"/>
            <a:r>
              <a:rPr lang="ru-RU" sz="2400" dirty="0" smtClean="0"/>
              <a:t>Мал </a:t>
            </a:r>
            <a:r>
              <a:rPr lang="ru-RU" sz="2400" dirty="0"/>
              <a:t>соловей, да голосок </a:t>
            </a:r>
            <a:r>
              <a:rPr lang="ru-RU" sz="2400" dirty="0" smtClean="0"/>
              <a:t>велик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8069" y="3569710"/>
            <a:ext cx="271462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40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916" y="180108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Потешки</a:t>
            </a:r>
            <a:r>
              <a:rPr lang="ru-RU" sz="4000" b="1" dirty="0"/>
              <a:t>, пословицы, </a:t>
            </a:r>
            <a:r>
              <a:rPr lang="ru-RU" sz="4000" b="1" dirty="0" smtClean="0"/>
              <a:t>поговорки:</a:t>
            </a:r>
            <a:br>
              <a:rPr lang="ru-RU" sz="4000" b="1" dirty="0" smtClean="0"/>
            </a:br>
            <a:r>
              <a:rPr lang="ru-RU" sz="4000" b="1" dirty="0"/>
              <a:t>звуки </a:t>
            </a:r>
            <a:r>
              <a:rPr lang="ru-RU" sz="4000" b="1" dirty="0" smtClean="0"/>
              <a:t>[р] [р']</a:t>
            </a:r>
            <a:br>
              <a:rPr lang="ru-RU" sz="4000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1916" y="1043708"/>
            <a:ext cx="7621538" cy="210127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2800" dirty="0" smtClean="0"/>
          </a:p>
          <a:p>
            <a:r>
              <a:rPr lang="ru-RU" sz="2400" dirty="0" smtClean="0"/>
              <a:t>Привяжу </a:t>
            </a:r>
            <a:r>
              <a:rPr lang="ru-RU" sz="2400" dirty="0"/>
              <a:t>я козлика к кудрявой </a:t>
            </a:r>
            <a:r>
              <a:rPr lang="ru-RU" sz="2400" dirty="0" smtClean="0"/>
              <a:t>берёзке. Привяжу </a:t>
            </a:r>
            <a:r>
              <a:rPr lang="ru-RU" sz="2400" dirty="0"/>
              <a:t>рогатого к кудрявой берёзке</a:t>
            </a:r>
            <a:r>
              <a:rPr lang="ru-RU" sz="2400" dirty="0" smtClean="0"/>
              <a:t>. -</a:t>
            </a:r>
            <a:r>
              <a:rPr lang="ru-RU" sz="2400" dirty="0"/>
              <a:t>Стой, мой козлик, не </a:t>
            </a:r>
            <a:r>
              <a:rPr lang="ru-RU" sz="2400" dirty="0" smtClean="0"/>
              <a:t>бодайся! А </a:t>
            </a:r>
            <a:r>
              <a:rPr lang="ru-RU" sz="2400" dirty="0"/>
              <a:t>ты, берёзка белая, стой не качайся!</a:t>
            </a:r>
          </a:p>
          <a:p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6545" y="2999507"/>
            <a:ext cx="4904510" cy="367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3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916" y="501621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Потешки</a:t>
            </a:r>
            <a:r>
              <a:rPr lang="ru-RU" sz="4000" b="1" dirty="0"/>
              <a:t>, пословицы, </a:t>
            </a:r>
            <a:r>
              <a:rPr lang="ru-RU" sz="4000" b="1" dirty="0" smtClean="0"/>
              <a:t>поговорки:</a:t>
            </a:r>
            <a:br>
              <a:rPr lang="ru-RU" sz="4000" b="1" dirty="0" smtClean="0"/>
            </a:br>
            <a:r>
              <a:rPr lang="ru-RU" sz="4000" b="1" dirty="0"/>
              <a:t>звуки </a:t>
            </a:r>
            <a:r>
              <a:rPr lang="ru-RU" sz="4000" b="1" dirty="0" smtClean="0"/>
              <a:t>[р] [р']</a:t>
            </a:r>
            <a:br>
              <a:rPr lang="ru-RU" sz="4000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8280" y="2110508"/>
            <a:ext cx="4706887" cy="326505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2800" dirty="0" smtClean="0"/>
          </a:p>
          <a:p>
            <a:r>
              <a:rPr lang="ru-RU" sz="2400" dirty="0"/>
              <a:t>Марфушка весёлая, </a:t>
            </a:r>
            <a:r>
              <a:rPr lang="ru-RU" sz="2400" dirty="0" smtClean="0"/>
              <a:t>Марфа </a:t>
            </a:r>
            <a:r>
              <a:rPr lang="ru-RU" sz="2400" dirty="0"/>
              <a:t>чернобровая! Пройди, марфа, горенкой, топни, радость, ноженькой</a:t>
            </a:r>
            <a:r>
              <a:rPr lang="ru-RU" sz="2400" dirty="0" smtClean="0"/>
              <a:t>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5167" y="2496097"/>
            <a:ext cx="2956214" cy="2205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086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690" y="292138"/>
            <a:ext cx="3072145" cy="307214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9491" y="640751"/>
            <a:ext cx="8596668" cy="1320800"/>
          </a:xfrm>
        </p:spPr>
        <p:txBody>
          <a:bodyPr/>
          <a:lstStyle/>
          <a:p>
            <a:pPr algn="ctr"/>
            <a:r>
              <a:rPr lang="ru-RU" b="1" dirty="0"/>
              <a:t>Русский </a:t>
            </a:r>
            <a:r>
              <a:rPr lang="ru-RU" b="1" dirty="0" smtClean="0"/>
              <a:t>фольклор в работе логопеда: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5880" y="3405724"/>
            <a:ext cx="8596668" cy="3880773"/>
          </a:xfrm>
        </p:spPr>
        <p:txBody>
          <a:bodyPr>
            <a:noAutofit/>
          </a:bodyPr>
          <a:lstStyle/>
          <a:p>
            <a:pPr algn="just"/>
            <a:r>
              <a:rPr lang="ru-RU" sz="2400" dirty="0"/>
              <a:t>П</a:t>
            </a:r>
            <a:r>
              <a:rPr lang="ru-RU" sz="2400" dirty="0" smtClean="0"/>
              <a:t>овышает </a:t>
            </a:r>
            <a:r>
              <a:rPr lang="ru-RU" sz="2400" dirty="0"/>
              <a:t>интерес у детей к логопедическим </a:t>
            </a:r>
            <a:r>
              <a:rPr lang="ru-RU" sz="2400" dirty="0" smtClean="0"/>
              <a:t>занятиям</a:t>
            </a:r>
          </a:p>
          <a:p>
            <a:pPr algn="just"/>
            <a:r>
              <a:rPr lang="ru-RU" sz="2400" dirty="0"/>
              <a:t>О</a:t>
            </a:r>
            <a:r>
              <a:rPr lang="ru-RU" sz="2400" dirty="0" smtClean="0"/>
              <a:t>богащает </a:t>
            </a:r>
            <a:r>
              <a:rPr lang="ru-RU" sz="2400" dirty="0"/>
              <a:t>и актуализирует словарный </a:t>
            </a:r>
            <a:r>
              <a:rPr lang="ru-RU" sz="2400" dirty="0" smtClean="0"/>
              <a:t>запас</a:t>
            </a:r>
          </a:p>
          <a:p>
            <a:pPr algn="just"/>
            <a:r>
              <a:rPr lang="ru-RU" sz="2400" dirty="0" smtClean="0"/>
              <a:t>Нормализует</a:t>
            </a:r>
            <a:r>
              <a:rPr lang="ru-RU" sz="2400" dirty="0"/>
              <a:t> произносительную сторону </a:t>
            </a:r>
            <a:r>
              <a:rPr lang="ru-RU" sz="2400" dirty="0" smtClean="0"/>
              <a:t>речи</a:t>
            </a:r>
          </a:p>
          <a:p>
            <a:pPr algn="just"/>
            <a:r>
              <a:rPr lang="ru-RU" sz="2400" dirty="0" smtClean="0"/>
              <a:t>Положительно воздействует </a:t>
            </a:r>
            <a:r>
              <a:rPr lang="ru-RU" sz="2400" dirty="0"/>
              <a:t>на эмоциональную </a:t>
            </a:r>
            <a:r>
              <a:rPr lang="ru-RU" sz="2400" dirty="0" smtClean="0"/>
              <a:t>сферу</a:t>
            </a:r>
            <a:endParaRPr lang="ru-RU" sz="2400" dirty="0"/>
          </a:p>
          <a:p>
            <a:pPr algn="just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1007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271" y="2923309"/>
            <a:ext cx="1967346" cy="393469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8170" y="318655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/>
              <a:t>Основные направления коррекционной работы при ОНР: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8170" y="2035900"/>
            <a:ext cx="8596668" cy="3880773"/>
          </a:xfrm>
        </p:spPr>
        <p:txBody>
          <a:bodyPr>
            <a:normAutofit/>
          </a:bodyPr>
          <a:lstStyle/>
          <a:p>
            <a:r>
              <a:rPr lang="ru-RU" sz="2400" dirty="0"/>
              <a:t>И</a:t>
            </a:r>
            <a:r>
              <a:rPr lang="ru-RU" sz="2400" dirty="0" smtClean="0"/>
              <a:t>справление дефектов звукопроизношения</a:t>
            </a:r>
          </a:p>
          <a:p>
            <a:r>
              <a:rPr lang="ru-RU" sz="2400" dirty="0" smtClean="0"/>
              <a:t>Формирование лексико-грамматического строя </a:t>
            </a:r>
          </a:p>
          <a:p>
            <a:r>
              <a:rPr lang="ru-RU" sz="2400" dirty="0" smtClean="0"/>
              <a:t>Улучшение просодики </a:t>
            </a:r>
          </a:p>
          <a:p>
            <a:r>
              <a:rPr lang="ru-RU" sz="2400" dirty="0" smtClean="0"/>
              <a:t>Развитие связной </a:t>
            </a:r>
            <a:r>
              <a:rPr lang="ru-RU" sz="2400" dirty="0"/>
              <a:t>речи</a:t>
            </a:r>
          </a:p>
        </p:txBody>
      </p:sp>
    </p:spTree>
    <p:extLst>
      <p:ext uri="{BB962C8B-B14F-4D97-AF65-F5344CB8AC3E}">
        <p14:creationId xmlns:p14="http://schemas.microsoft.com/office/powerpoint/2010/main" val="211677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190" y="1057745"/>
            <a:ext cx="3943992" cy="55723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2062" y="2341419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/>
              <a:t>Спасибо</a:t>
            </a:r>
            <a:br>
              <a:rPr lang="ru-RU" sz="4800" b="1" dirty="0" smtClean="0"/>
            </a:br>
            <a:r>
              <a:rPr lang="ru-RU" sz="4800" b="1" dirty="0" smtClean="0"/>
              <a:t>за внимание!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238729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700" y="4040292"/>
            <a:ext cx="4398664" cy="270687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008" y="554181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/>
              <a:t>Ценность фольклора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008" y="1512954"/>
            <a:ext cx="8596668" cy="3880773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Формирование </a:t>
            </a:r>
            <a:r>
              <a:rPr lang="ru-RU" sz="2400" dirty="0"/>
              <a:t>у детей </a:t>
            </a:r>
            <a:r>
              <a:rPr lang="ru-RU" sz="2400" dirty="0" smtClean="0"/>
              <a:t>слухового внимания, фонематического слуха </a:t>
            </a:r>
            <a:r>
              <a:rPr lang="ru-RU" sz="2400" dirty="0"/>
              <a:t>и </a:t>
            </a:r>
            <a:r>
              <a:rPr lang="ru-RU" sz="2400" dirty="0" smtClean="0"/>
              <a:t>правильного звукопроизношения</a:t>
            </a:r>
          </a:p>
          <a:p>
            <a:pPr algn="just"/>
            <a:r>
              <a:rPr lang="ru-RU" sz="2400" dirty="0" smtClean="0"/>
              <a:t>Автоматизация </a:t>
            </a:r>
            <a:r>
              <a:rPr lang="ru-RU" sz="2400" dirty="0"/>
              <a:t>и </a:t>
            </a:r>
            <a:r>
              <a:rPr lang="ru-RU" sz="2400" dirty="0" smtClean="0"/>
              <a:t>дифференциация </a:t>
            </a:r>
            <a:r>
              <a:rPr lang="ru-RU" sz="2400" dirty="0"/>
              <a:t>поставленных </a:t>
            </a:r>
            <a:r>
              <a:rPr lang="ru-RU" sz="2400" dirty="0" smtClean="0"/>
              <a:t>звуков</a:t>
            </a:r>
          </a:p>
          <a:p>
            <a:pPr algn="just"/>
            <a:r>
              <a:rPr lang="ru-RU" sz="2400" dirty="0" smtClean="0"/>
              <a:t>База </a:t>
            </a:r>
            <a:r>
              <a:rPr lang="ru-RU" sz="2400" dirty="0"/>
              <a:t>для успешного формирования словообразования, усвоения антонимов, операций сравнения и </a:t>
            </a:r>
            <a:r>
              <a:rPr lang="ru-RU" sz="2400" dirty="0" smtClean="0"/>
              <a:t>обобщения</a:t>
            </a:r>
          </a:p>
        </p:txBody>
      </p:sp>
    </p:spTree>
    <p:extLst>
      <p:ext uri="{BB962C8B-B14F-4D97-AF65-F5344CB8AC3E}">
        <p14:creationId xmlns:p14="http://schemas.microsoft.com/office/powerpoint/2010/main" val="627123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869" y="797215"/>
            <a:ext cx="1790700" cy="25527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2643" y="374796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/>
              <a:t>Устное народное творчество помогает: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2643" y="2451534"/>
            <a:ext cx="8596668" cy="3880773"/>
          </a:xfrm>
        </p:spPr>
        <p:txBody>
          <a:bodyPr>
            <a:noAutofit/>
          </a:bodyPr>
          <a:lstStyle/>
          <a:p>
            <a:r>
              <a:rPr lang="ru-RU" sz="2400" dirty="0"/>
              <a:t>О</a:t>
            </a:r>
            <a:r>
              <a:rPr lang="ru-RU" sz="2400" dirty="0" smtClean="0"/>
              <a:t>богатить </a:t>
            </a:r>
            <a:r>
              <a:rPr lang="ru-RU" sz="2400" dirty="0"/>
              <a:t>лексический </a:t>
            </a:r>
            <a:r>
              <a:rPr lang="ru-RU" sz="2400" dirty="0" smtClean="0"/>
              <a:t>запас</a:t>
            </a:r>
          </a:p>
          <a:p>
            <a:r>
              <a:rPr lang="ru-RU" sz="2400" dirty="0" smtClean="0"/>
              <a:t>Усилить самоконтроль </a:t>
            </a:r>
            <a:r>
              <a:rPr lang="ru-RU" sz="2400" dirty="0"/>
              <a:t>за </a:t>
            </a:r>
            <a:r>
              <a:rPr lang="ru-RU" sz="2400" dirty="0" smtClean="0"/>
              <a:t>звукопроизношением</a:t>
            </a:r>
          </a:p>
          <a:p>
            <a:r>
              <a:rPr lang="ru-RU" sz="2400" dirty="0"/>
              <a:t>Р</a:t>
            </a:r>
            <a:r>
              <a:rPr lang="ru-RU" sz="2400" dirty="0" smtClean="0"/>
              <a:t>асширить представления детей об окружающем мире</a:t>
            </a:r>
          </a:p>
          <a:p>
            <a:r>
              <a:rPr lang="ru-RU" sz="2400" dirty="0"/>
              <a:t>Ф</a:t>
            </a:r>
            <a:r>
              <a:rPr lang="ru-RU" sz="2400" dirty="0" smtClean="0"/>
              <a:t>ормировать знания </a:t>
            </a:r>
            <a:r>
              <a:rPr lang="ru-RU" sz="2400" dirty="0"/>
              <a:t>о национальной культуре своего </a:t>
            </a:r>
            <a:r>
              <a:rPr lang="ru-RU" sz="2400" dirty="0" smtClean="0"/>
              <a:t>народа</a:t>
            </a:r>
          </a:p>
          <a:p>
            <a:r>
              <a:rPr lang="ru-RU" sz="2400" dirty="0" smtClean="0"/>
              <a:t>Сделать речь </a:t>
            </a:r>
            <a:r>
              <a:rPr lang="ru-RU" sz="2400" dirty="0"/>
              <a:t>детей </a:t>
            </a:r>
            <a:r>
              <a:rPr lang="ru-RU" sz="2400" dirty="0" smtClean="0"/>
              <a:t>более выразительной</a:t>
            </a:r>
          </a:p>
          <a:p>
            <a:r>
              <a:rPr lang="ru-RU" sz="2400" dirty="0"/>
              <a:t>У</a:t>
            </a:r>
            <a:r>
              <a:rPr lang="ru-RU" sz="2400" dirty="0" smtClean="0"/>
              <a:t>лучшить различные </a:t>
            </a:r>
            <a:r>
              <a:rPr lang="ru-RU" sz="2400" dirty="0"/>
              <a:t>виды связного высказывания</a:t>
            </a:r>
          </a:p>
        </p:txBody>
      </p:sp>
    </p:spTree>
    <p:extLst>
      <p:ext uri="{BB962C8B-B14F-4D97-AF65-F5344CB8AC3E}">
        <p14:creationId xmlns:p14="http://schemas.microsoft.com/office/powerpoint/2010/main" val="203957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1165" y="2466109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/>
              <a:t>Речевой материал на автоматизацию и дифференциацию звуков</a:t>
            </a:r>
            <a:endParaRPr lang="ru-RU" sz="4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800" y="596253"/>
            <a:ext cx="3451399" cy="1620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73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916" y="193963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Потешки</a:t>
            </a:r>
            <a:r>
              <a:rPr lang="ru-RU" sz="4000" b="1" dirty="0"/>
              <a:t>, </a:t>
            </a:r>
            <a:r>
              <a:rPr lang="ru-RU" sz="4000" b="1" dirty="0" smtClean="0"/>
              <a:t>поговорки:</a:t>
            </a:r>
            <a:br>
              <a:rPr lang="ru-RU" sz="4000" b="1" dirty="0" smtClean="0"/>
            </a:br>
            <a:r>
              <a:rPr lang="ru-RU" sz="4000" b="1" dirty="0" smtClean="0"/>
              <a:t>на свистящие </a:t>
            </a:r>
            <a:r>
              <a:rPr lang="ru-RU" sz="4000" b="1" dirty="0"/>
              <a:t>и </a:t>
            </a:r>
            <a:r>
              <a:rPr lang="ru-RU" sz="4000" b="1" dirty="0" smtClean="0"/>
              <a:t>шипящие</a:t>
            </a:r>
            <a:br>
              <a:rPr lang="ru-RU" sz="4000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396" y="2092038"/>
            <a:ext cx="5250872" cy="465512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ru-RU" sz="2800" dirty="0" smtClean="0"/>
          </a:p>
          <a:p>
            <a:pPr algn="just"/>
            <a:r>
              <a:rPr lang="ru-RU" sz="2400" dirty="0" smtClean="0"/>
              <a:t>Уж </a:t>
            </a:r>
            <a:r>
              <a:rPr lang="ru-RU" sz="2400" dirty="0"/>
              <a:t>я Танюшке пирог </a:t>
            </a:r>
            <a:r>
              <a:rPr lang="ru-RU" sz="2400" dirty="0" smtClean="0"/>
              <a:t>испеку, уж </a:t>
            </a:r>
            <a:r>
              <a:rPr lang="ru-RU" sz="2400" dirty="0"/>
              <a:t>я внученьке румяненький. На нём корочка пшеничная, а начиночка яичная, а помадочка медовая, моя внученька бедовая! </a:t>
            </a:r>
            <a:endParaRPr lang="ru-RU" sz="2400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795" y="1967345"/>
            <a:ext cx="2801178" cy="343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44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916" y="193963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Потешки</a:t>
            </a:r>
            <a:r>
              <a:rPr lang="ru-RU" sz="4000" b="1" dirty="0"/>
              <a:t>, </a:t>
            </a:r>
            <a:r>
              <a:rPr lang="ru-RU" sz="4000" b="1" dirty="0" smtClean="0"/>
              <a:t>поговорки:</a:t>
            </a:r>
            <a:br>
              <a:rPr lang="ru-RU" sz="4000" b="1" dirty="0" smtClean="0"/>
            </a:br>
            <a:r>
              <a:rPr lang="ru-RU" sz="4000" b="1" dirty="0" smtClean="0"/>
              <a:t>на свистящие </a:t>
            </a:r>
            <a:r>
              <a:rPr lang="ru-RU" sz="4000" b="1" dirty="0"/>
              <a:t>и </a:t>
            </a:r>
            <a:r>
              <a:rPr lang="ru-RU" sz="4000" b="1" dirty="0" smtClean="0"/>
              <a:t>шипящие</a:t>
            </a:r>
            <a:br>
              <a:rPr lang="ru-RU" sz="4000" b="1" dirty="0" smtClean="0"/>
            </a:b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1367741"/>
            <a:ext cx="3834032" cy="54902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255" y="1316943"/>
            <a:ext cx="4107309" cy="554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73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916" y="193963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Потешки</a:t>
            </a:r>
            <a:r>
              <a:rPr lang="ru-RU" sz="4000" b="1" dirty="0"/>
              <a:t>, </a:t>
            </a:r>
            <a:r>
              <a:rPr lang="ru-RU" sz="4000" b="1" dirty="0" smtClean="0"/>
              <a:t>поговорки:</a:t>
            </a:r>
            <a:br>
              <a:rPr lang="ru-RU" sz="4000" b="1" dirty="0" smtClean="0"/>
            </a:br>
            <a:r>
              <a:rPr lang="ru-RU" sz="4000" b="1" dirty="0" smtClean="0"/>
              <a:t>на свистящие </a:t>
            </a:r>
            <a:r>
              <a:rPr lang="ru-RU" sz="4000" b="1" dirty="0"/>
              <a:t>и </a:t>
            </a:r>
            <a:r>
              <a:rPr lang="ru-RU" sz="4000" b="1" dirty="0" smtClean="0"/>
              <a:t>шипящие</a:t>
            </a:r>
            <a:br>
              <a:rPr lang="ru-RU" sz="4000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9628" y="2658574"/>
            <a:ext cx="3399817" cy="388077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ru-RU" sz="2800" dirty="0" smtClean="0"/>
          </a:p>
          <a:p>
            <a:pPr algn="just"/>
            <a:r>
              <a:rPr lang="ru-RU" sz="2400" dirty="0" smtClean="0"/>
              <a:t>Хочешь есть калачи – не сиди на печи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536" y="1773382"/>
            <a:ext cx="3700063" cy="4336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64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250" y="1143000"/>
            <a:ext cx="3810000" cy="5715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1916" y="193963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Потешки, поговорки:</a:t>
            </a:r>
            <a:br>
              <a:rPr lang="ru-RU" sz="4000" b="1" dirty="0" smtClean="0"/>
            </a:br>
            <a:r>
              <a:rPr lang="ru-RU" sz="4000" b="1" dirty="0" smtClean="0"/>
              <a:t>на свистящие </a:t>
            </a:r>
            <a:r>
              <a:rPr lang="ru-RU" sz="4000" b="1" dirty="0"/>
              <a:t>и </a:t>
            </a:r>
            <a:r>
              <a:rPr lang="ru-RU" sz="4000" b="1" dirty="0" smtClean="0"/>
              <a:t>шипящие</a:t>
            </a:r>
            <a:br>
              <a:rPr lang="ru-RU" sz="4000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73057" y="2060113"/>
            <a:ext cx="4045527" cy="388077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ru-RU" sz="2800" dirty="0" smtClean="0"/>
          </a:p>
          <a:p>
            <a:pPr algn="just"/>
            <a:r>
              <a:rPr lang="ru-RU" sz="2400" dirty="0" smtClean="0"/>
              <a:t>Сосна, сосна, отчего ты красна? Оттого я красна, что под солнышком росла</a:t>
            </a:r>
          </a:p>
        </p:txBody>
      </p:sp>
    </p:spTree>
    <p:extLst>
      <p:ext uri="{BB962C8B-B14F-4D97-AF65-F5344CB8AC3E}">
        <p14:creationId xmlns:p14="http://schemas.microsoft.com/office/powerpoint/2010/main" val="396596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422</TotalTime>
  <Words>322</Words>
  <Application>Microsoft Office PowerPoint</Application>
  <PresentationFormat>Широкоэкранный</PresentationFormat>
  <Paragraphs>53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Trebuchet MS</vt:lpstr>
      <vt:lpstr>Wingdings 3</vt:lpstr>
      <vt:lpstr>Аспект</vt:lpstr>
      <vt:lpstr>Использование русского фольклора в работе учителя-логопеда с детьми ОНР</vt:lpstr>
      <vt:lpstr>Основные направления коррекционной работы при ОНР:</vt:lpstr>
      <vt:lpstr>Ценность фольклора</vt:lpstr>
      <vt:lpstr>Устное народное творчество помогает:</vt:lpstr>
      <vt:lpstr>Речевой материал на автоматизацию и дифференциацию звуков</vt:lpstr>
      <vt:lpstr>Потешки, поговорки: на свистящие и шипящие </vt:lpstr>
      <vt:lpstr>Потешки, поговорки: на свистящие и шипящие </vt:lpstr>
      <vt:lpstr>Потешки, поговорки: на свистящие и шипящие </vt:lpstr>
      <vt:lpstr>Потешки, поговорки: на свистящие и шипящие </vt:lpstr>
      <vt:lpstr>Русские народные сказки: на свистящие и шипящие</vt:lpstr>
      <vt:lpstr>Русские народные сказки: на свистящие и шипящие</vt:lpstr>
      <vt:lpstr>Русские народные сказки: на свистящие и шипящие</vt:lpstr>
      <vt:lpstr>Русские народные сказки:  звуки [к] [г]</vt:lpstr>
      <vt:lpstr>Потешки, пословицы, поговорки: звуки [л] [л'] </vt:lpstr>
      <vt:lpstr>Потешки, пословицы, поговорки: звуки [л] [л'] </vt:lpstr>
      <vt:lpstr>Потешки, пословицы, поговорки: звуки [л] [л'] </vt:lpstr>
      <vt:lpstr>Потешки, пословицы, поговорки: звуки [р] [р'] </vt:lpstr>
      <vt:lpstr>Потешки, пословицы, поговорки: звуки [р] [р'] </vt:lpstr>
      <vt:lpstr>Русский фольклор в работе логопеда: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174</cp:revision>
  <dcterms:created xsi:type="dcterms:W3CDTF">2021-03-02T06:34:23Z</dcterms:created>
  <dcterms:modified xsi:type="dcterms:W3CDTF">2021-05-25T12:29:20Z</dcterms:modified>
</cp:coreProperties>
</file>