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5645"/>
    <a:srgbClr val="C4900E"/>
    <a:srgbClr val="225830"/>
    <a:srgbClr val="EB13CC"/>
    <a:srgbClr val="000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0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10494-4FCF-4DEE-AD49-FB540CB32A26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9E4B4-A47C-40E5-9781-295639DA37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10494-4FCF-4DEE-AD49-FB540CB32A26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9E4B4-A47C-40E5-9781-295639DA37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10494-4FCF-4DEE-AD49-FB540CB32A26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9E4B4-A47C-40E5-9781-295639DA37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10494-4FCF-4DEE-AD49-FB540CB32A26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9E4B4-A47C-40E5-9781-295639DA37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10494-4FCF-4DEE-AD49-FB540CB32A26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9E4B4-A47C-40E5-9781-295639DA37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10494-4FCF-4DEE-AD49-FB540CB32A26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9E4B4-A47C-40E5-9781-295639DA37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10494-4FCF-4DEE-AD49-FB540CB32A26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9E4B4-A47C-40E5-9781-295639DA37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10494-4FCF-4DEE-AD49-FB540CB32A26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9E4B4-A47C-40E5-9781-295639DA37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10494-4FCF-4DEE-AD49-FB540CB32A26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9E4B4-A47C-40E5-9781-295639DA376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10494-4FCF-4DEE-AD49-FB540CB32A26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9E4B4-A47C-40E5-9781-295639DA376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10494-4FCF-4DEE-AD49-FB540CB32A26}" type="datetimeFigureOut">
              <a:rPr lang="ru-RU" smtClean="0"/>
              <a:t>22.11.2020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419E4B4-A47C-40E5-9781-295639DA376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2419E4B4-A47C-40E5-9781-295639DA3765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1A210494-4FCF-4DEE-AD49-FB540CB32A26}" type="datetimeFigureOut">
              <a:rPr lang="ru-RU" smtClean="0"/>
              <a:t>22.11.2020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0648"/>
            <a:ext cx="7848872" cy="5904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0819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7620000" cy="6068144"/>
          </a:xfrm>
        </p:spPr>
        <p:txBody>
          <a:bodyPr/>
          <a:lstStyle/>
          <a:p>
            <a:pPr marL="114300" indent="0" algn="ctr">
              <a:buNone/>
            </a:pPr>
            <a:r>
              <a:rPr lang="en-US" sz="5400" dirty="0" smtClean="0">
                <a:solidFill>
                  <a:srgbClr val="FF0000"/>
                </a:solidFill>
              </a:rPr>
              <a:t>Match </a:t>
            </a:r>
          </a:p>
          <a:p>
            <a:pPr marL="11430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9817906"/>
              </p:ext>
            </p:extLst>
          </p:nvPr>
        </p:nvGraphicFramePr>
        <p:xfrm>
          <a:off x="457200" y="1412776"/>
          <a:ext cx="7620000" cy="402336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322712"/>
                <a:gridCol w="4297288"/>
              </a:tblGrid>
              <a:tr h="21602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Times New Roman"/>
                        </a:rPr>
                        <a:t>1. turkey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Times New Roman"/>
                        </a:rPr>
                        <a:t>2. hunt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Times New Roman"/>
                        </a:rPr>
                        <a:t>3. land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Times New Roman"/>
                        </a:rPr>
                        <a:t>4. harvest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Times New Roman"/>
                        </a:rPr>
                        <a:t>5. feast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Times New Roman"/>
                        </a:rPr>
                        <a:t>6. cranberry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Times New Roman"/>
                        </a:rPr>
                        <a:t>7. native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Times New Roman"/>
                        </a:rPr>
                        <a:t>8 corn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Times New Roman"/>
                        </a:rPr>
                        <a:t>9. pumpkin pie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Times New Roman"/>
                        </a:rPr>
                        <a:t>10. pilgrims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Times New Roman"/>
                        </a:rPr>
                        <a:t>A</a:t>
                      </a: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. клюква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Times New Roman"/>
                        </a:rPr>
                        <a:t>B</a:t>
                      </a: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. кукуруза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С. пир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Times New Roman"/>
                        </a:rPr>
                        <a:t>D</a:t>
                      </a: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. коренной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Times New Roman"/>
                        </a:rPr>
                        <a:t>E</a:t>
                      </a: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. тыквенный пирог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Times New Roman"/>
                        </a:rPr>
                        <a:t>F</a:t>
                      </a: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. охотиться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Times New Roman"/>
                        </a:rPr>
                        <a:t>G</a:t>
                      </a: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. урожай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Н. паломники, </a:t>
                      </a:r>
                      <a:r>
                        <a:rPr lang="ru-RU" sz="2400" b="1" dirty="0" smtClean="0">
                          <a:effectLst/>
                          <a:latin typeface="Times New Roman"/>
                          <a:ea typeface="Times New Roman"/>
                        </a:rPr>
                        <a:t>переселенцы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Times New Roman"/>
                        </a:rPr>
                        <a:t>I</a:t>
                      </a: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. приземлиться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Times New Roman"/>
                        </a:rPr>
                        <a:t>J</a:t>
                      </a: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. индейка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22492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7620000" cy="6068144"/>
          </a:xfrm>
        </p:spPr>
        <p:txBody>
          <a:bodyPr/>
          <a:lstStyle/>
          <a:p>
            <a:pPr marL="114300" indent="0" algn="ctr">
              <a:buNone/>
            </a:pPr>
            <a:r>
              <a:rPr lang="en-US" sz="5400" dirty="0" smtClean="0">
                <a:solidFill>
                  <a:srgbClr val="FF0000"/>
                </a:solidFill>
              </a:rPr>
              <a:t>Match </a:t>
            </a:r>
          </a:p>
          <a:p>
            <a:pPr marL="11430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1007701"/>
              </p:ext>
            </p:extLst>
          </p:nvPr>
        </p:nvGraphicFramePr>
        <p:xfrm>
          <a:off x="457200" y="1412776"/>
          <a:ext cx="7620000" cy="402336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3322712"/>
                <a:gridCol w="4297288"/>
              </a:tblGrid>
              <a:tr h="21602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Times New Roman"/>
                        </a:rPr>
                        <a:t>1. </a:t>
                      </a:r>
                      <a:r>
                        <a:rPr lang="en-US" sz="24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turkey</a:t>
                      </a:r>
                      <a:endParaRPr lang="ru-RU" sz="2400" b="1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Times New Roman"/>
                        </a:rPr>
                        <a:t>2. </a:t>
                      </a:r>
                      <a:r>
                        <a:rPr lang="en-US" sz="2400" b="1" dirty="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hunt</a:t>
                      </a:r>
                      <a:endParaRPr lang="ru-RU" sz="2400" b="1" dirty="0">
                        <a:solidFill>
                          <a:srgbClr val="00B05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Times New Roman"/>
                        </a:rPr>
                        <a:t>3. </a:t>
                      </a:r>
                      <a:r>
                        <a:rPr lang="en-US" sz="2400" b="1" dirty="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Times New Roman"/>
                        </a:rPr>
                        <a:t>land</a:t>
                      </a:r>
                      <a:endParaRPr lang="ru-RU" sz="2400" b="1" dirty="0">
                        <a:solidFill>
                          <a:srgbClr val="7030A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Times New Roman"/>
                        </a:rPr>
                        <a:t>4. </a:t>
                      </a:r>
                      <a:r>
                        <a:rPr lang="en-US" sz="24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</a:rPr>
                        <a:t>harvest</a:t>
                      </a:r>
                      <a:endParaRPr lang="ru-RU" sz="2400" b="1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Times New Roman"/>
                        </a:rPr>
                        <a:t>5. </a:t>
                      </a:r>
                      <a:r>
                        <a:rPr lang="en-US" sz="24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feast</a:t>
                      </a:r>
                      <a:endParaRPr lang="ru-RU" sz="2400" b="1" dirty="0">
                        <a:solidFill>
                          <a:srgbClr val="0070C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Times New Roman"/>
                        </a:rPr>
                        <a:t>6. </a:t>
                      </a:r>
                      <a:r>
                        <a:rPr lang="en-US" sz="2400" b="1" dirty="0">
                          <a:solidFill>
                            <a:srgbClr val="EB13CC"/>
                          </a:solidFill>
                          <a:effectLst/>
                          <a:latin typeface="Times New Roman"/>
                          <a:ea typeface="Times New Roman"/>
                        </a:rPr>
                        <a:t>cranberry</a:t>
                      </a:r>
                      <a:endParaRPr lang="ru-RU" sz="2400" b="1" dirty="0">
                        <a:solidFill>
                          <a:srgbClr val="EB13CC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Times New Roman"/>
                        </a:rPr>
                        <a:t>7</a:t>
                      </a:r>
                      <a:r>
                        <a:rPr lang="en-US" sz="2400" b="1" dirty="0">
                          <a:solidFill>
                            <a:srgbClr val="225830"/>
                          </a:solidFill>
                          <a:effectLst/>
                          <a:latin typeface="Times New Roman"/>
                          <a:ea typeface="Times New Roman"/>
                        </a:rPr>
                        <a:t>. native</a:t>
                      </a:r>
                      <a:endParaRPr lang="ru-RU" sz="2400" b="1" dirty="0">
                        <a:solidFill>
                          <a:srgbClr val="22583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Times New Roman"/>
                        </a:rPr>
                        <a:t>8 </a:t>
                      </a:r>
                      <a:r>
                        <a:rPr lang="en-US" sz="2400" b="1" dirty="0">
                          <a:solidFill>
                            <a:srgbClr val="C4900E"/>
                          </a:solidFill>
                          <a:effectLst/>
                          <a:latin typeface="Times New Roman"/>
                          <a:ea typeface="Times New Roman"/>
                        </a:rPr>
                        <a:t>corn</a:t>
                      </a:r>
                      <a:endParaRPr lang="ru-RU" sz="2400" b="1" dirty="0">
                        <a:solidFill>
                          <a:srgbClr val="C4900E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Times New Roman"/>
                        </a:rPr>
                        <a:t>9. </a:t>
                      </a:r>
                      <a:r>
                        <a:rPr lang="en-US" sz="2400" b="1" dirty="0">
                          <a:solidFill>
                            <a:srgbClr val="AD5645"/>
                          </a:solidFill>
                          <a:effectLst/>
                          <a:latin typeface="Times New Roman"/>
                          <a:ea typeface="Times New Roman"/>
                        </a:rPr>
                        <a:t>pumpkin pie</a:t>
                      </a:r>
                      <a:endParaRPr lang="ru-RU" sz="2400" b="1" dirty="0">
                        <a:solidFill>
                          <a:srgbClr val="AD5645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Times New Roman"/>
                        </a:rPr>
                        <a:t>10. pilgrims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Times New Roman"/>
                        </a:rPr>
                        <a:t>A</a:t>
                      </a: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. </a:t>
                      </a:r>
                      <a:r>
                        <a:rPr lang="ru-RU" sz="2400" b="1" dirty="0">
                          <a:solidFill>
                            <a:srgbClr val="EB13CC"/>
                          </a:solidFill>
                          <a:effectLst/>
                          <a:latin typeface="Times New Roman"/>
                          <a:ea typeface="Times New Roman"/>
                        </a:rPr>
                        <a:t>клюква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Times New Roman"/>
                        </a:rPr>
                        <a:t>B</a:t>
                      </a: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. </a:t>
                      </a:r>
                      <a:r>
                        <a:rPr lang="ru-RU" sz="2400" b="1" dirty="0">
                          <a:solidFill>
                            <a:srgbClr val="C4900E"/>
                          </a:solidFill>
                          <a:effectLst/>
                          <a:latin typeface="Times New Roman"/>
                          <a:ea typeface="Times New Roman"/>
                        </a:rPr>
                        <a:t>кукуруза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С. </a:t>
                      </a:r>
                      <a:r>
                        <a:rPr lang="ru-RU" sz="2400" b="1" dirty="0">
                          <a:solidFill>
                            <a:srgbClr val="0070C0"/>
                          </a:solidFill>
                          <a:effectLst/>
                          <a:latin typeface="Times New Roman"/>
                          <a:ea typeface="Times New Roman"/>
                        </a:rPr>
                        <a:t>пир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Times New Roman"/>
                        </a:rPr>
                        <a:t>D</a:t>
                      </a: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. </a:t>
                      </a:r>
                      <a:r>
                        <a:rPr lang="ru-RU" sz="2400" b="1" dirty="0">
                          <a:solidFill>
                            <a:srgbClr val="225830"/>
                          </a:solidFill>
                          <a:effectLst/>
                          <a:latin typeface="Times New Roman"/>
                          <a:ea typeface="Times New Roman"/>
                        </a:rPr>
                        <a:t>коренной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Times New Roman"/>
                        </a:rPr>
                        <a:t>E</a:t>
                      </a: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. </a:t>
                      </a:r>
                      <a:r>
                        <a:rPr lang="ru-RU" sz="2400" b="1" dirty="0">
                          <a:solidFill>
                            <a:srgbClr val="AD5645"/>
                          </a:solidFill>
                          <a:effectLst/>
                          <a:latin typeface="Times New Roman"/>
                          <a:ea typeface="Times New Roman"/>
                        </a:rPr>
                        <a:t>тыквенный пирог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Times New Roman"/>
                        </a:rPr>
                        <a:t>F</a:t>
                      </a: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. </a:t>
                      </a:r>
                      <a:r>
                        <a:rPr lang="ru-RU" sz="2400" b="1" dirty="0">
                          <a:solidFill>
                            <a:srgbClr val="00B050"/>
                          </a:solidFill>
                          <a:effectLst/>
                          <a:latin typeface="Times New Roman"/>
                          <a:ea typeface="Times New Roman"/>
                        </a:rPr>
                        <a:t>охотиться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Times New Roman"/>
                        </a:rPr>
                        <a:t>G</a:t>
                      </a: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.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effectLst/>
                          <a:latin typeface="Times New Roman"/>
                          <a:ea typeface="Times New Roman"/>
                        </a:rPr>
                        <a:t>урожай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Н. паломники, </a:t>
                      </a:r>
                      <a:r>
                        <a:rPr lang="ru-RU" sz="2400" b="1" dirty="0" smtClean="0">
                          <a:effectLst/>
                          <a:latin typeface="Times New Roman"/>
                          <a:ea typeface="Times New Roman"/>
                        </a:rPr>
                        <a:t>переселенцы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Times New Roman"/>
                        </a:rPr>
                        <a:t>I</a:t>
                      </a: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. </a:t>
                      </a:r>
                      <a:r>
                        <a:rPr lang="ru-RU" sz="2400" b="1" dirty="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Times New Roman"/>
                        </a:rPr>
                        <a:t>приземлиться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/>
                          <a:ea typeface="Times New Roman"/>
                        </a:rPr>
                        <a:t>J</a:t>
                      </a: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. </a:t>
                      </a:r>
                      <a:r>
                        <a:rPr lang="ru-RU" sz="2400" b="1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индейка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56146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7620000" cy="5996136"/>
          </a:xfrm>
        </p:spPr>
        <p:txBody>
          <a:bodyPr/>
          <a:lstStyle/>
          <a:p>
            <a:pPr marL="114300" indent="0" algn="ctr">
              <a:buNone/>
            </a:pPr>
            <a:r>
              <a:rPr lang="en-US" sz="4000" b="1" dirty="0" smtClean="0">
                <a:solidFill>
                  <a:srgbClr val="FF0000"/>
                </a:solidFill>
              </a:rPr>
              <a:t>Fill in</a:t>
            </a:r>
          </a:p>
          <a:p>
            <a:pPr marL="114300" indent="0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1043694"/>
              </p:ext>
            </p:extLst>
          </p:nvPr>
        </p:nvGraphicFramePr>
        <p:xfrm>
          <a:off x="323528" y="1124744"/>
          <a:ext cx="7632848" cy="73152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7632848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dinner     feast     families   November    native    </a:t>
                      </a:r>
                      <a:endParaRPr lang="en-US" sz="2400" b="1" dirty="0" smtClean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  first  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died   ship    autumn    popular</a:t>
                      </a:r>
                      <a:endParaRPr lang="ru-RU" sz="2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67544" y="2060848"/>
            <a:ext cx="748883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There is one day a year when all Americans stay home with their 1)______and eat a big 2)_____. This is Thanksgiving Day. The pilgrims celebrated the first Thanksgiving Day in the 3)____of 1621. The pilgrims came  to America for religious freedom. They sailed on the 4)____, called “Mayflower”. </a:t>
            </a:r>
            <a:endParaRPr lang="ru-RU" dirty="0"/>
          </a:p>
          <a:p>
            <a:r>
              <a:rPr lang="en-US" dirty="0"/>
              <a:t>     The pilgrims 5)_____  winter in the New World was very difficult. They had arrived too late to grow many crops. Without fresh food half of the pilgrims 6)____. The following spring the 7)______Indians taught the pilgrims how to hunt, fish, plant and survive in America. </a:t>
            </a:r>
            <a:endParaRPr lang="ru-RU" dirty="0"/>
          </a:p>
          <a:p>
            <a:r>
              <a:rPr lang="en-US" dirty="0"/>
              <a:t>       They were thankful and decided to celebrate with a Thanksgiving 8)______. They prepared a dinner of turkey, corn, beans and pumpkins. Americans still celebrate Thanksgiving Day in the autumn. It is celebrated on the fourth Thursday in 9)_______. Turkey is still the main dish and pumpkin pie is the most 10)______ dessert.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3940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Quiz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7620000" cy="5976664"/>
          </a:xfrm>
        </p:spPr>
        <p:txBody>
          <a:bodyPr>
            <a:normAutofit fontScale="55000" lnSpcReduction="20000"/>
          </a:bodyPr>
          <a:lstStyle/>
          <a:p>
            <a:pPr marL="114300" indent="0">
              <a:buNone/>
            </a:pPr>
            <a:r>
              <a:rPr lang="en-US" dirty="0" smtClean="0"/>
              <a:t>1.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Thanksgiving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Day is... </a:t>
            </a:r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457200">
              <a:buAutoNum type="alphaLcParenR"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American holiday </a:t>
            </a:r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457200">
              <a:buAutoNum type="alphaLcParenR"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British holiday </a:t>
            </a:r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457200">
              <a:buAutoNum type="alphaLcParenR"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Russian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holiday</a:t>
            </a:r>
          </a:p>
          <a:p>
            <a:pPr marL="114300" indent="0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The Pilgrims sailed on.........in 1620 • </a:t>
            </a:r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457200">
              <a:buAutoNum type="alphaLcParenR"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Plymouth </a:t>
            </a:r>
          </a:p>
          <a:p>
            <a:pPr marL="571500" indent="-457200">
              <a:buAutoNum type="alphaLcParenR"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Mayflower </a:t>
            </a:r>
            <a:endParaRPr lang="en-US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457200">
              <a:buAutoNum type="alphaLcParenR"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Maria</a:t>
            </a:r>
          </a:p>
          <a:p>
            <a:pPr marL="114300" indent="0">
              <a:buNone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pilgrims landed in 1620 in </a:t>
            </a: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marL="571500" indent="-457200">
              <a:buAutoNum type="alphaLcParenR"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 York</a:t>
            </a:r>
          </a:p>
          <a:p>
            <a:pPr marL="571500" indent="-457200">
              <a:buAutoNum type="alphaLcParenR"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Washington</a:t>
            </a:r>
          </a:p>
          <a:p>
            <a:pPr marL="571500" indent="-457200">
              <a:buAutoNum type="alphaLcParenR"/>
            </a:pPr>
            <a:r>
              <a:rPr 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Plymouth</a:t>
            </a:r>
          </a:p>
          <a:p>
            <a:pPr marL="114300" indent="0">
              <a:buNone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… has become the symbol of Thanksgiving Day.</a:t>
            </a:r>
          </a:p>
          <a:p>
            <a:pPr marL="571500" indent="-457200">
              <a:buAutoNum type="alphaLcParenR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corn</a:t>
            </a:r>
          </a:p>
          <a:p>
            <a:pPr marL="571500" indent="-457200">
              <a:buAutoNum type="alphaLcParenR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turkey</a:t>
            </a:r>
          </a:p>
          <a:p>
            <a:pPr marL="571500" indent="-457200">
              <a:buAutoNum type="alphaLcParenR"/>
            </a:pPr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goose</a:t>
            </a:r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ru-RU" dirty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37039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7620000" cy="5996136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dirty="0" smtClean="0"/>
              <a:t>5.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year did the Pilgrims have their first Thanksgiving Feast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marL="571500" indent="-457200">
              <a:buAutoNum type="alphaLcParenR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1619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457200">
              <a:buAutoNum type="alphaLcParenR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1620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457200">
              <a:buAutoNum type="alphaLcParenR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1621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pilgrims gave thanks for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marL="571500" indent="-457200">
              <a:buAutoNum type="alphaLcParenR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good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harvest</a:t>
            </a:r>
          </a:p>
          <a:p>
            <a:pPr marL="571500" indent="-457200">
              <a:buAutoNum type="alphaLcParenR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new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ship</a:t>
            </a:r>
          </a:p>
          <a:p>
            <a:pPr marL="571500" indent="-457200">
              <a:buAutoNum type="alphaLcParenR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new friends</a:t>
            </a:r>
          </a:p>
          <a:p>
            <a:pPr marL="11430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People celebrate this holiday ….</a:t>
            </a:r>
          </a:p>
          <a:p>
            <a:pPr marL="571500" indent="-457200">
              <a:buAutoNum type="alphaLcParenR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home </a:t>
            </a:r>
          </a:p>
          <a:p>
            <a:pPr marL="571500" indent="-457200">
              <a:buAutoNum type="alphaLcParenR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offices </a:t>
            </a:r>
          </a:p>
          <a:p>
            <a:pPr marL="571500" indent="-457200">
              <a:buAutoNum type="alphaLcParenR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the street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14300" indent="0">
              <a:buNone/>
            </a:pPr>
            <a:endParaRPr lang="ru-RU" dirty="0"/>
          </a:p>
          <a:p>
            <a:pPr marL="114300" indent="0">
              <a:buNone/>
            </a:pPr>
            <a:endParaRPr lang="en-US" dirty="0" smtClean="0"/>
          </a:p>
          <a:p>
            <a:pPr marL="11430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52185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Соседство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39</TotalTime>
  <Words>385</Words>
  <Application>Microsoft Office PowerPoint</Application>
  <PresentationFormat>Экран (4:3)</PresentationFormat>
  <Paragraphs>87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Соседство</vt:lpstr>
      <vt:lpstr>Презентация PowerPoint</vt:lpstr>
      <vt:lpstr>Презентация PowerPoint</vt:lpstr>
      <vt:lpstr>Презентация PowerPoint</vt:lpstr>
      <vt:lpstr>Презентация PowerPoint</vt:lpstr>
      <vt:lpstr>Quiz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</dc:creator>
  <cp:lastModifiedBy>Алексей</cp:lastModifiedBy>
  <cp:revision>4</cp:revision>
  <dcterms:created xsi:type="dcterms:W3CDTF">2020-11-22T13:20:05Z</dcterms:created>
  <dcterms:modified xsi:type="dcterms:W3CDTF">2020-11-22T13:59:35Z</dcterms:modified>
</cp:coreProperties>
</file>