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6"/>
  </p:notesMasterIdLst>
  <p:sldIdLst>
    <p:sldId id="295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304" r:id="rId33"/>
    <p:sldId id="305" r:id="rId34"/>
    <p:sldId id="29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7E6A-B11C-4310-932A-6BB23764F1F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87AC-3767-4E59-A153-065D6B2522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287AC-3767-4E59-A153-065D6B25224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1AC7D9C-1BD0-4BAF-A435-FFF234E02C8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F2FD58D-B890-4103-AB7E-CEB9CD06C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43204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altLang="ru-RU" sz="1600" dirty="0" smtClean="0"/>
              <a:t>Муниципальное автономное дошкольное </a:t>
            </a:r>
            <a:br>
              <a:rPr lang="ru-RU" altLang="ru-RU" sz="1600" dirty="0" smtClean="0"/>
            </a:br>
            <a:r>
              <a:rPr lang="ru-RU" altLang="ru-RU" sz="1600" dirty="0" smtClean="0"/>
              <a:t>образовательное учреждение города Калининграда</a:t>
            </a:r>
            <a:br>
              <a:rPr lang="ru-RU" altLang="ru-RU" sz="1600" dirty="0" smtClean="0"/>
            </a:br>
            <a:r>
              <a:rPr lang="ru-RU" altLang="ru-RU" sz="1600" dirty="0" smtClean="0"/>
              <a:t> центр развития ребенка детский сад № 87</a:t>
            </a: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u="sng" dirty="0" smtClean="0"/>
              <a:t/>
            </a:r>
            <a:br>
              <a:rPr lang="ru-RU" sz="2200" u="sng" dirty="0" smtClean="0"/>
            </a:br>
            <a:r>
              <a:rPr lang="ru-RU" sz="2200" b="1" u="sng" dirty="0" smtClean="0">
                <a:solidFill>
                  <a:schemeClr val="tx2"/>
                </a:solidFill>
              </a:rPr>
              <a:t>Проект «Вместе весело играть»</a:t>
            </a:r>
            <a:r>
              <a:rPr lang="ru-RU" sz="2200" b="1" dirty="0" smtClean="0">
                <a:solidFill>
                  <a:schemeClr val="tx2"/>
                </a:solidFill>
              </a:rPr>
              <a:t/>
            </a:r>
            <a:br>
              <a:rPr lang="ru-RU" sz="2200" b="1" dirty="0" smtClean="0">
                <a:solidFill>
                  <a:schemeClr val="tx2"/>
                </a:solidFill>
              </a:rPr>
            </a:br>
            <a:r>
              <a:rPr lang="ru-RU" sz="2200" b="1" dirty="0" smtClean="0">
                <a:solidFill>
                  <a:schemeClr val="tx2"/>
                </a:solidFill>
              </a:rPr>
              <a:t> по обучению игровым навыкам</a:t>
            </a:r>
            <a:br>
              <a:rPr lang="ru-RU" sz="2200" b="1" dirty="0" smtClean="0">
                <a:solidFill>
                  <a:schemeClr val="tx2"/>
                </a:solidFill>
              </a:rPr>
            </a:br>
            <a:r>
              <a:rPr lang="ru-RU" sz="2200" b="1" dirty="0" smtClean="0">
                <a:solidFill>
                  <a:schemeClr val="tx2"/>
                </a:solidFill>
              </a:rPr>
              <a:t>в группе компенсирующей направленности </a:t>
            </a:r>
            <a:br>
              <a:rPr lang="ru-RU" sz="2200" b="1" dirty="0" smtClean="0">
                <a:solidFill>
                  <a:schemeClr val="tx2"/>
                </a:solidFill>
              </a:rPr>
            </a:br>
            <a:r>
              <a:rPr lang="ru-RU" sz="2200" b="1" dirty="0" smtClean="0">
                <a:solidFill>
                  <a:schemeClr val="tx2"/>
                </a:solidFill>
              </a:rPr>
              <a:t>для детей с ОВЗ</a:t>
            </a:r>
            <a:br>
              <a:rPr lang="ru-RU" sz="2200" b="1" dirty="0" smtClean="0">
                <a:solidFill>
                  <a:schemeClr val="tx2"/>
                </a:solidFill>
              </a:rPr>
            </a:br>
            <a:r>
              <a:rPr lang="ru-RU" sz="2200" b="1" dirty="0" smtClean="0">
                <a:solidFill>
                  <a:schemeClr val="tx2"/>
                </a:solidFill>
              </a:rPr>
              <a:t>(2 год обучения)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sz="1900" b="1" dirty="0" smtClean="0">
                <a:solidFill>
                  <a:schemeClr val="tx2"/>
                </a:solidFill>
              </a:rPr>
              <a:t>Участники  проекта:                         </a:t>
            </a:r>
          </a:p>
          <a:p>
            <a:pPr algn="r"/>
            <a:r>
              <a:rPr lang="ru-RU" sz="1900" b="1" dirty="0" smtClean="0">
                <a:solidFill>
                  <a:schemeClr val="tx2"/>
                </a:solidFill>
              </a:rPr>
              <a:t>учитель – дефектолог: Третьякова Е.С. </a:t>
            </a:r>
          </a:p>
          <a:p>
            <a:pPr algn="r"/>
            <a:r>
              <a:rPr lang="ru-RU" sz="1900" b="1" dirty="0" smtClean="0">
                <a:solidFill>
                  <a:schemeClr val="tx2"/>
                </a:solidFill>
              </a:rPr>
              <a:t> учитель – логопед: </a:t>
            </a:r>
            <a:r>
              <a:rPr lang="ru-RU" sz="1900" b="1" dirty="0" err="1" smtClean="0">
                <a:solidFill>
                  <a:schemeClr val="tx2"/>
                </a:solidFill>
              </a:rPr>
              <a:t>Чухина</a:t>
            </a:r>
            <a:r>
              <a:rPr lang="ru-RU" sz="1900" b="1" dirty="0" smtClean="0">
                <a:solidFill>
                  <a:schemeClr val="tx2"/>
                </a:solidFill>
              </a:rPr>
              <a:t> М.А.</a:t>
            </a:r>
          </a:p>
          <a:p>
            <a:pPr algn="r"/>
            <a:r>
              <a:rPr lang="ru-RU" sz="1900" b="1" dirty="0" smtClean="0">
                <a:solidFill>
                  <a:schemeClr val="tx2"/>
                </a:solidFill>
              </a:rPr>
              <a:t>воспитатель: Игнатьева А.В.</a:t>
            </a:r>
          </a:p>
          <a:p>
            <a:pPr algn="ctr"/>
            <a:r>
              <a:rPr lang="ru-RU" sz="1900" b="1" dirty="0" smtClean="0">
                <a:solidFill>
                  <a:schemeClr val="tx2"/>
                </a:solidFill>
              </a:rPr>
              <a:t> 2020-2021 </a:t>
            </a:r>
            <a:r>
              <a:rPr lang="ru-RU" sz="1900" b="1" dirty="0" err="1" smtClean="0">
                <a:solidFill>
                  <a:schemeClr val="tx2"/>
                </a:solidFill>
              </a:rPr>
              <a:t>уч</a:t>
            </a:r>
            <a:r>
              <a:rPr lang="ru-RU" sz="1900" b="1" dirty="0" smtClean="0">
                <a:solidFill>
                  <a:schemeClr val="tx2"/>
                </a:solidFill>
              </a:rPr>
              <a:t>. год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332656"/>
            <a:ext cx="3998544" cy="4958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38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932040" y="404664"/>
            <a:ext cx="3744416" cy="4992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9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332656"/>
            <a:ext cx="3859076" cy="5145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4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332656"/>
            <a:ext cx="3913082" cy="5217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476672"/>
            <a:ext cx="4505344" cy="3657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42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 rot="814817">
            <a:off x="5326100" y="507994"/>
            <a:ext cx="2764724" cy="5525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260648"/>
            <a:ext cx="3898528" cy="5198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4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355976" y="692696"/>
            <a:ext cx="4471974" cy="4467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6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620688"/>
            <a:ext cx="4477498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47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5004048" y="260648"/>
            <a:ext cx="3816424" cy="5088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404664"/>
            <a:ext cx="3772525" cy="534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5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788024" y="404664"/>
            <a:ext cx="3960440" cy="5280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9.jpg"/>
          <p:cNvPicPr>
            <a:picLocks noGrp="1" noChangeAspect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>
          <a:xfrm>
            <a:off x="1691680" y="908720"/>
            <a:ext cx="6139637" cy="5332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5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476672"/>
            <a:ext cx="3898528" cy="5198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52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476672"/>
            <a:ext cx="3967088" cy="528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476672"/>
            <a:ext cx="4456606" cy="4606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54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860032" y="332656"/>
            <a:ext cx="3987712" cy="5145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5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332656"/>
            <a:ext cx="3913082" cy="5217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56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860032" y="404665"/>
            <a:ext cx="3823072" cy="509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Пояснительная записка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chemeClr val="tx2"/>
                </a:solidFill>
              </a:rPr>
              <a:t>Игра – подлинная социальная практика ребенка, его реальная жизнь в обществе сверстников.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 В дошкольном возрасте сюжетно-ролевая игра является ведущей деятельностью, а общение становится ее частью и условием. Дети не всегда находят нужные способы установления отношений. Нередко между ними возникают конфликты, когда каждый отстаивает свое желание, не считаясь с желаниями и правами сверстников. 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 Систематическая работа по развитию коммуникативных навыков через сюжетно - ролевые игры способствуют улучшению социального статуса ребёнка. От того, как сформированы навыки общения, умения управлять своими эмоциями во многом зависит характер будущих отношений дошкольников в социуме.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476672"/>
            <a:ext cx="3816424" cy="5088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58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499992" y="548680"/>
            <a:ext cx="4308697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88640"/>
            <a:ext cx="3967088" cy="528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6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151446" y="1196752"/>
            <a:ext cx="4992554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476672"/>
            <a:ext cx="4869191" cy="4555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63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 rot="1024181">
            <a:off x="5623700" y="288296"/>
            <a:ext cx="2692716" cy="5837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 rot="20630033">
            <a:off x="998332" y="404664"/>
            <a:ext cx="3213628" cy="5721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6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 rot="605067">
            <a:off x="5623700" y="288296"/>
            <a:ext cx="2692716" cy="5837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6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 rot="20898775">
            <a:off x="530250" y="418676"/>
            <a:ext cx="2836732" cy="5525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67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499992" y="188640"/>
            <a:ext cx="3906609" cy="5865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476672"/>
            <a:ext cx="4135549" cy="5001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69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427984" y="1268760"/>
            <a:ext cx="4412966" cy="3588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620688"/>
            <a:ext cx="4224785" cy="4418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7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788024" y="404664"/>
            <a:ext cx="3982380" cy="5001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476672"/>
            <a:ext cx="4157727" cy="4886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73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355976" y="1484784"/>
            <a:ext cx="4540046" cy="3246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260648"/>
            <a:ext cx="3965257" cy="5217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75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860032" y="188640"/>
            <a:ext cx="3864605" cy="528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6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196752"/>
            <a:ext cx="442920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77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332656"/>
            <a:ext cx="4021094" cy="5361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Актуальность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dirty="0" smtClean="0">
                <a:solidFill>
                  <a:schemeClr val="tx2"/>
                </a:solidFill>
              </a:rPr>
              <a:t>        Однако сами по себе игрушки не стимулируют детей с ОВЗ  к началу игры. Эти дети не знают, особенно в начале обучения, как можно с ними действовать. У большинства детей отмечается индифферентное отношение к игрушкам, некоторые не реагируют даже на новые игрушки, что вообще не свойственно нормально развивающимся детям даже младшего дошкольного возраста. </a:t>
            </a:r>
          </a:p>
          <a:p>
            <a:pPr>
              <a:buNone/>
            </a:pPr>
            <a:r>
              <a:rPr lang="ru-RU" sz="3400" dirty="0" smtClean="0">
                <a:solidFill>
                  <a:schemeClr val="tx2"/>
                </a:solidFill>
              </a:rPr>
              <a:t> </a:t>
            </a:r>
          </a:p>
          <a:p>
            <a:pPr>
              <a:buNone/>
            </a:pPr>
            <a:r>
              <a:rPr lang="ru-RU" sz="3400" dirty="0" smtClean="0">
                <a:solidFill>
                  <a:schemeClr val="tx2"/>
                </a:solidFill>
              </a:rPr>
              <a:t>       Кроме того, дети с нарушением интеллекта и с </a:t>
            </a:r>
            <a:r>
              <a:rPr lang="ru-RU" sz="3400" dirty="0" err="1" smtClean="0">
                <a:solidFill>
                  <a:schemeClr val="tx2"/>
                </a:solidFill>
              </a:rPr>
              <a:t>растройством</a:t>
            </a:r>
            <a:r>
              <a:rPr lang="ru-RU" sz="3400" dirty="0" smtClean="0">
                <a:solidFill>
                  <a:schemeClr val="tx2"/>
                </a:solidFill>
              </a:rPr>
              <a:t> </a:t>
            </a:r>
            <a:r>
              <a:rPr lang="ru-RU" sz="3400" dirty="0" err="1" smtClean="0">
                <a:solidFill>
                  <a:schemeClr val="tx2"/>
                </a:solidFill>
              </a:rPr>
              <a:t>аутистического</a:t>
            </a:r>
            <a:r>
              <a:rPr lang="ru-RU" sz="3400" dirty="0" smtClean="0">
                <a:solidFill>
                  <a:schemeClr val="tx2"/>
                </a:solidFill>
              </a:rPr>
              <a:t> спектра не могут осуществлять перенос действий с одной игрушки на другую, сходную или аналогичную. Для того чтобы игрушки стимулировали ребенка к действиям, он должен уметь их использовать, знать, что и как можно с их помощью изображать. Педагогу необходимо демонстрировать всевозможные варианты выполнения действий с той или иной игрушкой. Каждая новая игрушка, которая предлагается детям для игр, должна быть обязательно обыграна. Без специального обучения дети ее использовать не будут.</a:t>
            </a:r>
            <a:r>
              <a:rPr lang="ru-RU" sz="3400" b="1" dirty="0" smtClean="0">
                <a:solidFill>
                  <a:schemeClr val="tx2"/>
                </a:solidFill>
              </a:rPr>
              <a:t/>
            </a:r>
            <a:br>
              <a:rPr lang="ru-RU" sz="3400" b="1" dirty="0" smtClean="0">
                <a:solidFill>
                  <a:schemeClr val="tx2"/>
                </a:solidFill>
              </a:rPr>
            </a:br>
            <a:r>
              <a:rPr lang="ru-RU" sz="3400" b="1" dirty="0" smtClean="0">
                <a:solidFill>
                  <a:schemeClr val="tx2"/>
                </a:solidFill>
              </a:rPr>
              <a:t/>
            </a:r>
            <a:br>
              <a:rPr lang="ru-RU" sz="3400" b="1" dirty="0" smtClean="0">
                <a:solidFill>
                  <a:schemeClr val="tx2"/>
                </a:solidFill>
              </a:rPr>
            </a:br>
            <a:r>
              <a:rPr lang="ru-RU" sz="3400" dirty="0" smtClean="0">
                <a:solidFill>
                  <a:schemeClr val="tx2"/>
                </a:solidFill>
              </a:rPr>
              <a:t>Характерным  является и то, что они предпочитают играть со знакомыми игрушками, производя действия, которыми уже овладели. Эмоции, которые испытывает ребенок, играя, например, с куклой, относясь к ней, как к живому существу, способствуют развитию его чувств, придают игре элементарное нравственно-этическое содержание.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88640"/>
            <a:ext cx="3567335" cy="5707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79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427984" y="404664"/>
            <a:ext cx="4235455" cy="5145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пр 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 rot="20806555">
            <a:off x="1151798" y="562537"/>
            <a:ext cx="2424893" cy="5174421"/>
          </a:xfrm>
        </p:spPr>
      </p:pic>
      <p:pic>
        <p:nvPicPr>
          <p:cNvPr id="9" name="Содержимое 8" descr="пр 2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 rot="617932">
            <a:off x="5307716" y="634855"/>
            <a:ext cx="2108835" cy="45720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 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 rot="20925800">
            <a:off x="1165495" y="928414"/>
            <a:ext cx="2408115" cy="5220846"/>
          </a:xfrm>
        </p:spPr>
      </p:pic>
      <p:pic>
        <p:nvPicPr>
          <p:cNvPr id="6" name="Содержимое 5" descr="пр 4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 rot="726952">
            <a:off x="4384675" y="1600200"/>
            <a:ext cx="3429000" cy="457200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р 5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 rot="20980648">
            <a:off x="683568" y="1052736"/>
            <a:ext cx="3399367" cy="4572000"/>
          </a:xfrm>
        </p:spPr>
      </p:pic>
      <p:pic>
        <p:nvPicPr>
          <p:cNvPr id="6" name="Содержимое 5" descr="пр 6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 rot="937185">
            <a:off x="4644008" y="1196752"/>
            <a:ext cx="3429000" cy="4572000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9552" y="476672"/>
            <a:ext cx="4402832" cy="495615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СПАСИБО ЗА</a:t>
            </a:r>
            <a:br>
              <a:rPr lang="ru-RU" sz="4800" i="1" dirty="0" smtClean="0">
                <a:solidFill>
                  <a:srgbClr val="FF0000"/>
                </a:solidFill>
              </a:rPr>
            </a:br>
            <a:r>
              <a:rPr lang="ru-RU" sz="4800" i="1" dirty="0" smtClean="0">
                <a:solidFill>
                  <a:srgbClr val="FF0000"/>
                </a:solidFill>
              </a:rPr>
              <a:t>ВНИМАНИЕ!</a:t>
            </a:r>
            <a:endParaRPr lang="ru-RU" sz="4800" i="1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15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4788024" y="692696"/>
            <a:ext cx="3881735" cy="517564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712968" cy="514543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Цель проекта</a:t>
            </a:r>
            <a:r>
              <a:rPr lang="ru-RU" dirty="0" smtClean="0">
                <a:solidFill>
                  <a:schemeClr val="tx2"/>
                </a:solidFill>
              </a:rPr>
              <a:t>: формирование у детей с ОВЗ навыков продуктивного взаимодействия через обучение сюжетно-ролевой игре.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Задачи проекта во второй год обучения: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 </a:t>
            </a:r>
            <a:r>
              <a:rPr lang="ru-RU" dirty="0" smtClean="0">
                <a:solidFill>
                  <a:schemeClr val="tx2"/>
                </a:solidFill>
              </a:rPr>
              <a:t>1. Проявлять интерес и положительное отношение к знакомым играм и        игрушкам;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  2. Выполнять игровые действия совместно со взрослым, по подражанию, по образцу, а затем по словесной инструкции;  использовать в игре, в ходе игры различные предметы-заменители;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  3. Создавать простейшую воображаемую игровую ситуацию, брать на себя роль и действовать в соответствии с нею при обучающей помощи со стороны взрослого;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  4.Совместно со взрослым или по подражанию моделировать различные постройки из крупного и мелкого строительного материала, которые могут быть использованы в процессе строительно-конструктивных и сюжетно-ролевых игр;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5. Использовать в процессе ролевых и сюжетно-ролевых игр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продукты своей конструктивной, трудовой и изобразительной деятельности, которые выполнены с помощью взрослого.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Направления работы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7920880" cy="52051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tx2"/>
                </a:solidFill>
              </a:rPr>
              <a:t>1. Планомерно обогащать опыт: в быту, на занятиях , на прогулке , во время чтения книг, просматривания иллюстрации, дидактических игр.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2.Создавать условия для перевода практического опыта в игровой. Учить воспитанников способам воспроизведения действительности в игре. 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3.Своевременное изменять предметно-развивающую  среду, подбор игрушек и игрового материала, способствующих закреплению в памяти воспитанника недавних впечатлений, полученных при знакомстве с окружающим, а также в обучающих играх. 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4.Поддерживать детскую инициативу при общении со взрослыми во время игрового процесса.  Развивать умения ориентироваться в игровой задаче, находить новые варианты и средства реализации задач.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7529264" cy="64087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Возраст детей:</a:t>
            </a:r>
            <a:r>
              <a:rPr lang="ru-RU" dirty="0" smtClean="0">
                <a:solidFill>
                  <a:schemeClr val="tx2"/>
                </a:solidFill>
              </a:rPr>
              <a:t>3-8 лет.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Состав группы детей: </a:t>
            </a:r>
            <a:r>
              <a:rPr lang="ru-RU" dirty="0" smtClean="0">
                <a:solidFill>
                  <a:schemeClr val="tx2"/>
                </a:solidFill>
              </a:rPr>
              <a:t>Дети с нарушением интеллекта, с расстройством </a:t>
            </a:r>
            <a:r>
              <a:rPr lang="ru-RU" dirty="0" err="1" smtClean="0">
                <a:solidFill>
                  <a:schemeClr val="tx2"/>
                </a:solidFill>
              </a:rPr>
              <a:t>аутистического</a:t>
            </a:r>
            <a:r>
              <a:rPr lang="ru-RU" dirty="0" smtClean="0">
                <a:solidFill>
                  <a:schemeClr val="tx2"/>
                </a:solidFill>
              </a:rPr>
              <a:t> спектра, с задержкой психического развития.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Принципы формирования группы:</a:t>
            </a:r>
            <a:r>
              <a:rPr lang="ru-RU" dirty="0" smtClean="0">
                <a:solidFill>
                  <a:schemeClr val="tx2"/>
                </a:solidFill>
              </a:rPr>
              <a:t> Группы формируются по принципу добровольного участия детей в игре, с учетом их заинтересованности, индивидуальных особенностей и психофизических возможностей.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 Сроки реализации проекта.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 Реализация проекта рассчитана на три учебных года    (сентябрь 2019 г. – май 2022г.)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Тип проекта:  долгосрочный </a:t>
            </a:r>
            <a:r>
              <a:rPr lang="ru-RU" dirty="0" smtClean="0">
                <a:solidFill>
                  <a:schemeClr val="tx2"/>
                </a:solidFill>
              </a:rPr>
              <a:t>творческий, познавательный, групповой.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    Участники проекта:</a:t>
            </a:r>
            <a:r>
              <a:rPr lang="ru-RU" dirty="0" smtClean="0">
                <a:solidFill>
                  <a:schemeClr val="tx2"/>
                </a:solidFill>
              </a:rPr>
              <a:t> дошкольники 3 – 8 лет с ОВЗ , педагоги, родители.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Этапы реализации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7467600" cy="4917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tx2"/>
                </a:solidFill>
              </a:rPr>
              <a:t> Подготовительный этап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•Определение целей и задач проекта;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• Изучение литературы, авторских методик;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• Составление плана мероприятий по реализации проекта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</a:t>
            </a:r>
            <a:r>
              <a:rPr lang="ru-RU" b="1" dirty="0" smtClean="0">
                <a:solidFill>
                  <a:schemeClr val="tx2"/>
                </a:solidFill>
              </a:rPr>
              <a:t>Основной этап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 Непосредственная реализация проекта в группе: беседы, наблюдения, чтение художественной литературы, дидактические игры, продуктивная деятельность, </a:t>
            </a:r>
            <a:r>
              <a:rPr lang="ru-RU" dirty="0" err="1" smtClean="0">
                <a:solidFill>
                  <a:schemeClr val="tx2"/>
                </a:solidFill>
              </a:rPr>
              <a:t>сюжетно-отобразительные</a:t>
            </a:r>
            <a:r>
              <a:rPr lang="ru-RU" dirty="0" smtClean="0">
                <a:solidFill>
                  <a:schemeClr val="tx2"/>
                </a:solidFill>
              </a:rPr>
              <a:t> и сюжетно-ролевые игры; организация совместной с воспитателем, либо самостоятельной игровой деятельности детей.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</a:t>
            </a:r>
            <a:r>
              <a:rPr lang="ru-RU" b="1" dirty="0" smtClean="0">
                <a:solidFill>
                  <a:schemeClr val="tx2"/>
                </a:solidFill>
              </a:rPr>
              <a:t>Заключительный этап проекта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Подведение итогов, подготовка презентации проекта.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79208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Ожидаемые результаты выполнения проекта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1.Наличие у детей сформированных умений действовать с игрушками (по подражанию, по образцу), понимание детьми названий используемых игрушек и словесного обозначения выполняемых действий, наличие адекватных эмоциональных реакций на игрушки и выполняемые с ними действия.</a:t>
            </a:r>
            <a:r>
              <a:rPr lang="ru-RU" i="1" dirty="0" smtClean="0">
                <a:solidFill>
                  <a:schemeClr val="tx2"/>
                </a:solidFill>
              </a:rPr>
              <a:t> 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tx2"/>
                </a:solidFill>
              </a:rPr>
              <a:t>    2. </a:t>
            </a:r>
            <a:r>
              <a:rPr lang="ru-RU" dirty="0" smtClean="0">
                <a:solidFill>
                  <a:schemeClr val="tx2"/>
                </a:solidFill>
              </a:rPr>
              <a:t>Выполнение детьми цепочки игровых действий, связанных с определенной ролью, например, покупателя в магазине: зайти в магазин, поздороваться, попросить какой-либо товар, оплатить покупку, попрощаться, уйти из магазина.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3. Понимание названий всех атрибутов игр, названий выполняемых игровых действий, несложных реплик, связанных с той или иной ролью, например покупатель в магазине говорит: «Дайте мне, пожалуйста, чай», «Сколько стоит чай?» и т. п.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4.</a:t>
            </a:r>
            <a:r>
              <a:rPr lang="ru-RU" i="1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Овладение детьми последовательными действиями, характерными для определенных ролей, выполнение их по образцу или по словесной инструкции взрослого,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5. Использование в процессе ролевых и сюжетно-ролевых игр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продуктов своей конструктивной, трудовой и изобразительной деятельности, которые выполнены с помощью взрослого.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Тематический план сюжетно-ролевых игр по проекту «Вместе весело играть» 2 год обучения</a:t>
            </a:r>
            <a:endParaRPr lang="ru-RU" sz="24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1296144"/>
                <a:gridCol w="56570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Сентябрь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«Строим дом»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Октябрь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«Перекрёсток»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Ноябрь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«Магазин одежды, обуви</a:t>
                      </a:r>
                      <a:r>
                        <a:rPr lang="ru-RU" baseline="0" dirty="0" smtClean="0">
                          <a:solidFill>
                            <a:schemeClr val="tx2"/>
                          </a:solidFill>
                        </a:rPr>
                        <a:t> и головных уборов»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Декабрь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«Новогодний</a:t>
                      </a:r>
                      <a:r>
                        <a:rPr lang="ru-RU" baseline="0" dirty="0" smtClean="0">
                          <a:solidFill>
                            <a:schemeClr val="tx2"/>
                          </a:solidFill>
                        </a:rPr>
                        <a:t> праздник в семье</a:t>
                      </a:r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»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Январь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«Весёлая ферма»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Февраль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«Мы военные»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Март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«Парикмахерская»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Апрель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«Больница»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Май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«Едем в автобусе отдыхать»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236</TotalTime>
  <Words>591</Words>
  <Application>Microsoft Office PowerPoint</Application>
  <PresentationFormat>Экран (4:3)</PresentationFormat>
  <Paragraphs>79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Эркер</vt:lpstr>
      <vt:lpstr>     Муниципальное автономное дошкольное  образовательное учреждение города Калининграда  центр развития ребенка детский сад № 87    Проект «Вместе весело играть»  по обучению игровым навыкам в группе компенсирующей направленности  для детей с ОВЗ (2 год обучения)     </vt:lpstr>
      <vt:lpstr>Пояснительная записка </vt:lpstr>
      <vt:lpstr>Актуальность</vt:lpstr>
      <vt:lpstr>Слайд 4</vt:lpstr>
      <vt:lpstr>Направления работы </vt:lpstr>
      <vt:lpstr>Слайд 6</vt:lpstr>
      <vt:lpstr>Этапы реализации проекта </vt:lpstr>
      <vt:lpstr>Ожидаемые результаты выполнения проекта </vt:lpstr>
      <vt:lpstr>Тематический план сюжетно-ролевых игр по проекту «Вместе весело играть» 2 год обучения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ANNA</cp:lastModifiedBy>
  <cp:revision>29</cp:revision>
  <dcterms:created xsi:type="dcterms:W3CDTF">2021-05-07T14:00:45Z</dcterms:created>
  <dcterms:modified xsi:type="dcterms:W3CDTF">2021-05-25T08:15:12Z</dcterms:modified>
</cp:coreProperties>
</file>