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76" r:id="rId3"/>
    <p:sldId id="268" r:id="rId4"/>
    <p:sldId id="260" r:id="rId5"/>
    <p:sldId id="262" r:id="rId6"/>
    <p:sldId id="263" r:id="rId7"/>
  </p:sldIdLst>
  <p:sldSz cx="10799763" cy="755967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39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1" autoAdjust="0"/>
    <p:restoredTop sz="94660"/>
  </p:normalViewPr>
  <p:slideViewPr>
    <p:cSldViewPr snapToGrid="0">
      <p:cViewPr varScale="1">
        <p:scale>
          <a:sx n="66" d="100"/>
          <a:sy n="66" d="100"/>
        </p:scale>
        <p:origin x="11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571ECA-B0C4-42A8-B0AA-37D0AA6E2B86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23963" y="1143000"/>
            <a:ext cx="4410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20100-6E46-45F8-AA1D-E050A30B6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134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237197"/>
            <a:ext cx="9179799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3970580"/>
            <a:ext cx="8099822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D08B-55D9-458E-80CD-858EDB4A7C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E1A2-BE67-48C7-97CA-BAA4CBAD7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300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D08B-55D9-458E-80CD-858EDB4A7C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E1A2-BE67-48C7-97CA-BAA4CBAD7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850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402483"/>
            <a:ext cx="2328699" cy="64064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402483"/>
            <a:ext cx="6851100" cy="64064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D08B-55D9-458E-80CD-858EDB4A7C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E1A2-BE67-48C7-97CA-BAA4CBAD7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409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D08B-55D9-458E-80CD-858EDB4A7C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E1A2-BE67-48C7-97CA-BAA4CBAD7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44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1884671"/>
            <a:ext cx="9314796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5059035"/>
            <a:ext cx="9314796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D08B-55D9-458E-80CD-858EDB4A7C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E1A2-BE67-48C7-97CA-BAA4CBAD7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27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012414"/>
            <a:ext cx="4589899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012414"/>
            <a:ext cx="4589899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D08B-55D9-458E-80CD-858EDB4A7C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E1A2-BE67-48C7-97CA-BAA4CBAD7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722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02484"/>
            <a:ext cx="9314796" cy="146118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1853171"/>
            <a:ext cx="4568805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2761381"/>
            <a:ext cx="4568805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1853171"/>
            <a:ext cx="4591306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2761381"/>
            <a:ext cx="4591306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D08B-55D9-458E-80CD-858EDB4A7C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E1A2-BE67-48C7-97CA-BAA4CBAD7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620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D08B-55D9-458E-80CD-858EDB4A7C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E1A2-BE67-48C7-97CA-BAA4CBAD7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678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D08B-55D9-458E-80CD-858EDB4A7C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E1A2-BE67-48C7-97CA-BAA4CBAD7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035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03978"/>
            <a:ext cx="3483205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088455"/>
            <a:ext cx="546738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267902"/>
            <a:ext cx="3483205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D08B-55D9-458E-80CD-858EDB4A7C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E1A2-BE67-48C7-97CA-BAA4CBAD7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629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03978"/>
            <a:ext cx="3483205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088455"/>
            <a:ext cx="546738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267902"/>
            <a:ext cx="3483205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D08B-55D9-458E-80CD-858EDB4A7C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2E1A2-BE67-48C7-97CA-BAA4CBAD7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762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402484"/>
            <a:ext cx="9314796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012414"/>
            <a:ext cx="9314796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7006700"/>
            <a:ext cx="242994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9D08B-55D9-458E-80CD-858EDB4A7CDD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7006700"/>
            <a:ext cx="364492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7006700"/>
            <a:ext cx="242994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2E1A2-BE67-48C7-97CA-BAA4CBAD7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234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legkie-noty.ru/product/%D0%BB%D0%B5%D0%B3%D0%BA%D0%B8%D0%B5-%D0%BD%D0%BE%D1%82%D1%8B-1-2-%D0%BC%D0%B0%D0%BB%D1%8B%D1%88%D0%B8-3-%D0%BD%D0%B0%D0%B1%D0%BE%D1%80%D1%8B-%D1%81%D0%BA%D1%80%D0%B8%D0%BF%D0%B8%D1%87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10" Type="http://schemas.microsoft.com/office/2007/relationships/hdphoto" Target="../media/hdphoto3.wdp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ppgraffiti.com/cms/imgfolder/FBL_img_541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7" y="0"/>
            <a:ext cx="10800000" cy="755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05678" y="2387556"/>
            <a:ext cx="53975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Презентация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 методическому докладу</a:t>
            </a:r>
            <a:endParaRPr lang="ru-RU" sz="24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«Инновационные  методы обучения на уроках теоретического цикла в ДШИ».</a:t>
            </a:r>
            <a:endParaRPr lang="ru-RU" sz="24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05678" y="5984406"/>
            <a:ext cx="53975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Подготовила: преподаватель</a:t>
            </a:r>
          </a:p>
          <a:p>
            <a:pPr algn="r">
              <a:lnSpc>
                <a:spcPct val="80000"/>
              </a:lnSpc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               музыкально-теоретических        	      дисциплин Кунафина Н.В.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ru-RU" altLang="ru-RU" dirty="0">
              <a:solidFill>
                <a:srgbClr val="00206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8" name="Picture 2" descr="https://i.ya-webdesign.com/images/white-banner-png-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918" y="-59142"/>
            <a:ext cx="6480000" cy="1777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40143" y="598283"/>
            <a:ext cx="5397500" cy="7838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Муниципальное бюджетное образовательное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учреждение дополнительного образования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«Федоровская детская школа искусств»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745" y="311539"/>
            <a:ext cx="1376033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8887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00000" cy="7559675"/>
          </a:xfrm>
          <a:prstGeom prst="rect">
            <a:avLst/>
          </a:prstGeom>
        </p:spPr>
      </p:pic>
      <p:pic>
        <p:nvPicPr>
          <p:cNvPr id="5" name="Picture 2" descr="https://i.ya-webdesign.com/images/white-banner-png-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757" y="0"/>
            <a:ext cx="6507591" cy="128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35340" y="591244"/>
            <a:ext cx="5529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Современные образовательные технологии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955402" y="2192624"/>
            <a:ext cx="3592921" cy="89713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5955402" y="1829945"/>
            <a:ext cx="2428890" cy="3419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4" idx="5"/>
            <a:endCxn id="69" idx="0"/>
          </p:cNvCxnSpPr>
          <p:nvPr/>
        </p:nvCxnSpPr>
        <p:spPr>
          <a:xfrm>
            <a:off x="5955402" y="2726131"/>
            <a:ext cx="2698274" cy="163281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333223" y="2305539"/>
            <a:ext cx="1109891" cy="26030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53" idx="0"/>
          </p:cNvCxnSpPr>
          <p:nvPr/>
        </p:nvCxnSpPr>
        <p:spPr>
          <a:xfrm flipH="1">
            <a:off x="1372631" y="2127097"/>
            <a:ext cx="3748240" cy="93217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2463932" y="1842708"/>
            <a:ext cx="2647653" cy="21429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4" idx="3"/>
            <a:endCxn id="72" idx="0"/>
          </p:cNvCxnSpPr>
          <p:nvPr/>
        </p:nvCxnSpPr>
        <p:spPr>
          <a:xfrm flipH="1">
            <a:off x="2122757" y="2726131"/>
            <a:ext cx="2721600" cy="163281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4175760" y="2641193"/>
            <a:ext cx="1200791" cy="224097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4614252" y="1497014"/>
            <a:ext cx="1571255" cy="1440000"/>
          </a:xfrm>
          <a:prstGeom prst="ellipse">
            <a:avLst/>
          </a:prstGeom>
          <a:solidFill>
            <a:schemeClr val="accent1">
              <a:lumMod val="75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rgbClr val="FFFF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Технологии, используемые мной на уроках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15057" y="1688943"/>
            <a:ext cx="2076209" cy="52322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Здоровьесберегающая</a:t>
            </a:r>
            <a:endParaRPr lang="ru-RU" sz="14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технология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246751" y="5218591"/>
            <a:ext cx="1640193" cy="73866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Личностно-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ориентированная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технология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56542" y="3059274"/>
            <a:ext cx="1632178" cy="307777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ИКТ - технологии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498627" y="1688943"/>
            <a:ext cx="1861407" cy="52322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Технология полного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усвоения знаний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625990" y="4358950"/>
            <a:ext cx="2055371" cy="73866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Эвристическая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(частично-поисковая)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технология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888168" y="5218591"/>
            <a:ext cx="1388522" cy="73866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Технология 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развивающего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обучения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8464502" y="3084027"/>
            <a:ext cx="1883849" cy="307777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Игровые технологии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951603" y="4358950"/>
            <a:ext cx="2342308" cy="52322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Технология коллективной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творческой деятельности</a:t>
            </a: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8323" y="37023"/>
            <a:ext cx="1100826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544159" y="6173689"/>
            <a:ext cx="77114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</a:t>
            </a:r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едагогические технологии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при организации деятельности учреждения дополнительного образования детей позволяют утверждать, что </a:t>
            </a:r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они являются одним из самых мощных средств социализации личности обучающегося, поскольку способствуют развитию таких личностных новообразований, как активность и самостоятельность обучающихся.</a:t>
            </a:r>
            <a:endParaRPr lang="ru-RU" sz="14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411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7" y="-26054"/>
            <a:ext cx="10800000" cy="75596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8323" y="37023"/>
            <a:ext cx="1100826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s://i.ya-webdesign.com/images/white-banner-png-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09" y="-26054"/>
            <a:ext cx="6492240" cy="128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52800" y="615969"/>
            <a:ext cx="4450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Здоровьесберегающие</a:t>
            </a:r>
            <a:r>
              <a:rPr lang="ru-RU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технологии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853" y="1257992"/>
            <a:ext cx="102986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современной школе важно, чтобы во время учебного процесса </a:t>
            </a:r>
            <a:r>
              <a:rPr lang="ru-RU" sz="1400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здоровьесберегающие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технологии были эффективны для поддержания здоровья обучающихся. Во время урока дети получают психологические, умственные и физические нагрузки. Быстро утомляясь, они отвлекаются, внимание их рассеивается. Снять напряжение, активизировать внимание детей позволяют различного рода физкультминутки на каждом занятии.</a:t>
            </a:r>
          </a:p>
          <a:p>
            <a:r>
              <a:rPr lang="ru-RU" dirty="0"/>
              <a:t>	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Наибольшая эффективность достигается тогда, когда они по форме и содержанию разнообразны и проводятся под музыкальное сопровождение. Самое оптимальное время проведения физкультминутки ориентировочно через 20-25 минут после начала урока, то есть, когда появляются первые признаки переутомления. Внешним проявлением утомления является потеря интереса и внимания у ребят, ослабление памяти, нарушение почерка и т.д. Включение в структуру урока двигательных упражнений средней интенсивности поможет восстановить работоспособность у детей и повысить эффективность урока.</a:t>
            </a:r>
          </a:p>
          <a:p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В комплексы физкультурных минуток включаются, как правило, 4-5 упражнений с общей продолжительностью их выполнения 1,5-2 минуты. Упражнения рекомендуется выполнять в положении сидя или стоя. Комплексы упражнений меняются один раз в две недели.</a:t>
            </a:r>
          </a:p>
          <a:p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Иногда достаточно пошутить, чтобы снять накопившееся напряжение. Не зря говорят: «Хорошая шутка равна физкультминутке». Улыбка, искренний смех обучающегося на уроке с позиций здоровье-сбережения - не менее физкультминутки. Это мощный противовес наступающему утомлению и показатель высокого качества урока, важный критерий оценки </a:t>
            </a:r>
            <a:r>
              <a:rPr lang="ru-RU" sz="1400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здоровьесберегающего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аспекта, используемых преподавателем педагогических технологий.</a:t>
            </a:r>
          </a:p>
          <a:p>
            <a:endParaRPr lang="ru-RU" sz="14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800" y="5289865"/>
            <a:ext cx="2400000" cy="180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167" y="5289865"/>
            <a:ext cx="2400000" cy="180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202" y="5289865"/>
            <a:ext cx="24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282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00000" cy="75596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17424" y="3595172"/>
            <a:ext cx="5363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 обучающие программы и тренажеры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17424" y="3595172"/>
            <a:ext cx="5363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 обучающие программы и тренажеры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75574" y="1478184"/>
            <a:ext cx="6643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Компьютерные обучающие программы и тренажёры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09550" y="1873232"/>
            <a:ext cx="53975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Как много новых технологий</a:t>
            </a:r>
            <a:br>
              <a:rPr lang="ru-RU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 нам с новым веком в ДШИ пришло.</a:t>
            </a:r>
            <a:br>
              <a:rPr lang="ru-RU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Забудем, как считали на листочках,</a:t>
            </a:r>
            <a:br>
              <a:rPr lang="ru-RU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графики по клеточкам вели.</a:t>
            </a:r>
            <a:br>
              <a:rPr lang="ru-RU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Сейчас возможности открыл компьютер.</a:t>
            </a:r>
            <a:br>
              <a:rPr lang="ru-RU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Дерзай! Учись! Твори!</a:t>
            </a:r>
          </a:p>
          <a:p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fhd.multiurok.ru/b/f/e/bfef873225ab5d831f7a21439ad6b3237d16fc1c/ispol-zovaniie-informatsionno-kommunikatsionnykh-2_6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755" y="2164504"/>
            <a:ext cx="15804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34115" y="3944829"/>
            <a:ext cx="898913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Преимущества компьютера:</a:t>
            </a:r>
            <a:endParaRPr lang="ru-RU" b="0" dirty="0">
              <a:solidFill>
                <a:srgbClr val="FF0000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b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предъявление информации на экране компьютера в игровой форме вызывает у детей огромный интерес; </a:t>
            </a:r>
          </a:p>
          <a:p>
            <a:r>
              <a:rPr lang="ru-RU" b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несёт в себе образный тип информации, понятный школьникам; </a:t>
            </a:r>
          </a:p>
          <a:p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ru-RU" b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движения, звук, мультипликация надолго привлекает внимание ребёнка; </a:t>
            </a:r>
          </a:p>
          <a:p>
            <a:r>
              <a:rPr lang="ru-RU" b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обладает стимулом познавательной активности детей; </a:t>
            </a:r>
          </a:p>
          <a:p>
            <a:r>
              <a:rPr lang="ru-RU" b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предоставляет возможность индивидуализации обучения; </a:t>
            </a:r>
          </a:p>
          <a:p>
            <a:r>
              <a:rPr lang="ru-RU" b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в процессе своей деятельности за компьютером обучающийся</a:t>
            </a:r>
          </a:p>
          <a:p>
            <a:r>
              <a:rPr lang="ru-RU" b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приобретает уверенность в себе; </a:t>
            </a:r>
          </a:p>
          <a:p>
            <a:r>
              <a:rPr lang="ru-RU" b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позволяет моделировать жизненные ситуации, которые нельзя</a:t>
            </a:r>
          </a:p>
          <a:p>
            <a:r>
              <a:rPr lang="ru-RU" b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увидеть в повседневной жизни.</a:t>
            </a:r>
          </a:p>
        </p:txBody>
      </p:sp>
      <p:pic>
        <p:nvPicPr>
          <p:cNvPr id="10" name="Picture 2" descr="https://i.ya-webdesign.com/images/white-banner-png-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741" y="-18943"/>
            <a:ext cx="7344833" cy="128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8323" y="37023"/>
            <a:ext cx="1100826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546857" y="582413"/>
            <a:ext cx="5700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Применение информационных   технологий</a:t>
            </a:r>
            <a:r>
              <a:rPr lang="ru-RU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2596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78" y="0"/>
            <a:ext cx="10800000" cy="7559675"/>
          </a:xfrm>
          <a:prstGeom prst="rect">
            <a:avLst/>
          </a:prstGeom>
        </p:spPr>
      </p:pic>
      <p:pic>
        <p:nvPicPr>
          <p:cNvPr id="3074" name="Picture 2" descr="https://fhd.multiurok.ru/b/f/e/bfef873225ab5d831f7a21439ad6b3237d16fc1c/ispol-zovaniie-informatsionno-kommunikatsionnykh-2_1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50" y="1436930"/>
            <a:ext cx="2243382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86637" y="1312518"/>
            <a:ext cx="765944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Энциклопедия «Мир музыки»</a:t>
            </a:r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уникальный </a:t>
            </a:r>
            <a:r>
              <a:rPr lang="ru-RU" sz="1400" b="0" i="0" dirty="0" err="1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мультимедиапродукт</a:t>
            </a:r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</a:p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позволяющий использовать произведения классической музыки на </a:t>
            </a:r>
          </a:p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занятиях и во внеурочной деятельности.</a:t>
            </a:r>
          </a:p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Здесь можно найти множество исторических фактов о композиторах, музыкантах, музыкальных инструментах, послушать произведения выдающихся композиторов Баха, Бетховена, Чайковского, Мусоргского и другие. </a:t>
            </a:r>
          </a:p>
          <a:p>
            <a:pPr algn="just"/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Здесь много текстовой информации, музыкальных игр, видеофрагментов. Всё это оказывает эмоциональное воздействие, развивает художественный вкус детей и даёт возможность получать знания в области культуры и искусства.</a:t>
            </a:r>
          </a:p>
          <a:p>
            <a:b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4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950" y="3779837"/>
            <a:ext cx="103631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PT Sans"/>
              </a:rPr>
              <a:t>	</a:t>
            </a:r>
            <a:endParaRPr lang="ru-RU" sz="14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62101" y="3774731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0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ему откроется мир музыки, волнующий и прекрасный, ведь, по словам А.С. Пушкина, </a:t>
            </a:r>
            <a:r>
              <a:rPr lang="ru-RU" sz="1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1400" b="1" i="0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…из наслаждений жизни одной любви музыка уступает».</a:t>
            </a:r>
            <a:endParaRPr lang="ru-RU" sz="14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62102" y="4586479"/>
            <a:ext cx="10308511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Электронные аналоги справочно-информационных изданий – энциклопедий, словарей, справочников:</a:t>
            </a:r>
          </a:p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поддерживают удобную систему поиска по ключевым словам и понятиям;</a:t>
            </a:r>
          </a:p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имеют удобную систему навигации на основе гиперссылок;</a:t>
            </a:r>
          </a:p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поддерживают функцию печати, копирования и вставки в другие документы энциклопедических </a:t>
            </a:r>
          </a:p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статей и  иллюстрации;</a:t>
            </a:r>
          </a:p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включают в себя аудио- и видеофрагменты;</a:t>
            </a:r>
          </a:p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включают викторины с быстрой, удобной и беспристрастной обработкой полученных </a:t>
            </a:r>
          </a:p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результатов.</a:t>
            </a:r>
          </a:p>
          <a:p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8323" y="37023"/>
            <a:ext cx="1100826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s://i.ya-webdesign.com/images/white-banner-png-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741" y="-18943"/>
            <a:ext cx="7344833" cy="128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827067" y="569890"/>
            <a:ext cx="6481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Применение информационных   технологий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710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" y="0"/>
            <a:ext cx="10800000" cy="75596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6137" y="1346566"/>
            <a:ext cx="10449242" cy="2923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Использование мультимедиа презентаций целесообразно на любом этапе изучения новой темы </a:t>
            </a:r>
          </a:p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на любом этапе занятия, как с помощью компьютера, так и с помощью мультимедийного проекционного экрана.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Презентации помогает лучшему запоминанию нового материала. Все новые знания закрепляются не только через слово, но и через действие («Я вижу и запоминаю», «Я делаю и понимаю»).</a:t>
            </a:r>
            <a:endParaRPr lang="ru-RU" sz="1400" b="0" i="0" dirty="0">
              <a:solidFill>
                <a:srgbClr val="002060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Программа </a:t>
            </a:r>
            <a:r>
              <a:rPr lang="ru-RU" sz="1400" b="1" i="1" dirty="0" err="1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  <a:r>
              <a:rPr lang="ru-RU" sz="1400" b="1" i="1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</a:t>
            </a:r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даёт возможность использовать на занятиях нотный материал, портреты композиторов, видеофрагменты. Презентации эффективно используются на различных этапах занятия, зрительное восприятие изучаемых объектов позволяет быстрее и глубже воспринимать излагаемый материал. Используя возможности программы </a:t>
            </a:r>
            <a:r>
              <a:rPr lang="ru-RU" sz="1400" b="1" i="1" dirty="0" err="1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  <a:r>
              <a:rPr lang="ru-RU" sz="1400" b="1" i="1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i="1" dirty="0" err="1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</a:t>
            </a:r>
            <a:r>
              <a:rPr lang="ru-RU" sz="1400" b="1" i="1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мной были разработаны презентации некоторых тем занятий:</a:t>
            </a:r>
          </a:p>
          <a:p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«Встреча с музыкой», «В мире музыкальных инструментов» и другие.</a:t>
            </a:r>
          </a:p>
          <a:p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	Очень нравится нашим детям использование ИКТ в музыкальном воспитании, когда они слушают то или иное музыкальное произведение с применением мультимедийной презентации, что приносит им эстетическое удовлетворение и</a:t>
            </a:r>
          </a:p>
          <a:p>
            <a:pPr algn="just"/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помогает понять содержание. Новизна средств вызывает удивление у школьников. Чудеса на экране, почти как чудеса в сказке.</a:t>
            </a:r>
            <a:r>
              <a:rPr lang="ru-RU" sz="1400" b="1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Всё это умножает силу воздействия, как педагогических приёмов, так и самого искусства.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9143" y="5498780"/>
            <a:ext cx="992123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0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Таким образом,</a:t>
            </a:r>
            <a:r>
              <a:rPr lang="ru-RU" sz="1400" b="0" i="0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реализуя проект </a:t>
            </a:r>
            <a:r>
              <a:rPr lang="ru-RU" sz="1400" b="1" i="0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«Использование ИКТ в условиях ДШИ»</a:t>
            </a:r>
            <a:r>
              <a:rPr lang="ru-RU" sz="1400" b="0" i="0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можно с уверенностью сказать, что компьютер является эффективным техническим средством, при помощи которого можно значительно разнообразить воспитание и обучение и всесторонне развить ребёнка.</a:t>
            </a:r>
            <a:endParaRPr lang="ru-RU" sz="14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8138" y="4269802"/>
            <a:ext cx="1018524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 широко использую информационно–коммуникационные технологии в различных направлениях:</a:t>
            </a:r>
          </a:p>
          <a:p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для автоматизации документов </a:t>
            </a:r>
            <a:r>
              <a:rPr lang="ru-RU" sz="1400" b="0" i="1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(отчёты, справки, положения, программы, планы…);</a:t>
            </a:r>
            <a:endParaRPr lang="ru-RU" sz="1400" b="0" i="0" dirty="0">
              <a:solidFill>
                <a:srgbClr val="002060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для хранения различной информации </a:t>
            </a:r>
            <a:r>
              <a:rPr lang="ru-RU" sz="1400" b="0" i="1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(сценарии лекций, программы концертов, нотный материал…);</a:t>
            </a:r>
            <a:endParaRPr lang="ru-RU" sz="1400" b="0" i="0" dirty="0">
              <a:solidFill>
                <a:srgbClr val="002060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создание базы данных обучающихся;</a:t>
            </a:r>
          </a:p>
          <a:p>
            <a:r>
              <a:rPr lang="ru-RU" sz="1400" b="0" i="0" dirty="0">
                <a:solidFill>
                  <a:srgbClr val="00206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для получения информации через подключение к Интернету, хранение файлов.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553" y="0"/>
            <a:ext cx="1100826" cy="14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s://i.ya-webdesign.com/images/white-banner-png-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638" y="0"/>
            <a:ext cx="6492240" cy="128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79341" y="488617"/>
            <a:ext cx="2840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Программа </a:t>
            </a:r>
            <a:r>
              <a:rPr lang="ru-RU" b="1" i="1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</a:t>
            </a:r>
            <a:r>
              <a:rPr lang="ru-RU" b="1" i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i="1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476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558</TotalTime>
  <Words>966</Words>
  <Application>Microsoft Office PowerPoint</Application>
  <PresentationFormat>Произвольный</PresentationFormat>
  <Paragraphs>83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PT Sans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Ulk</dc:creator>
  <cp:lastModifiedBy>Наталья Кунафина</cp:lastModifiedBy>
  <cp:revision>51</cp:revision>
  <dcterms:created xsi:type="dcterms:W3CDTF">2020-03-17T11:26:02Z</dcterms:created>
  <dcterms:modified xsi:type="dcterms:W3CDTF">2021-05-26T12:54:51Z</dcterms:modified>
</cp:coreProperties>
</file>